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10"/>
  </p:notesMasterIdLst>
  <p:sldIdLst>
    <p:sldId id="292" r:id="rId5"/>
    <p:sldId id="293" r:id="rId6"/>
    <p:sldId id="296" r:id="rId7"/>
    <p:sldId id="298" r:id="rId8"/>
    <p:sldId id="29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5991"/>
    <a:srgbClr val="5788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19" autoAdjust="0"/>
  </p:normalViewPr>
  <p:slideViewPr>
    <p:cSldViewPr snapToGrid="0">
      <p:cViewPr varScale="1">
        <p:scale>
          <a:sx n="82" d="100"/>
          <a:sy n="82" d="100"/>
        </p:scale>
        <p:origin x="67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64" d="100"/>
          <a:sy n="64" d="100"/>
        </p:scale>
        <p:origin x="3115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A0166B-543F-4592-9FC7-E4F5C18A8448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0430BA-94A8-437B-A2BD-91079AAB6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136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асловна стран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712097" y="3982304"/>
            <a:ext cx="6767806" cy="456727"/>
          </a:xfrm>
        </p:spPr>
        <p:txBody>
          <a:bodyPr anchor="ctr">
            <a:noAutofit/>
          </a:bodyPr>
          <a:lstStyle>
            <a:lvl1pPr marL="0" indent="0" algn="ctr">
              <a:buNone/>
              <a:defRPr sz="2800" b="0" cap="all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&lt;</a:t>
            </a:r>
            <a:r>
              <a:rPr lang="sr-Cyrl-RS" dirty="0"/>
              <a:t>Име и презиме</a:t>
            </a:r>
            <a:r>
              <a:rPr lang="en-US" dirty="0"/>
              <a:t>&gt;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30D3A417-A2B0-4B9C-8230-0EDA0A3F72D1}"/>
              </a:ext>
            </a:extLst>
          </p:cNvPr>
          <p:cNvSpPr txBox="1">
            <a:spLocks/>
          </p:cNvSpPr>
          <p:nvPr userDrawn="1"/>
        </p:nvSpPr>
        <p:spPr>
          <a:xfrm>
            <a:off x="0" y="3391436"/>
            <a:ext cx="12191999" cy="6093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600" kern="1200" cap="all">
                <a:solidFill>
                  <a:srgbClr val="14599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r-Cyrl-RS" sz="2000" b="0" spc="0" baseline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Кандидат</a:t>
            </a:r>
            <a:endParaRPr lang="en-US" sz="2000" b="0" spc="0" baseline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B781F0A4-3C19-46DD-9CAA-6D17458544E5}"/>
              </a:ext>
            </a:extLst>
          </p:cNvPr>
          <p:cNvSpPr txBox="1">
            <a:spLocks/>
          </p:cNvSpPr>
          <p:nvPr userDrawn="1"/>
        </p:nvSpPr>
        <p:spPr>
          <a:xfrm>
            <a:off x="495903" y="4674257"/>
            <a:ext cx="2725410" cy="3774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600" kern="1200" cap="all">
                <a:solidFill>
                  <a:srgbClr val="14599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sr-Cyrl-RS" sz="1600" b="0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Комисија</a:t>
            </a:r>
            <a:endParaRPr lang="en-US" sz="1600" b="0" i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BB2ABA-68BD-431A-9E8B-A565EAD9F11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72732" y="4669478"/>
            <a:ext cx="4344571" cy="377902"/>
          </a:xfrm>
        </p:spPr>
        <p:txBody>
          <a:bodyPr>
            <a:normAutofit/>
          </a:bodyPr>
          <a:lstStyle>
            <a:lvl1pPr marL="285750" indent="-285750" algn="l">
              <a:buFont typeface="Century Gothic" panose="020B0502020202020204" pitchFamily="34" charset="0"/>
              <a:buChar char="◦"/>
              <a:defRPr sz="1600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Члан 1</a:t>
            </a:r>
            <a:r>
              <a:rPr lang="en-US" dirty="0"/>
              <a:t>&gt;</a:t>
            </a:r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0C1E5C10-F362-4D29-BDB3-8761443257C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41830" y="2090699"/>
            <a:ext cx="9108340" cy="733960"/>
          </a:xfrm>
          <a:effectLst/>
        </p:spPr>
        <p:txBody>
          <a:bodyPr anchor="ctr">
            <a:normAutofit/>
          </a:bodyPr>
          <a:lstStyle>
            <a:lvl1pPr algn="ctr">
              <a:defRPr sz="36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sr-Cyrl-RS" dirty="0"/>
              <a:t>(</a:t>
            </a:r>
            <a:r>
              <a:rPr lang="sr-Cyrl-RS" dirty="0" err="1"/>
              <a:t>ре</a:t>
            </a:r>
            <a:r>
              <a:rPr lang="sr-Cyrl-RS" dirty="0"/>
              <a:t>)избор у звање</a:t>
            </a:r>
            <a:endParaRPr lang="en-US" dirty="0"/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7A54A6B6-D39C-4CB9-BA10-EC09060EF07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72731" y="5006355"/>
            <a:ext cx="4344571" cy="377902"/>
          </a:xfrm>
        </p:spPr>
        <p:txBody>
          <a:bodyPr>
            <a:normAutofit/>
          </a:bodyPr>
          <a:lstStyle>
            <a:lvl1pPr marL="285750" indent="-285750" algn="l">
              <a:buFont typeface="Century Gothic" panose="020B0502020202020204" pitchFamily="34" charset="0"/>
              <a:buChar char="◦"/>
              <a:defRPr sz="1600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Члан 2</a:t>
            </a:r>
            <a:r>
              <a:rPr lang="en-US" dirty="0"/>
              <a:t>&gt;</a:t>
            </a: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B0CA8C9E-0788-4641-81C8-E3313093705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872731" y="5343232"/>
            <a:ext cx="4344571" cy="377902"/>
          </a:xfrm>
        </p:spPr>
        <p:txBody>
          <a:bodyPr>
            <a:normAutofit/>
          </a:bodyPr>
          <a:lstStyle>
            <a:lvl1pPr marL="285750" indent="-285750" algn="l">
              <a:buFont typeface="Century Gothic" panose="020B0502020202020204" pitchFamily="34" charset="0"/>
              <a:buChar char="◦"/>
              <a:defRPr sz="1600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Члан 3</a:t>
            </a:r>
            <a:r>
              <a:rPr lang="en-US" dirty="0"/>
              <a:t>&gt;</a:t>
            </a:r>
          </a:p>
        </p:txBody>
      </p:sp>
      <p:sp>
        <p:nvSpPr>
          <p:cNvPr id="36" name="Text Placeholder 4">
            <a:extLst>
              <a:ext uri="{FF2B5EF4-FFF2-40B4-BE49-F238E27FC236}">
                <a16:creationId xmlns:a16="http://schemas.microsoft.com/office/drawing/2014/main" id="{9D2117CE-4C95-45C7-82B5-845C5823378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872731" y="5680109"/>
            <a:ext cx="4344571" cy="377902"/>
          </a:xfrm>
        </p:spPr>
        <p:txBody>
          <a:bodyPr>
            <a:normAutofit/>
          </a:bodyPr>
          <a:lstStyle>
            <a:lvl1pPr marL="285750" indent="-285750" algn="l">
              <a:buFont typeface="Century Gothic" panose="020B0502020202020204" pitchFamily="34" charset="0"/>
              <a:buChar char="◦"/>
              <a:defRPr sz="1600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Члан 4</a:t>
            </a:r>
            <a:r>
              <a:rPr lang="en-US" dirty="0"/>
              <a:t>&gt;</a:t>
            </a:r>
          </a:p>
        </p:txBody>
      </p:sp>
      <p:sp>
        <p:nvSpPr>
          <p:cNvPr id="37" name="Text Placeholder 4">
            <a:extLst>
              <a:ext uri="{FF2B5EF4-FFF2-40B4-BE49-F238E27FC236}">
                <a16:creationId xmlns:a16="http://schemas.microsoft.com/office/drawing/2014/main" id="{DB7B79B1-75DF-42F4-ADC4-204E01066CF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72730" y="6016986"/>
            <a:ext cx="4344571" cy="377902"/>
          </a:xfrm>
        </p:spPr>
        <p:txBody>
          <a:bodyPr>
            <a:normAutofit/>
          </a:bodyPr>
          <a:lstStyle>
            <a:lvl1pPr marL="285750" indent="-285750" algn="l">
              <a:buFont typeface="Century Gothic" panose="020B0502020202020204" pitchFamily="34" charset="0"/>
              <a:buChar char="◦"/>
              <a:defRPr sz="1600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Члан 5</a:t>
            </a:r>
            <a:r>
              <a:rPr lang="en-US" dirty="0"/>
              <a:t>&gt;</a:t>
            </a:r>
          </a:p>
        </p:txBody>
      </p:sp>
      <p:pic>
        <p:nvPicPr>
          <p:cNvPr id="29" name="Picture 2">
            <a:extLst>
              <a:ext uri="{FF2B5EF4-FFF2-40B4-BE49-F238E27FC236}">
                <a16:creationId xmlns:a16="http://schemas.microsoft.com/office/drawing/2014/main" id="{936B068D-3093-4176-A2CF-7C06173EC68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2784" y="231652"/>
            <a:ext cx="1687508" cy="1461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486002-0C94-44F3-B2A7-51D61A9091C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41463" y="2723428"/>
            <a:ext cx="9109075" cy="719866"/>
          </a:xfrm>
        </p:spPr>
        <p:txBody>
          <a:bodyPr>
            <a:normAutofit/>
          </a:bodyPr>
          <a:lstStyle>
            <a:lvl1pPr marL="0" indent="0" algn="ctr">
              <a:buNone/>
              <a:defRPr sz="3600" b="1" i="0" cap="all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ЗВАЊЕ</a:t>
            </a:r>
            <a:r>
              <a:rPr lang="en-US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3329586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иографски подац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1192" y="492606"/>
            <a:ext cx="11029616" cy="526569"/>
          </a:xfrm>
        </p:spPr>
        <p:txBody>
          <a:bodyPr>
            <a:normAutofit/>
          </a:bodyPr>
          <a:lstStyle>
            <a:lvl1pPr>
              <a:defRPr sz="2600" b="1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sr-Cyrl-RS" dirty="0"/>
              <a:t>(</a:t>
            </a:r>
            <a:r>
              <a:rPr lang="sr-Cyrl-RS" dirty="0" err="1"/>
              <a:t>ре</a:t>
            </a:r>
            <a:r>
              <a:rPr lang="sr-Cyrl-RS" dirty="0"/>
              <a:t>)избор у звање </a:t>
            </a:r>
            <a:r>
              <a:rPr lang="en-US" dirty="0"/>
              <a:t>&lt;</a:t>
            </a:r>
            <a:r>
              <a:rPr lang="sr-Cyrl-RS" dirty="0"/>
              <a:t>звање</a:t>
            </a:r>
            <a:r>
              <a:rPr lang="en-US" dirty="0"/>
              <a:t>&gt;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456E25-33D3-42F7-9AFC-30AFE47DC50B}"/>
              </a:ext>
            </a:extLst>
          </p:cNvPr>
          <p:cNvSpPr txBox="1"/>
          <p:nvPr userDrawn="1"/>
        </p:nvSpPr>
        <p:spPr>
          <a:xfrm>
            <a:off x="581193" y="1019175"/>
            <a:ext cx="173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Кандидат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9EFAEF35-6745-4BC2-913D-5AC35998572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0170" y="165932"/>
            <a:ext cx="1365250" cy="118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9EDB4143-BC99-479C-B616-B4FF1F970941}"/>
              </a:ext>
            </a:extLst>
          </p:cNvPr>
          <p:cNvSpPr txBox="1">
            <a:spLocks/>
          </p:cNvSpPr>
          <p:nvPr userDrawn="1"/>
        </p:nvSpPr>
        <p:spPr>
          <a:xfrm>
            <a:off x="581192" y="1797184"/>
            <a:ext cx="11029616" cy="5265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00" b="1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r-Cyrl-RS" sz="2400" b="0" spc="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Биографски подаци</a:t>
            </a:r>
            <a:endParaRPr lang="en-US" sz="2400" b="0" spc="0" baseline="0" dirty="0"/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EC59ACD7-1E39-42A4-B40A-49198BF3626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6308" y="3932765"/>
            <a:ext cx="398857" cy="3455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445D82B3-DD54-4D88-BD6C-57C08A646399}"/>
              </a:ext>
            </a:extLst>
          </p:cNvPr>
          <p:cNvGrpSpPr/>
          <p:nvPr userDrawn="1"/>
        </p:nvGrpSpPr>
        <p:grpSpPr>
          <a:xfrm>
            <a:off x="617887" y="3732243"/>
            <a:ext cx="11008065" cy="2442657"/>
            <a:chOff x="403274" y="3732243"/>
            <a:chExt cx="11385449" cy="2442657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A4D9C3D-7299-4A2A-AAB1-A98C907A624E}"/>
                </a:ext>
              </a:extLst>
            </p:cNvPr>
            <p:cNvSpPr/>
            <p:nvPr/>
          </p:nvSpPr>
          <p:spPr>
            <a:xfrm>
              <a:off x="403275" y="5602758"/>
              <a:ext cx="2371968" cy="572142"/>
            </a:xfrm>
            <a:custGeom>
              <a:avLst/>
              <a:gdLst>
                <a:gd name="connsiteX0" fmla="*/ 0 w 2371968"/>
                <a:gd name="connsiteY0" fmla="*/ 0 h 572142"/>
                <a:gd name="connsiteX1" fmla="*/ 2228933 w 2371968"/>
                <a:gd name="connsiteY1" fmla="*/ 0 h 572142"/>
                <a:gd name="connsiteX2" fmla="*/ 2371968 w 2371968"/>
                <a:gd name="connsiteY2" fmla="*/ 286071 h 572142"/>
                <a:gd name="connsiteX3" fmla="*/ 2228933 w 2371968"/>
                <a:gd name="connsiteY3" fmla="*/ 572142 h 572142"/>
                <a:gd name="connsiteX4" fmla="*/ 0 w 2371968"/>
                <a:gd name="connsiteY4" fmla="*/ 572142 h 572142"/>
                <a:gd name="connsiteX5" fmla="*/ 0 w 2371968"/>
                <a:gd name="connsiteY5" fmla="*/ 0 h 57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71968" h="572142">
                  <a:moveTo>
                    <a:pt x="0" y="0"/>
                  </a:moveTo>
                  <a:lnTo>
                    <a:pt x="2228933" y="0"/>
                  </a:lnTo>
                  <a:lnTo>
                    <a:pt x="2371968" y="286071"/>
                  </a:lnTo>
                  <a:lnTo>
                    <a:pt x="2228933" y="572142"/>
                  </a:lnTo>
                  <a:lnTo>
                    <a:pt x="0" y="5721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5991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8900" tIns="177800" rIns="160418" bIns="17780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400" kern="120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74EDEEA-A96A-46DB-8A17-FA8B7CAD58E4}"/>
                </a:ext>
              </a:extLst>
            </p:cNvPr>
            <p:cNvSpPr/>
            <p:nvPr/>
          </p:nvSpPr>
          <p:spPr>
            <a:xfrm>
              <a:off x="403274" y="4000186"/>
              <a:ext cx="2253367" cy="548985"/>
            </a:xfrm>
            <a:custGeom>
              <a:avLst/>
              <a:gdLst>
                <a:gd name="connsiteX0" fmla="*/ 0 w 1926038"/>
                <a:gd name="connsiteY0" fmla="*/ 0 h 1055856"/>
                <a:gd name="connsiteX1" fmla="*/ 1926038 w 1926038"/>
                <a:gd name="connsiteY1" fmla="*/ 0 h 1055856"/>
                <a:gd name="connsiteX2" fmla="*/ 1926038 w 1926038"/>
                <a:gd name="connsiteY2" fmla="*/ 1055856 h 1055856"/>
                <a:gd name="connsiteX3" fmla="*/ 0 w 1926038"/>
                <a:gd name="connsiteY3" fmla="*/ 1055856 h 1055856"/>
                <a:gd name="connsiteX4" fmla="*/ 0 w 1926038"/>
                <a:gd name="connsiteY4" fmla="*/ 0 h 1055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26038" h="1055856">
                  <a:moveTo>
                    <a:pt x="0" y="0"/>
                  </a:moveTo>
                  <a:lnTo>
                    <a:pt x="1926038" y="0"/>
                  </a:lnTo>
                  <a:lnTo>
                    <a:pt x="1926038" y="1055856"/>
                  </a:lnTo>
                  <a:lnTo>
                    <a:pt x="0" y="105585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2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sr-Cyrl-RS" sz="1500" b="1" kern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Основне студије</a:t>
              </a:r>
              <a:endParaRPr lang="en-US" sz="15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BD4DB138-DDF5-45B6-8052-1BD1F89E7D2B}"/>
                </a:ext>
              </a:extLst>
            </p:cNvPr>
            <p:cNvSpPr/>
            <p:nvPr/>
          </p:nvSpPr>
          <p:spPr>
            <a:xfrm>
              <a:off x="2656645" y="5602758"/>
              <a:ext cx="2371968" cy="572142"/>
            </a:xfrm>
            <a:custGeom>
              <a:avLst/>
              <a:gdLst>
                <a:gd name="connsiteX0" fmla="*/ 0 w 2371968"/>
                <a:gd name="connsiteY0" fmla="*/ 0 h 572142"/>
                <a:gd name="connsiteX1" fmla="*/ 2228933 w 2371968"/>
                <a:gd name="connsiteY1" fmla="*/ 0 h 572142"/>
                <a:gd name="connsiteX2" fmla="*/ 2371968 w 2371968"/>
                <a:gd name="connsiteY2" fmla="*/ 286071 h 572142"/>
                <a:gd name="connsiteX3" fmla="*/ 2228933 w 2371968"/>
                <a:gd name="connsiteY3" fmla="*/ 572142 h 572142"/>
                <a:gd name="connsiteX4" fmla="*/ 0 w 2371968"/>
                <a:gd name="connsiteY4" fmla="*/ 572142 h 572142"/>
                <a:gd name="connsiteX5" fmla="*/ 143036 w 2371968"/>
                <a:gd name="connsiteY5" fmla="*/ 286071 h 572142"/>
                <a:gd name="connsiteX6" fmla="*/ 0 w 2371968"/>
                <a:gd name="connsiteY6" fmla="*/ 0 h 57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71968" h="572142">
                  <a:moveTo>
                    <a:pt x="0" y="0"/>
                  </a:moveTo>
                  <a:lnTo>
                    <a:pt x="2228933" y="0"/>
                  </a:lnTo>
                  <a:lnTo>
                    <a:pt x="2371968" y="286071"/>
                  </a:lnTo>
                  <a:lnTo>
                    <a:pt x="2228933" y="572142"/>
                  </a:lnTo>
                  <a:lnTo>
                    <a:pt x="0" y="572142"/>
                  </a:lnTo>
                  <a:lnTo>
                    <a:pt x="143036" y="2860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5991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31936" tIns="177800" rIns="231935" bIns="17780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400" kern="1200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8C2D274B-CAFA-4C98-B42A-EEB845F5946F}"/>
                </a:ext>
              </a:extLst>
            </p:cNvPr>
            <p:cNvSpPr/>
            <p:nvPr/>
          </p:nvSpPr>
          <p:spPr>
            <a:xfrm>
              <a:off x="2656641" y="4000186"/>
              <a:ext cx="2253366" cy="548985"/>
            </a:xfrm>
            <a:custGeom>
              <a:avLst/>
              <a:gdLst>
                <a:gd name="connsiteX0" fmla="*/ 0 w 1926038"/>
                <a:gd name="connsiteY0" fmla="*/ 0 h 1055856"/>
                <a:gd name="connsiteX1" fmla="*/ 1926038 w 1926038"/>
                <a:gd name="connsiteY1" fmla="*/ 0 h 1055856"/>
                <a:gd name="connsiteX2" fmla="*/ 1926038 w 1926038"/>
                <a:gd name="connsiteY2" fmla="*/ 1055856 h 1055856"/>
                <a:gd name="connsiteX3" fmla="*/ 0 w 1926038"/>
                <a:gd name="connsiteY3" fmla="*/ 1055856 h 1055856"/>
                <a:gd name="connsiteX4" fmla="*/ 0 w 1926038"/>
                <a:gd name="connsiteY4" fmla="*/ 0 h 1055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26038" h="1055856">
                  <a:moveTo>
                    <a:pt x="0" y="0"/>
                  </a:moveTo>
                  <a:lnTo>
                    <a:pt x="1926038" y="0"/>
                  </a:lnTo>
                  <a:lnTo>
                    <a:pt x="1926038" y="1055856"/>
                  </a:lnTo>
                  <a:lnTo>
                    <a:pt x="0" y="105585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2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sr-Cyrl-RS" sz="1500" b="1" kern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Мастер студије</a:t>
              </a:r>
              <a:endParaRPr lang="en-US" sz="15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5EACB50-8955-48E4-9056-D73ED79F18FC}"/>
                </a:ext>
              </a:extLst>
            </p:cNvPr>
            <p:cNvSpPr/>
            <p:nvPr/>
          </p:nvSpPr>
          <p:spPr>
            <a:xfrm>
              <a:off x="4910015" y="5602758"/>
              <a:ext cx="2371968" cy="572142"/>
            </a:xfrm>
            <a:custGeom>
              <a:avLst/>
              <a:gdLst>
                <a:gd name="connsiteX0" fmla="*/ 0 w 2371968"/>
                <a:gd name="connsiteY0" fmla="*/ 0 h 572142"/>
                <a:gd name="connsiteX1" fmla="*/ 2228933 w 2371968"/>
                <a:gd name="connsiteY1" fmla="*/ 0 h 572142"/>
                <a:gd name="connsiteX2" fmla="*/ 2371968 w 2371968"/>
                <a:gd name="connsiteY2" fmla="*/ 286071 h 572142"/>
                <a:gd name="connsiteX3" fmla="*/ 2228933 w 2371968"/>
                <a:gd name="connsiteY3" fmla="*/ 572142 h 572142"/>
                <a:gd name="connsiteX4" fmla="*/ 0 w 2371968"/>
                <a:gd name="connsiteY4" fmla="*/ 572142 h 572142"/>
                <a:gd name="connsiteX5" fmla="*/ 143036 w 2371968"/>
                <a:gd name="connsiteY5" fmla="*/ 286071 h 572142"/>
                <a:gd name="connsiteX6" fmla="*/ 0 w 2371968"/>
                <a:gd name="connsiteY6" fmla="*/ 0 h 57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71968" h="572142">
                  <a:moveTo>
                    <a:pt x="0" y="0"/>
                  </a:moveTo>
                  <a:lnTo>
                    <a:pt x="2228933" y="0"/>
                  </a:lnTo>
                  <a:lnTo>
                    <a:pt x="2371968" y="286071"/>
                  </a:lnTo>
                  <a:lnTo>
                    <a:pt x="2228933" y="572142"/>
                  </a:lnTo>
                  <a:lnTo>
                    <a:pt x="0" y="572142"/>
                  </a:lnTo>
                  <a:lnTo>
                    <a:pt x="143036" y="2860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5991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31936" tIns="177800" rIns="231935" bIns="17780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400" kern="1200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4F955079-5934-4853-ACB1-BE6230903756}"/>
                </a:ext>
              </a:extLst>
            </p:cNvPr>
            <p:cNvSpPr/>
            <p:nvPr/>
          </p:nvSpPr>
          <p:spPr>
            <a:xfrm>
              <a:off x="4932824" y="4000186"/>
              <a:ext cx="2230541" cy="548985"/>
            </a:xfrm>
            <a:custGeom>
              <a:avLst/>
              <a:gdLst>
                <a:gd name="connsiteX0" fmla="*/ 0 w 1926038"/>
                <a:gd name="connsiteY0" fmla="*/ 0 h 1055856"/>
                <a:gd name="connsiteX1" fmla="*/ 1926038 w 1926038"/>
                <a:gd name="connsiteY1" fmla="*/ 0 h 1055856"/>
                <a:gd name="connsiteX2" fmla="*/ 1926038 w 1926038"/>
                <a:gd name="connsiteY2" fmla="*/ 1055856 h 1055856"/>
                <a:gd name="connsiteX3" fmla="*/ 0 w 1926038"/>
                <a:gd name="connsiteY3" fmla="*/ 1055856 h 1055856"/>
                <a:gd name="connsiteX4" fmla="*/ 0 w 1926038"/>
                <a:gd name="connsiteY4" fmla="*/ 0 h 1055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26038" h="1055856">
                  <a:moveTo>
                    <a:pt x="0" y="0"/>
                  </a:moveTo>
                  <a:lnTo>
                    <a:pt x="1926038" y="0"/>
                  </a:lnTo>
                  <a:lnTo>
                    <a:pt x="1926038" y="1055856"/>
                  </a:lnTo>
                  <a:lnTo>
                    <a:pt x="0" y="105585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2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sr-Cyrl-RS" sz="1500" b="1" kern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Докторске студије</a:t>
              </a:r>
              <a:endParaRPr lang="en-US" sz="15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4A1AE031-ED5F-45D5-9D35-C7090F9DA400}"/>
                </a:ext>
              </a:extLst>
            </p:cNvPr>
            <p:cNvSpPr/>
            <p:nvPr/>
          </p:nvSpPr>
          <p:spPr>
            <a:xfrm>
              <a:off x="7163385" y="5602758"/>
              <a:ext cx="2371968" cy="572142"/>
            </a:xfrm>
            <a:custGeom>
              <a:avLst/>
              <a:gdLst>
                <a:gd name="connsiteX0" fmla="*/ 0 w 2371968"/>
                <a:gd name="connsiteY0" fmla="*/ 0 h 572142"/>
                <a:gd name="connsiteX1" fmla="*/ 2228933 w 2371968"/>
                <a:gd name="connsiteY1" fmla="*/ 0 h 572142"/>
                <a:gd name="connsiteX2" fmla="*/ 2371968 w 2371968"/>
                <a:gd name="connsiteY2" fmla="*/ 286071 h 572142"/>
                <a:gd name="connsiteX3" fmla="*/ 2228933 w 2371968"/>
                <a:gd name="connsiteY3" fmla="*/ 572142 h 572142"/>
                <a:gd name="connsiteX4" fmla="*/ 0 w 2371968"/>
                <a:gd name="connsiteY4" fmla="*/ 572142 h 572142"/>
                <a:gd name="connsiteX5" fmla="*/ 143036 w 2371968"/>
                <a:gd name="connsiteY5" fmla="*/ 286071 h 572142"/>
                <a:gd name="connsiteX6" fmla="*/ 0 w 2371968"/>
                <a:gd name="connsiteY6" fmla="*/ 0 h 57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71968" h="572142">
                  <a:moveTo>
                    <a:pt x="0" y="0"/>
                  </a:moveTo>
                  <a:lnTo>
                    <a:pt x="2228933" y="0"/>
                  </a:lnTo>
                  <a:lnTo>
                    <a:pt x="2371968" y="286071"/>
                  </a:lnTo>
                  <a:lnTo>
                    <a:pt x="2228933" y="572142"/>
                  </a:lnTo>
                  <a:lnTo>
                    <a:pt x="0" y="572142"/>
                  </a:lnTo>
                  <a:lnTo>
                    <a:pt x="143036" y="2860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5991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31936" tIns="177800" rIns="231935" bIns="17780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400" kern="1200" dirty="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D0A33F6-73BB-4DEC-A625-0FE17443BF61}"/>
                </a:ext>
              </a:extLst>
            </p:cNvPr>
            <p:cNvSpPr/>
            <p:nvPr/>
          </p:nvSpPr>
          <p:spPr>
            <a:xfrm>
              <a:off x="7198207" y="4000186"/>
              <a:ext cx="2236822" cy="548985"/>
            </a:xfrm>
            <a:custGeom>
              <a:avLst/>
              <a:gdLst>
                <a:gd name="connsiteX0" fmla="*/ 0 w 1926038"/>
                <a:gd name="connsiteY0" fmla="*/ 0 h 1055856"/>
                <a:gd name="connsiteX1" fmla="*/ 1926038 w 1926038"/>
                <a:gd name="connsiteY1" fmla="*/ 0 h 1055856"/>
                <a:gd name="connsiteX2" fmla="*/ 1926038 w 1926038"/>
                <a:gd name="connsiteY2" fmla="*/ 1055856 h 1055856"/>
                <a:gd name="connsiteX3" fmla="*/ 0 w 1926038"/>
                <a:gd name="connsiteY3" fmla="*/ 1055856 h 1055856"/>
                <a:gd name="connsiteX4" fmla="*/ 0 w 1926038"/>
                <a:gd name="connsiteY4" fmla="*/ 0 h 1055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26038" h="1055856">
                  <a:moveTo>
                    <a:pt x="0" y="0"/>
                  </a:moveTo>
                  <a:lnTo>
                    <a:pt x="1926038" y="0"/>
                  </a:lnTo>
                  <a:lnTo>
                    <a:pt x="1926038" y="1055856"/>
                  </a:lnTo>
                  <a:lnTo>
                    <a:pt x="0" y="105585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2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l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sr-Cyrl-RS" sz="1500" b="1" kern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 Запослен у </a:t>
              </a:r>
              <a:endParaRPr lang="en-US" sz="15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9FA89165-C1F0-44B9-A25C-513104A1E9B5}"/>
                </a:ext>
              </a:extLst>
            </p:cNvPr>
            <p:cNvSpPr/>
            <p:nvPr/>
          </p:nvSpPr>
          <p:spPr>
            <a:xfrm>
              <a:off x="9416755" y="5602758"/>
              <a:ext cx="2371968" cy="572142"/>
            </a:xfrm>
            <a:custGeom>
              <a:avLst/>
              <a:gdLst>
                <a:gd name="connsiteX0" fmla="*/ 0 w 2371968"/>
                <a:gd name="connsiteY0" fmla="*/ 0 h 572142"/>
                <a:gd name="connsiteX1" fmla="*/ 2228933 w 2371968"/>
                <a:gd name="connsiteY1" fmla="*/ 0 h 572142"/>
                <a:gd name="connsiteX2" fmla="*/ 2371968 w 2371968"/>
                <a:gd name="connsiteY2" fmla="*/ 286071 h 572142"/>
                <a:gd name="connsiteX3" fmla="*/ 2228933 w 2371968"/>
                <a:gd name="connsiteY3" fmla="*/ 572142 h 572142"/>
                <a:gd name="connsiteX4" fmla="*/ 0 w 2371968"/>
                <a:gd name="connsiteY4" fmla="*/ 572142 h 572142"/>
                <a:gd name="connsiteX5" fmla="*/ 143036 w 2371968"/>
                <a:gd name="connsiteY5" fmla="*/ 286071 h 572142"/>
                <a:gd name="connsiteX6" fmla="*/ 0 w 2371968"/>
                <a:gd name="connsiteY6" fmla="*/ 0 h 57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71968" h="572142">
                  <a:moveTo>
                    <a:pt x="0" y="0"/>
                  </a:moveTo>
                  <a:lnTo>
                    <a:pt x="2228933" y="0"/>
                  </a:lnTo>
                  <a:lnTo>
                    <a:pt x="2371968" y="286071"/>
                  </a:lnTo>
                  <a:lnTo>
                    <a:pt x="2228933" y="572142"/>
                  </a:lnTo>
                  <a:lnTo>
                    <a:pt x="0" y="572142"/>
                  </a:lnTo>
                  <a:lnTo>
                    <a:pt x="143036" y="2860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5991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31936" tIns="177800" rIns="231935" bIns="17780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400" kern="1200" dirty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629879E2-62EA-483C-8535-88D1848EB427}"/>
                </a:ext>
              </a:extLst>
            </p:cNvPr>
            <p:cNvSpPr/>
            <p:nvPr/>
          </p:nvSpPr>
          <p:spPr>
            <a:xfrm>
              <a:off x="9416735" y="4000186"/>
              <a:ext cx="2371968" cy="548985"/>
            </a:xfrm>
            <a:custGeom>
              <a:avLst/>
              <a:gdLst>
                <a:gd name="connsiteX0" fmla="*/ 0 w 1926038"/>
                <a:gd name="connsiteY0" fmla="*/ 0 h 1055856"/>
                <a:gd name="connsiteX1" fmla="*/ 1926038 w 1926038"/>
                <a:gd name="connsiteY1" fmla="*/ 0 h 1055856"/>
                <a:gd name="connsiteX2" fmla="*/ 1926038 w 1926038"/>
                <a:gd name="connsiteY2" fmla="*/ 1055856 h 1055856"/>
                <a:gd name="connsiteX3" fmla="*/ 0 w 1926038"/>
                <a:gd name="connsiteY3" fmla="*/ 1055856 h 1055856"/>
                <a:gd name="connsiteX4" fmla="*/ 0 w 1926038"/>
                <a:gd name="connsiteY4" fmla="*/ 0 h 1055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26038" h="1055856">
                  <a:moveTo>
                    <a:pt x="0" y="0"/>
                  </a:moveTo>
                  <a:lnTo>
                    <a:pt x="1926038" y="0"/>
                  </a:lnTo>
                  <a:lnTo>
                    <a:pt x="1926038" y="1055856"/>
                  </a:lnTo>
                  <a:lnTo>
                    <a:pt x="0" y="105585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2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sr-Cyrl-RS" sz="1500" b="1" kern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Последњи избор у звање</a:t>
              </a:r>
              <a:endParaRPr lang="en-US" sz="15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C8BE968-32A8-4A69-ABB4-ABCEE31549C3}"/>
                </a:ext>
              </a:extLst>
            </p:cNvPr>
            <p:cNvCxnSpPr>
              <a:cxnSpLocks/>
            </p:cNvCxnSpPr>
            <p:nvPr/>
          </p:nvCxnSpPr>
          <p:spPr>
            <a:xfrm>
              <a:off x="403275" y="3732243"/>
              <a:ext cx="0" cy="1670181"/>
            </a:xfrm>
            <a:prstGeom prst="line">
              <a:avLst/>
            </a:prstGeom>
            <a:ln>
              <a:solidFill>
                <a:srgbClr val="14599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13748CDE-B040-4C17-B9E7-43D1EA5CB673}"/>
                </a:ext>
              </a:extLst>
            </p:cNvPr>
            <p:cNvCxnSpPr>
              <a:cxnSpLocks/>
            </p:cNvCxnSpPr>
            <p:nvPr/>
          </p:nvCxnSpPr>
          <p:spPr>
            <a:xfrm>
              <a:off x="2656645" y="3732243"/>
              <a:ext cx="0" cy="1670181"/>
            </a:xfrm>
            <a:prstGeom prst="line">
              <a:avLst/>
            </a:prstGeom>
            <a:ln>
              <a:solidFill>
                <a:srgbClr val="14599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49F2CFAD-0DA4-4F47-961C-A83817CF09F7}"/>
                </a:ext>
              </a:extLst>
            </p:cNvPr>
            <p:cNvCxnSpPr>
              <a:cxnSpLocks/>
            </p:cNvCxnSpPr>
            <p:nvPr/>
          </p:nvCxnSpPr>
          <p:spPr>
            <a:xfrm>
              <a:off x="4910015" y="3732243"/>
              <a:ext cx="0" cy="1670181"/>
            </a:xfrm>
            <a:prstGeom prst="line">
              <a:avLst/>
            </a:prstGeom>
            <a:ln>
              <a:solidFill>
                <a:srgbClr val="14599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B01BA719-8039-449D-8F54-1BDEB7E28147}"/>
                </a:ext>
              </a:extLst>
            </p:cNvPr>
            <p:cNvCxnSpPr>
              <a:cxnSpLocks/>
            </p:cNvCxnSpPr>
            <p:nvPr/>
          </p:nvCxnSpPr>
          <p:spPr>
            <a:xfrm>
              <a:off x="7163385" y="3732243"/>
              <a:ext cx="0" cy="1670181"/>
            </a:xfrm>
            <a:prstGeom prst="line">
              <a:avLst/>
            </a:prstGeom>
            <a:ln>
              <a:solidFill>
                <a:srgbClr val="14599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41093C9-9BF7-4469-85C5-F069F8670DB9}"/>
                </a:ext>
              </a:extLst>
            </p:cNvPr>
            <p:cNvCxnSpPr>
              <a:cxnSpLocks/>
            </p:cNvCxnSpPr>
            <p:nvPr/>
          </p:nvCxnSpPr>
          <p:spPr>
            <a:xfrm>
              <a:off x="9416755" y="3732243"/>
              <a:ext cx="0" cy="1670181"/>
            </a:xfrm>
            <a:prstGeom prst="line">
              <a:avLst/>
            </a:prstGeom>
            <a:ln>
              <a:solidFill>
                <a:srgbClr val="14599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EEECC2-492D-4864-B8ED-DE606FD2B2F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14243" y="1027318"/>
            <a:ext cx="6174107" cy="436563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145991"/>
                </a:solidFill>
              </a:defRPr>
            </a:lvl1pPr>
            <a:lvl2pPr marL="324000" indent="0">
              <a:buNone/>
              <a:defRPr/>
            </a:lvl2pPr>
          </a:lstStyle>
          <a:p>
            <a:pPr lvl="0"/>
            <a:r>
              <a:rPr lang="en-US" dirty="0"/>
              <a:t>&lt;</a:t>
            </a:r>
            <a:r>
              <a:rPr lang="sr-Cyrl-RS" dirty="0"/>
              <a:t>име и презиме</a:t>
            </a:r>
            <a:r>
              <a:rPr lang="en-US" dirty="0"/>
              <a:t>&gt;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48233F79-3E94-42A0-B8FC-93D73C818E4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685338" y="1797050"/>
            <a:ext cx="1716087" cy="1717675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14599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16EC86CE-D28A-4D4B-B1DF-E58FB4163A3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9797" y="4413250"/>
            <a:ext cx="2021844" cy="989174"/>
          </a:xfrm>
        </p:spPr>
        <p:txBody>
          <a:bodyPr anchor="t">
            <a:normAutofit/>
          </a:bodyPr>
          <a:lstStyle>
            <a:lvl1pPr marL="0" indent="0" algn="ctr">
              <a:buFontTx/>
              <a:buNone/>
              <a:defRPr sz="1400">
                <a:solidFill>
                  <a:srgbClr val="145991"/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институција</a:t>
            </a:r>
            <a:r>
              <a:rPr lang="en-US" dirty="0"/>
              <a:t>&gt;</a:t>
            </a:r>
          </a:p>
        </p:txBody>
      </p:sp>
      <p:sp>
        <p:nvSpPr>
          <p:cNvPr id="32" name="Text Placeholder 30">
            <a:extLst>
              <a:ext uri="{FF2B5EF4-FFF2-40B4-BE49-F238E27FC236}">
                <a16:creationId xmlns:a16="http://schemas.microsoft.com/office/drawing/2014/main" id="{45497E0A-F3A1-4AA2-AB21-583D3E6ABD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71621" y="4413250"/>
            <a:ext cx="2021844" cy="989174"/>
          </a:xfrm>
        </p:spPr>
        <p:txBody>
          <a:bodyPr anchor="t">
            <a:normAutofit/>
          </a:bodyPr>
          <a:lstStyle>
            <a:lvl1pPr marL="0" indent="0" algn="ctr">
              <a:buFontTx/>
              <a:buNone/>
              <a:defRPr sz="1400">
                <a:solidFill>
                  <a:srgbClr val="145991"/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институција</a:t>
            </a:r>
            <a:r>
              <a:rPr lang="en-US" dirty="0"/>
              <a:t>&gt;</a:t>
            </a:r>
          </a:p>
        </p:txBody>
      </p:sp>
      <p:sp>
        <p:nvSpPr>
          <p:cNvPr id="33" name="Text Placeholder 30">
            <a:extLst>
              <a:ext uri="{FF2B5EF4-FFF2-40B4-BE49-F238E27FC236}">
                <a16:creationId xmlns:a16="http://schemas.microsoft.com/office/drawing/2014/main" id="{314AF5B9-30C6-4D53-ACAB-ED56A9F808A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057030" y="4413250"/>
            <a:ext cx="2021844" cy="989174"/>
          </a:xfrm>
        </p:spPr>
        <p:txBody>
          <a:bodyPr anchor="t">
            <a:normAutofit/>
          </a:bodyPr>
          <a:lstStyle>
            <a:lvl1pPr marL="0" indent="0" algn="ctr">
              <a:buFontTx/>
              <a:buNone/>
              <a:defRPr sz="1400">
                <a:solidFill>
                  <a:srgbClr val="145991"/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институција</a:t>
            </a:r>
            <a:r>
              <a:rPr lang="en-US" dirty="0"/>
              <a:t>&gt;</a:t>
            </a:r>
          </a:p>
        </p:txBody>
      </p:sp>
      <p:sp>
        <p:nvSpPr>
          <p:cNvPr id="34" name="Text Placeholder 30">
            <a:extLst>
              <a:ext uri="{FF2B5EF4-FFF2-40B4-BE49-F238E27FC236}">
                <a16:creationId xmlns:a16="http://schemas.microsoft.com/office/drawing/2014/main" id="{64C50462-1722-4864-BED5-C99824A5E5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235689" y="4408750"/>
            <a:ext cx="2021844" cy="989174"/>
          </a:xfrm>
        </p:spPr>
        <p:txBody>
          <a:bodyPr anchor="t">
            <a:normAutofit/>
          </a:bodyPr>
          <a:lstStyle>
            <a:lvl1pPr marL="0" indent="0" algn="ctr">
              <a:buFontTx/>
              <a:buNone/>
              <a:defRPr sz="1400">
                <a:solidFill>
                  <a:srgbClr val="145991"/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лабораторија</a:t>
            </a:r>
            <a:r>
              <a:rPr lang="en-US" dirty="0"/>
              <a:t>&gt;</a:t>
            </a:r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6F100EC3-AA6C-497D-8A24-80460239459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17538" y="5602288"/>
            <a:ext cx="2179637" cy="573087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sr-Cyrl-RS" dirty="0"/>
              <a:t>20ХХ-20ХХ</a:t>
            </a:r>
            <a:endParaRPr lang="en-US" dirty="0"/>
          </a:p>
        </p:txBody>
      </p:sp>
      <p:sp>
        <p:nvSpPr>
          <p:cNvPr id="38" name="Text Placeholder 35">
            <a:extLst>
              <a:ext uri="{FF2B5EF4-FFF2-40B4-BE49-F238E27FC236}">
                <a16:creationId xmlns:a16="http://schemas.microsoft.com/office/drawing/2014/main" id="{633FD0D7-52F9-4458-9684-626FB9D9377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792724" y="5600408"/>
            <a:ext cx="2179637" cy="573087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sr-Cyrl-RS" dirty="0"/>
              <a:t>20ХХ-20ХХ</a:t>
            </a:r>
            <a:endParaRPr lang="en-US" dirty="0"/>
          </a:p>
        </p:txBody>
      </p:sp>
      <p:sp>
        <p:nvSpPr>
          <p:cNvPr id="39" name="Text Placeholder 35">
            <a:extLst>
              <a:ext uri="{FF2B5EF4-FFF2-40B4-BE49-F238E27FC236}">
                <a16:creationId xmlns:a16="http://schemas.microsoft.com/office/drawing/2014/main" id="{E5C87C97-5E95-49E9-99F4-B0ECA56AA94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67560" y="5600408"/>
            <a:ext cx="2179637" cy="573087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sr-Cyrl-RS" dirty="0"/>
              <a:t>20ХХ-20ХХ</a:t>
            </a:r>
            <a:endParaRPr lang="en-US" dirty="0"/>
          </a:p>
        </p:txBody>
      </p:sp>
      <p:sp>
        <p:nvSpPr>
          <p:cNvPr id="40" name="Text Placeholder 35">
            <a:extLst>
              <a:ext uri="{FF2B5EF4-FFF2-40B4-BE49-F238E27FC236}">
                <a16:creationId xmlns:a16="http://schemas.microsoft.com/office/drawing/2014/main" id="{3B9949A4-3035-4555-B9DC-814CF9160A9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137945" y="5602288"/>
            <a:ext cx="2179637" cy="573087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sr-Cyrl-RS" dirty="0"/>
              <a:t>20ХХ</a:t>
            </a:r>
            <a:endParaRPr lang="en-US" dirty="0"/>
          </a:p>
        </p:txBody>
      </p:sp>
      <p:sp>
        <p:nvSpPr>
          <p:cNvPr id="41" name="Text Placeholder 35">
            <a:extLst>
              <a:ext uri="{FF2B5EF4-FFF2-40B4-BE49-F238E27FC236}">
                <a16:creationId xmlns:a16="http://schemas.microsoft.com/office/drawing/2014/main" id="{EE41092A-6A8C-44D0-B0FC-7FA18647612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314975" y="5602288"/>
            <a:ext cx="2179637" cy="573087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sr-Cyrl-RS" dirty="0"/>
              <a:t>20ХХ</a:t>
            </a:r>
            <a:endParaRPr lang="en-US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D1C90B7-A24F-4DFB-8D74-8D2EBF0E9162}"/>
              </a:ext>
            </a:extLst>
          </p:cNvPr>
          <p:cNvSpPr txBox="1"/>
          <p:nvPr userDrawn="1"/>
        </p:nvSpPr>
        <p:spPr>
          <a:xfrm>
            <a:off x="551789" y="2734590"/>
            <a:ext cx="31431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Место и година рођења 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4" name="Text Placeholder 43">
            <a:extLst>
              <a:ext uri="{FF2B5EF4-FFF2-40B4-BE49-F238E27FC236}">
                <a16:creationId xmlns:a16="http://schemas.microsoft.com/office/drawing/2014/main" id="{277E8C1F-BAAE-4387-AF75-65FE1CF31C4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95700" y="2735263"/>
            <a:ext cx="4801378" cy="366712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rgbClr val="145991"/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место</a:t>
            </a:r>
            <a:r>
              <a:rPr lang="en-US" dirty="0"/>
              <a:t>&gt;</a:t>
            </a:r>
            <a:r>
              <a:rPr lang="sr-Cyrl-RS" dirty="0"/>
              <a:t>, </a:t>
            </a:r>
            <a:r>
              <a:rPr lang="en-US" dirty="0"/>
              <a:t>&lt;</a:t>
            </a:r>
            <a:r>
              <a:rPr lang="sr-Cyrl-RS" dirty="0"/>
              <a:t>година</a:t>
            </a:r>
            <a:r>
              <a:rPr lang="en-US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669906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ајистакнутије научно достигнућ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1192" y="492606"/>
            <a:ext cx="11029616" cy="526569"/>
          </a:xfrm>
        </p:spPr>
        <p:txBody>
          <a:bodyPr>
            <a:normAutofit/>
          </a:bodyPr>
          <a:lstStyle>
            <a:lvl1pPr>
              <a:defRPr sz="2600" b="1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sr-Cyrl-RS" dirty="0"/>
              <a:t>(</a:t>
            </a:r>
            <a:r>
              <a:rPr lang="sr-Cyrl-RS" dirty="0" err="1"/>
              <a:t>ре</a:t>
            </a:r>
            <a:r>
              <a:rPr lang="sr-Cyrl-RS" dirty="0"/>
              <a:t>)избор у звање </a:t>
            </a:r>
            <a:r>
              <a:rPr lang="en-US" dirty="0"/>
              <a:t>&lt;</a:t>
            </a:r>
            <a:r>
              <a:rPr lang="sr-Cyrl-RS" dirty="0"/>
              <a:t>звање</a:t>
            </a:r>
            <a:r>
              <a:rPr lang="en-US" dirty="0"/>
              <a:t>&gt;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81192" y="2340864"/>
            <a:ext cx="11029615" cy="3634486"/>
          </a:xfrm>
        </p:spPr>
        <p:txBody>
          <a:bodyPr anchor="t"/>
          <a:lstStyle>
            <a:lvl1pPr marL="306000" indent="-306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630000" indent="-306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 marL="900000" indent="-270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 marL="1242000" indent="-234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 marL="1602000" indent="-234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Изабрати и укратко описати једно достигнуће које је кандидат остварио у периоду након претходног избора у звање. Дати кратак опис и прокоментарисати његов значај у односу на област истраживања. Представити на максимално два слајда уз коришћење слика/дијаграма, уколико је то могуће.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456E25-33D3-42F7-9AFC-30AFE47DC50B}"/>
              </a:ext>
            </a:extLst>
          </p:cNvPr>
          <p:cNvSpPr txBox="1"/>
          <p:nvPr userDrawn="1"/>
        </p:nvSpPr>
        <p:spPr>
          <a:xfrm>
            <a:off x="581192" y="1019175"/>
            <a:ext cx="11029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Кандидат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9EFAEF35-6745-4BC2-913D-5AC35998572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0170" y="165932"/>
            <a:ext cx="1365250" cy="118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9EDB4143-BC99-479C-B616-B4FF1F970941}"/>
              </a:ext>
            </a:extLst>
          </p:cNvPr>
          <p:cNvSpPr txBox="1">
            <a:spLocks/>
          </p:cNvSpPr>
          <p:nvPr userDrawn="1"/>
        </p:nvSpPr>
        <p:spPr>
          <a:xfrm>
            <a:off x="581192" y="1797184"/>
            <a:ext cx="11029616" cy="5265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00" b="1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r-Cyrl-RS" sz="2400" b="0" spc="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Најистакнутије научно достигнуће</a:t>
            </a:r>
            <a:endParaRPr lang="en-US" sz="2400" b="0" spc="0" baseline="0" dirty="0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E768E53E-5274-4DFB-9AE9-A5E6FBC709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14243" y="1027318"/>
            <a:ext cx="6174107" cy="436563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145991"/>
                </a:solidFill>
              </a:defRPr>
            </a:lvl1pPr>
            <a:lvl2pPr marL="324000" indent="0">
              <a:buNone/>
              <a:defRPr/>
            </a:lvl2pPr>
          </a:lstStyle>
          <a:p>
            <a:pPr lvl="0"/>
            <a:r>
              <a:rPr lang="en-US" dirty="0"/>
              <a:t>&lt;</a:t>
            </a:r>
            <a:r>
              <a:rPr lang="sr-Cyrl-RS" dirty="0"/>
              <a:t>име и презиме</a:t>
            </a:r>
            <a:r>
              <a:rPr lang="en-US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3765113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вантитативни резул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1192" y="492606"/>
            <a:ext cx="11029616" cy="526569"/>
          </a:xfrm>
        </p:spPr>
        <p:txBody>
          <a:bodyPr>
            <a:normAutofit/>
          </a:bodyPr>
          <a:lstStyle>
            <a:lvl1pPr>
              <a:defRPr sz="2600" b="1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sr-Cyrl-RS" dirty="0"/>
              <a:t>(</a:t>
            </a:r>
            <a:r>
              <a:rPr lang="sr-Cyrl-RS" dirty="0" err="1"/>
              <a:t>ре</a:t>
            </a:r>
            <a:r>
              <a:rPr lang="sr-Cyrl-RS" dirty="0"/>
              <a:t>)избор у звање </a:t>
            </a:r>
            <a:r>
              <a:rPr lang="en-US" dirty="0"/>
              <a:t>&lt;</a:t>
            </a:r>
            <a:r>
              <a:rPr lang="sr-Cyrl-RS" dirty="0"/>
              <a:t>звање</a:t>
            </a:r>
            <a:r>
              <a:rPr lang="en-US" dirty="0"/>
              <a:t>&gt;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456E25-33D3-42F7-9AFC-30AFE47DC50B}"/>
              </a:ext>
            </a:extLst>
          </p:cNvPr>
          <p:cNvSpPr txBox="1"/>
          <p:nvPr userDrawn="1"/>
        </p:nvSpPr>
        <p:spPr>
          <a:xfrm>
            <a:off x="581192" y="1019175"/>
            <a:ext cx="11029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Кандидат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9EFAEF35-6745-4BC2-913D-5AC35998572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0170" y="165932"/>
            <a:ext cx="1365250" cy="118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E768E53E-5274-4DFB-9AE9-A5E6FBC709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14243" y="1027318"/>
            <a:ext cx="6174107" cy="436563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145991"/>
                </a:solidFill>
              </a:defRPr>
            </a:lvl1pPr>
            <a:lvl2pPr marL="324000" indent="0">
              <a:buNone/>
              <a:defRPr/>
            </a:lvl2pPr>
          </a:lstStyle>
          <a:p>
            <a:pPr lvl="0"/>
            <a:r>
              <a:rPr lang="en-US" dirty="0"/>
              <a:t>&lt;</a:t>
            </a:r>
            <a:r>
              <a:rPr lang="sr-Cyrl-RS" dirty="0"/>
              <a:t>име и презиме</a:t>
            </a:r>
            <a:r>
              <a:rPr lang="en-US" dirty="0"/>
              <a:t>&gt;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C15A62A-52D3-434B-9B51-58FCC31043E8}"/>
              </a:ext>
            </a:extLst>
          </p:cNvPr>
          <p:cNvSpPr txBox="1">
            <a:spLocks/>
          </p:cNvSpPr>
          <p:nvPr userDrawn="1"/>
        </p:nvSpPr>
        <p:spPr>
          <a:xfrm>
            <a:off x="581192" y="1797184"/>
            <a:ext cx="11029616" cy="5265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00" b="1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r-Cyrl-RS" sz="2400" b="0" spc="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Квантитативни резултати кандидата</a:t>
            </a:r>
            <a:endParaRPr lang="en-US" sz="2400" b="0" spc="0" baseline="0" dirty="0"/>
          </a:p>
        </p:txBody>
      </p:sp>
    </p:spTree>
    <p:extLst>
      <p:ext uri="{BB962C8B-B14F-4D97-AF65-F5344CB8AC3E}">
        <p14:creationId xmlns:p14="http://schemas.microsoft.com/office/powerpoint/2010/main" val="3267916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уковођења пројекти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1192" y="492606"/>
            <a:ext cx="11029616" cy="526569"/>
          </a:xfrm>
        </p:spPr>
        <p:txBody>
          <a:bodyPr>
            <a:normAutofit/>
          </a:bodyPr>
          <a:lstStyle>
            <a:lvl1pPr>
              <a:defRPr sz="2600" b="1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sr-Cyrl-RS" dirty="0"/>
              <a:t>(</a:t>
            </a:r>
            <a:r>
              <a:rPr lang="sr-Cyrl-RS" dirty="0" err="1"/>
              <a:t>ре</a:t>
            </a:r>
            <a:r>
              <a:rPr lang="sr-Cyrl-RS" dirty="0"/>
              <a:t>)избор у звање </a:t>
            </a:r>
            <a:r>
              <a:rPr lang="en-US" dirty="0"/>
              <a:t>&lt;</a:t>
            </a:r>
            <a:r>
              <a:rPr lang="sr-Cyrl-RS" dirty="0"/>
              <a:t>звање</a:t>
            </a:r>
            <a:r>
              <a:rPr lang="en-US" dirty="0"/>
              <a:t>&gt;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456E25-33D3-42F7-9AFC-30AFE47DC50B}"/>
              </a:ext>
            </a:extLst>
          </p:cNvPr>
          <p:cNvSpPr txBox="1"/>
          <p:nvPr userDrawn="1"/>
        </p:nvSpPr>
        <p:spPr>
          <a:xfrm>
            <a:off x="581192" y="1019175"/>
            <a:ext cx="11029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Кандидат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9EFAEF35-6745-4BC2-913D-5AC35998572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0170" y="165932"/>
            <a:ext cx="1365250" cy="118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E768E53E-5274-4DFB-9AE9-A5E6FBC709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14243" y="1027318"/>
            <a:ext cx="6174107" cy="436563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145991"/>
                </a:solidFill>
              </a:defRPr>
            </a:lvl1pPr>
            <a:lvl2pPr marL="324000" indent="0">
              <a:buNone/>
              <a:defRPr/>
            </a:lvl2pPr>
          </a:lstStyle>
          <a:p>
            <a:pPr lvl="0"/>
            <a:r>
              <a:rPr lang="en-US" dirty="0"/>
              <a:t>&lt;</a:t>
            </a:r>
            <a:r>
              <a:rPr lang="sr-Cyrl-RS" dirty="0"/>
              <a:t>име и презиме</a:t>
            </a:r>
            <a:r>
              <a:rPr lang="en-US" dirty="0"/>
              <a:t>&gt;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EDB4143-BC99-479C-B616-B4FF1F970941}"/>
              </a:ext>
            </a:extLst>
          </p:cNvPr>
          <p:cNvSpPr txBox="1">
            <a:spLocks/>
          </p:cNvSpPr>
          <p:nvPr userDrawn="1"/>
        </p:nvSpPr>
        <p:spPr>
          <a:xfrm>
            <a:off x="581192" y="1542057"/>
            <a:ext cx="11029616" cy="46166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00" b="1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r-Cyrl-RS" sz="2400" b="0" spc="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Руковођење пројектима, поТпројекти</a:t>
            </a:r>
            <a:r>
              <a:rPr lang="en-US" sz="2400" b="0" spc="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Ma</a:t>
            </a:r>
            <a:r>
              <a:rPr lang="sr-Cyrl-RS" sz="2400" b="0" spc="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и пројектни</a:t>
            </a:r>
            <a:r>
              <a:rPr lang="en-US" sz="2400" b="0" spc="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</a:t>
            </a:r>
            <a:r>
              <a:rPr lang="sr-Cyrl-RS" sz="2400" b="0" spc="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задаци</a:t>
            </a:r>
            <a:r>
              <a:rPr lang="en-US" sz="2400" b="0" spc="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</a:t>
            </a:r>
            <a:endParaRPr lang="en-US" sz="2400" b="0" spc="0" baseline="0" dirty="0"/>
          </a:p>
        </p:txBody>
      </p:sp>
      <p:sp>
        <p:nvSpPr>
          <p:cNvPr id="9" name="Content Placeholder 2"/>
          <p:cNvSpPr>
            <a:spLocks noGrp="1"/>
          </p:cNvSpPr>
          <p:nvPr>
            <p:ph idx="1" hasCustomPrompt="1"/>
          </p:nvPr>
        </p:nvSpPr>
        <p:spPr>
          <a:xfrm>
            <a:off x="581192" y="2302983"/>
            <a:ext cx="11029616" cy="996029"/>
          </a:xfrm>
        </p:spPr>
        <p:txBody>
          <a:bodyPr anchor="t">
            <a:noAutofit/>
          </a:bodyPr>
          <a:lstStyle>
            <a:lvl1pPr marL="171450" marR="0" indent="-171450" algn="l" defTabSz="4572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rgbClr val="145991"/>
              </a:buClr>
              <a:buSzPct val="100000"/>
              <a:buFont typeface="Century Gothic" panose="020B0502020202020204" pitchFamily="34" charset="0"/>
              <a:buChar char="◦"/>
              <a:tabLst/>
              <a:defRPr sz="1800" baseline="0"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630000" indent="-306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 marL="900000" indent="-270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 marL="1242000" indent="-234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 marL="1602000" indent="-234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sr-Cyrl-RS" dirty="0"/>
              <a:t>Навести до два, по мишљењу Комисије, најистакнутија пројекта, потпројекта или пројектна задатка којима је кандидат руководио или руководи.</a:t>
            </a:r>
            <a:endParaRPr lang="en-US" dirty="0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7BBB2ABA-68BD-431A-9E8B-A565EAD9F1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2385" y="6423914"/>
            <a:ext cx="10517785" cy="377902"/>
          </a:xfrm>
        </p:spPr>
        <p:txBody>
          <a:bodyPr>
            <a:normAutofit/>
          </a:bodyPr>
          <a:lstStyle>
            <a:lvl1pPr marL="0" indent="0" algn="l">
              <a:buFont typeface="Century Gothic" panose="020B0502020202020204" pitchFamily="34" charset="0"/>
              <a:buNone/>
              <a:defRPr sz="1100" b="1" i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sr-Cyrl-RS" dirty="0"/>
              <a:t>НАПОМЕНА: СЛАЈД ЈЕ ПОТРЕБНО ПРИКАЗАТИ САМО КОД ИЗБОРА У ЗВАЊЕ ВИШИ НАУЧНИ САРАДНИК ИЛИ НАУЧНИ САВЕТНИК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059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уковођења пројектима и дисертација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1192" y="492606"/>
            <a:ext cx="11029616" cy="526569"/>
          </a:xfrm>
        </p:spPr>
        <p:txBody>
          <a:bodyPr>
            <a:normAutofit/>
          </a:bodyPr>
          <a:lstStyle>
            <a:lvl1pPr>
              <a:defRPr sz="2600" b="1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sr-Cyrl-RS" dirty="0"/>
              <a:t>(</a:t>
            </a:r>
            <a:r>
              <a:rPr lang="sr-Cyrl-RS" dirty="0" err="1"/>
              <a:t>ре</a:t>
            </a:r>
            <a:r>
              <a:rPr lang="sr-Cyrl-RS" dirty="0"/>
              <a:t>)избор у звање </a:t>
            </a:r>
            <a:r>
              <a:rPr lang="en-US" dirty="0"/>
              <a:t>&lt;</a:t>
            </a:r>
            <a:r>
              <a:rPr lang="sr-Cyrl-RS" dirty="0"/>
              <a:t>звање</a:t>
            </a:r>
            <a:r>
              <a:rPr lang="en-US" dirty="0"/>
              <a:t>&gt;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456E25-33D3-42F7-9AFC-30AFE47DC50B}"/>
              </a:ext>
            </a:extLst>
          </p:cNvPr>
          <p:cNvSpPr txBox="1"/>
          <p:nvPr userDrawn="1"/>
        </p:nvSpPr>
        <p:spPr>
          <a:xfrm>
            <a:off x="581192" y="1019175"/>
            <a:ext cx="11029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Кандидат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9EFAEF35-6745-4BC2-913D-5AC35998572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0170" y="165932"/>
            <a:ext cx="1365250" cy="118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E768E53E-5274-4DFB-9AE9-A5E6FBC709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14243" y="1027318"/>
            <a:ext cx="6174107" cy="436563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145991"/>
                </a:solidFill>
              </a:defRPr>
            </a:lvl1pPr>
            <a:lvl2pPr marL="324000" indent="0">
              <a:buNone/>
              <a:defRPr/>
            </a:lvl2pPr>
          </a:lstStyle>
          <a:p>
            <a:pPr lvl="0"/>
            <a:r>
              <a:rPr lang="en-US" dirty="0"/>
              <a:t>&lt;</a:t>
            </a:r>
            <a:r>
              <a:rPr lang="sr-Cyrl-RS" dirty="0"/>
              <a:t>име и презиме</a:t>
            </a:r>
            <a:r>
              <a:rPr lang="en-US" dirty="0"/>
              <a:t>&gt;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EDB4143-BC99-479C-B616-B4FF1F970941}"/>
              </a:ext>
            </a:extLst>
          </p:cNvPr>
          <p:cNvSpPr txBox="1">
            <a:spLocks/>
          </p:cNvSpPr>
          <p:nvPr userDrawn="1"/>
        </p:nvSpPr>
        <p:spPr>
          <a:xfrm>
            <a:off x="581192" y="1561255"/>
            <a:ext cx="11029616" cy="52656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00" b="1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r-Cyrl-RS" sz="2400" b="0" spc="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Руковођење пројектима, поТпројектиМа и пројектниМ задациМА</a:t>
            </a:r>
            <a:endParaRPr lang="en-US" sz="2400" b="0" spc="0" baseline="0" dirty="0"/>
          </a:p>
        </p:txBody>
      </p:sp>
      <p:sp>
        <p:nvSpPr>
          <p:cNvPr id="9" name="Content Placeholder 2"/>
          <p:cNvSpPr>
            <a:spLocks noGrp="1"/>
          </p:cNvSpPr>
          <p:nvPr>
            <p:ph idx="1" hasCustomPrompt="1"/>
          </p:nvPr>
        </p:nvSpPr>
        <p:spPr>
          <a:xfrm>
            <a:off x="581192" y="2132649"/>
            <a:ext cx="11029615" cy="1899332"/>
          </a:xfrm>
        </p:spPr>
        <p:txBody>
          <a:bodyPr anchor="t"/>
          <a:lstStyle>
            <a:lvl1pPr marL="306000" marR="0" indent="-306000" algn="l" defTabSz="4572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rgbClr val="145991"/>
              </a:buClr>
              <a:buSzPct val="100000"/>
              <a:buFont typeface="Century Gothic" panose="020B0502020202020204" pitchFamily="34" charset="0"/>
              <a:buChar char="◦"/>
              <a:tabLst/>
              <a:defRPr baseline="0"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630000" indent="-306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 marL="900000" indent="-270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 marL="1242000" indent="-234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 marL="1602000" indent="-234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sr-Cyrl-RS" dirty="0"/>
              <a:t>Навести до два, по мишљењу Комисије, најистакнутија пројекта, потпројекта или пројектна задатака којима је кандидат руководио или руководи.</a:t>
            </a:r>
            <a:endParaRPr lang="ru-RU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9EDB4143-BC99-479C-B616-B4FF1F970941}"/>
              </a:ext>
            </a:extLst>
          </p:cNvPr>
          <p:cNvSpPr txBox="1">
            <a:spLocks/>
          </p:cNvSpPr>
          <p:nvPr userDrawn="1"/>
        </p:nvSpPr>
        <p:spPr>
          <a:xfrm>
            <a:off x="581191" y="3993869"/>
            <a:ext cx="11029616" cy="5265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00" b="1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r-Cyrl-RS" sz="2400" b="0" spc="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Руковођење ДИсертацијама</a:t>
            </a:r>
            <a:endParaRPr lang="en-US" sz="2400" b="0" spc="0" baseline="0" dirty="0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7BBB2ABA-68BD-431A-9E8B-A565EAD9F1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2385" y="6423914"/>
            <a:ext cx="10517785" cy="377902"/>
          </a:xfrm>
        </p:spPr>
        <p:txBody>
          <a:bodyPr>
            <a:normAutofit/>
          </a:bodyPr>
          <a:lstStyle>
            <a:lvl1pPr marL="0" indent="0" algn="l">
              <a:buFont typeface="Century Gothic" panose="020B0502020202020204" pitchFamily="34" charset="0"/>
              <a:buNone/>
              <a:defRPr sz="1100" b="1" i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sr-Cyrl-RS" dirty="0"/>
              <a:t>НАПОМЕНА: СЛАЈД ЈЕ ПОТРЕБНО ПРИКАЗАТИ САМО КОД ИЗБОРА У ЗВАЊЕ ВИШИ НАУЧНИ САРАДНИК ИЛИ НАУЧНИ САВЕТНИК</a:t>
            </a:r>
            <a:endParaRPr lang="en-US" dirty="0"/>
          </a:p>
        </p:txBody>
      </p:sp>
      <p:sp>
        <p:nvSpPr>
          <p:cNvPr id="15" name="Content Placeholder 2"/>
          <p:cNvSpPr>
            <a:spLocks noGrp="1"/>
          </p:cNvSpPr>
          <p:nvPr>
            <p:ph idx="16" hasCustomPrompt="1"/>
          </p:nvPr>
        </p:nvSpPr>
        <p:spPr>
          <a:xfrm>
            <a:off x="581192" y="4524582"/>
            <a:ext cx="11029615" cy="1899332"/>
          </a:xfrm>
        </p:spPr>
        <p:txBody>
          <a:bodyPr anchor="t"/>
          <a:lstStyle>
            <a:lvl1pPr marL="306000" marR="0" indent="-306000" algn="l" defTabSz="4572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rgbClr val="145991"/>
              </a:buClr>
              <a:buSzPct val="100000"/>
              <a:buFont typeface="Century Gothic" panose="020B0502020202020204" pitchFamily="34" charset="0"/>
              <a:buChar char="◦"/>
              <a:tabLst/>
              <a:defRPr baseline="0"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630000" indent="-306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 marL="900000" indent="-270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 marL="1242000" indent="-234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 marL="1602000" indent="-234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sr-Cyrl-RS" dirty="0"/>
              <a:t>Навести до две, по избору Комисије, дисертације којима је кандидат руководио у форми: </a:t>
            </a:r>
            <a:r>
              <a:rPr lang="ru-RU" dirty="0"/>
              <a:t>&lt;Име и презиме&gt;, &lt;Наслов дисертације&gt;, &lt;Институција&gt;, &lt;Датум одбране&gt;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4889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тал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1192" y="492606"/>
            <a:ext cx="11029616" cy="526569"/>
          </a:xfrm>
        </p:spPr>
        <p:txBody>
          <a:bodyPr>
            <a:normAutofit/>
          </a:bodyPr>
          <a:lstStyle>
            <a:lvl1pPr>
              <a:defRPr sz="2600" b="1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sr-Cyrl-RS" dirty="0"/>
              <a:t>(</a:t>
            </a:r>
            <a:r>
              <a:rPr lang="sr-Cyrl-RS" dirty="0" err="1"/>
              <a:t>ре</a:t>
            </a:r>
            <a:r>
              <a:rPr lang="sr-Cyrl-RS" dirty="0"/>
              <a:t>)избор у звање </a:t>
            </a:r>
            <a:r>
              <a:rPr lang="en-US" dirty="0"/>
              <a:t>&lt;</a:t>
            </a:r>
            <a:r>
              <a:rPr lang="sr-Cyrl-RS" dirty="0"/>
              <a:t>звање</a:t>
            </a:r>
            <a:r>
              <a:rPr lang="en-US" dirty="0"/>
              <a:t>&gt;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81192" y="2340864"/>
            <a:ext cx="11029615" cy="3634486"/>
          </a:xfrm>
        </p:spPr>
        <p:txBody>
          <a:bodyPr anchor="t"/>
          <a:lstStyle>
            <a:lvl1pPr marL="306000" indent="-306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630000" indent="-306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 marL="900000" indent="-270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 marL="1242000" indent="-234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 marL="1602000" indent="-234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en-US" dirty="0"/>
              <a:t>&lt;</a:t>
            </a:r>
            <a:r>
              <a:rPr lang="sr-Cyrl-RS" dirty="0"/>
              <a:t>Остало</a:t>
            </a:r>
            <a:r>
              <a:rPr lang="en-US" dirty="0"/>
              <a:t>&gt;</a:t>
            </a:r>
            <a:endParaRPr lang="ru-RU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456E25-33D3-42F7-9AFC-30AFE47DC50B}"/>
              </a:ext>
            </a:extLst>
          </p:cNvPr>
          <p:cNvSpPr txBox="1"/>
          <p:nvPr userDrawn="1"/>
        </p:nvSpPr>
        <p:spPr>
          <a:xfrm>
            <a:off x="581192" y="1019175"/>
            <a:ext cx="11029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Кандидат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9EFAEF35-6745-4BC2-913D-5AC35998572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0170" y="165932"/>
            <a:ext cx="1365250" cy="118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E768E53E-5274-4DFB-9AE9-A5E6FBC709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14243" y="1027318"/>
            <a:ext cx="6174107" cy="436563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145991"/>
                </a:solidFill>
              </a:defRPr>
            </a:lvl1pPr>
            <a:lvl2pPr marL="324000" indent="0">
              <a:buNone/>
              <a:defRPr/>
            </a:lvl2pPr>
          </a:lstStyle>
          <a:p>
            <a:pPr lvl="0"/>
            <a:r>
              <a:rPr lang="en-US" dirty="0"/>
              <a:t>&lt;</a:t>
            </a:r>
            <a:r>
              <a:rPr lang="sr-Cyrl-RS" dirty="0"/>
              <a:t>име и презиме</a:t>
            </a:r>
            <a:r>
              <a:rPr lang="en-US" dirty="0"/>
              <a:t>&gt;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B39D9DDE-B78B-4BAF-9C58-1C88A795679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1025" y="1870426"/>
            <a:ext cx="11029950" cy="466374"/>
          </a:xfrm>
        </p:spPr>
        <p:txBody>
          <a:bodyPr>
            <a:normAutofit/>
          </a:bodyPr>
          <a:lstStyle>
            <a:lvl1pPr marL="0" indent="0">
              <a:buNone/>
              <a:defRPr sz="2400" cap="all" baseline="0"/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ПОДНАСЛОВ</a:t>
            </a:r>
            <a:r>
              <a:rPr lang="en-US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2067166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D291B17-9318-49DB-B28B-6E5994AE9581}" type="datetime1">
              <a:rPr lang="en-US" smtClean="0"/>
              <a:t>11/2/2026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824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1" r:id="rId3"/>
    <p:sldLayoutId id="2147483670" r:id="rId4"/>
    <p:sldLayoutId id="2147483673" r:id="rId5"/>
    <p:sldLayoutId id="2147483676" r:id="rId6"/>
    <p:sldLayoutId id="2147483672" r:id="rId7"/>
  </p:sldLayoutIdLst>
  <p:hf sldNum="0" hdr="0" ftr="0" dt="0"/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2800" b="0" kern="1200" cap="all">
          <a:solidFill>
            <a:schemeClr val="tx1">
              <a:lumMod val="75000"/>
              <a:lumOff val="25000"/>
            </a:schemeClr>
          </a:solidFill>
          <a:latin typeface="Verdana" panose="020B0604030504040204" pitchFamily="34" charset="0"/>
          <a:ea typeface="Verdana" panose="020B0604030504040204" pitchFamily="34" charset="0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rgbClr val="145991"/>
        </a:buClr>
        <a:buSzPct val="100000"/>
        <a:buFont typeface="Century Gothic" panose="020B0502020202020204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rgbClr val="145991"/>
        </a:buClr>
        <a:buSzPct val="100000"/>
        <a:buFont typeface="Century Gothic" panose="020B0502020202020204" pitchFamily="34" charset="0"/>
        <a:buChar char="◦"/>
        <a:defRPr sz="1600" kern="1200">
          <a:solidFill>
            <a:schemeClr val="tx1">
              <a:lumMod val="75000"/>
              <a:lumOff val="25000"/>
            </a:schemeClr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rgbClr val="145991"/>
        </a:buClr>
        <a:buSzPct val="100000"/>
        <a:buFont typeface="Century Gothic" panose="020B050202020202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rgbClr val="145991"/>
        </a:buClr>
        <a:buSzPct val="120000"/>
        <a:buFont typeface="Century Gothic" panose="020B0502020202020204" pitchFamily="34" charset="0"/>
        <a:buChar char="◦"/>
        <a:defRPr sz="1200" kern="1200">
          <a:solidFill>
            <a:schemeClr val="tx1">
              <a:lumMod val="75000"/>
              <a:lumOff val="25000"/>
            </a:schemeClr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rgbClr val="145991"/>
        </a:buClr>
        <a:buSzPct val="120000"/>
        <a:buFont typeface="Century Gothic" panose="020B0502020202020204" pitchFamily="34" charset="0"/>
        <a:buChar char="◦"/>
        <a:defRPr sz="1100" kern="1200">
          <a:solidFill>
            <a:schemeClr val="tx1">
              <a:lumMod val="75000"/>
              <a:lumOff val="25000"/>
            </a:schemeClr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5CD3009D-0316-4899-BCE2-3B4DC33C045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r-Cyrl-RS" dirty="0"/>
              <a:t>Др </a:t>
            </a:r>
            <a:r>
              <a:rPr lang="sr-Cyrl-RS" dirty="0" err="1"/>
              <a:t>маријана</a:t>
            </a:r>
            <a:r>
              <a:rPr lang="sr-Cyrl-RS" dirty="0"/>
              <a:t> </a:t>
            </a:r>
            <a:r>
              <a:rPr lang="sr-Cyrl-RS" dirty="0" err="1"/>
              <a:t>гавриловић</a:t>
            </a:r>
            <a:r>
              <a:rPr lang="sr-Cyrl-RS" dirty="0"/>
              <a:t> </a:t>
            </a:r>
            <a:r>
              <a:rPr lang="sr-Cyrl-RS" dirty="0" err="1"/>
              <a:t>божовић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5C6C43-CFCB-4C79-8772-B0C8A1A4EE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sr-Cyrl-RS" dirty="0"/>
              <a:t>др Биљана Станков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1370525-CC16-4BA6-BC05-D8D08B378D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r-Cyrl-RS" dirty="0"/>
              <a:t>Избор у звање 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F2FEC2E-1065-4070-952F-BBFBBED4C5A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/>
          </a:bodyPr>
          <a:lstStyle/>
          <a:p>
            <a:r>
              <a:rPr lang="sr-Cyrl-RS" dirty="0"/>
              <a:t>др Иван </a:t>
            </a:r>
            <a:r>
              <a:rPr lang="sr-Cyrl-RS" dirty="0" err="1"/>
              <a:t>Трапарић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0291131-D116-469B-9588-970DBBEDBC4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rmAutofit/>
          </a:bodyPr>
          <a:lstStyle/>
          <a:p>
            <a:r>
              <a:rPr lang="sr-Cyrl-RS" dirty="0"/>
              <a:t>др </a:t>
            </a:r>
            <a:r>
              <a:rPr lang="sr-Cyrl-RS" dirty="0" err="1"/>
              <a:t>проф</a:t>
            </a:r>
            <a:r>
              <a:rPr lang="sr-Cyrl-RS" dirty="0"/>
              <a:t> Јован Цветић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7E72A78-E091-4078-8147-E446703C1F5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>
            <a:normAutofit/>
          </a:bodyPr>
          <a:lstStyle/>
          <a:p>
            <a:r>
              <a:rPr lang="sr-Cyrl-RS" dirty="0"/>
              <a:t>Научни сарадник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87402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8EB85-C71E-4725-AB7E-C03D5CE03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Избор у звање научни сарадник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FC1FC9-021D-4671-BD4B-9239F612D3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r-Cyrl-RS" dirty="0"/>
              <a:t>др Маријана Гавриловић Божовић</a:t>
            </a:r>
            <a:endParaRPr lang="en-US" sz="2400" dirty="0">
              <a:solidFill>
                <a:srgbClr val="14599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BB415C-EEAF-4CEE-BDFD-DB4858B5E7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r-Cyrl-RS" spc="-1" dirty="0">
                <a:latin typeface="Verdana"/>
              </a:rPr>
              <a:t>Електротехнички</a:t>
            </a:r>
            <a:r>
              <a:rPr lang="en-US" spc="-1" dirty="0">
                <a:latin typeface="Verdana"/>
              </a:rPr>
              <a:t> </a:t>
            </a:r>
            <a:r>
              <a:rPr lang="en-US" spc="-1" dirty="0" err="1">
                <a:latin typeface="Verdana"/>
              </a:rPr>
              <a:t>факултет</a:t>
            </a:r>
            <a:r>
              <a:rPr lang="en-US" spc="-1" dirty="0">
                <a:latin typeface="Verdana"/>
              </a:rPr>
              <a:t> </a:t>
            </a:r>
            <a:r>
              <a:rPr lang="en-US" spc="-1" dirty="0" err="1">
                <a:latin typeface="Verdana"/>
              </a:rPr>
              <a:t>Универзитета</a:t>
            </a:r>
            <a:r>
              <a:rPr lang="en-US" spc="-1" dirty="0">
                <a:latin typeface="Verdana"/>
              </a:rPr>
              <a:t> у </a:t>
            </a:r>
            <a:r>
              <a:rPr lang="en-US" spc="-1" dirty="0" err="1">
                <a:latin typeface="Verdana"/>
              </a:rPr>
              <a:t>Београду</a:t>
            </a:r>
            <a:endParaRPr lang="en-US" spc="-1" dirty="0">
              <a:latin typeface="Verdana"/>
              <a:ea typeface="Verdana"/>
            </a:endParaRPr>
          </a:p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F97E09B-90CE-461F-B69B-1A7DFC8C2B0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r-Cyrl-RS" spc="-1" dirty="0">
                <a:latin typeface="Verdana"/>
              </a:rPr>
              <a:t>Електротехнички</a:t>
            </a:r>
            <a:r>
              <a:rPr lang="en-US" spc="-1" dirty="0">
                <a:latin typeface="Verdana"/>
              </a:rPr>
              <a:t> </a:t>
            </a:r>
            <a:r>
              <a:rPr lang="en-US" spc="-1" dirty="0" err="1">
                <a:latin typeface="Verdana"/>
              </a:rPr>
              <a:t>факултет</a:t>
            </a:r>
            <a:r>
              <a:rPr lang="en-US" spc="-1" dirty="0">
                <a:latin typeface="Verdana"/>
              </a:rPr>
              <a:t> </a:t>
            </a:r>
            <a:r>
              <a:rPr lang="en-US" spc="-1" dirty="0" err="1">
                <a:latin typeface="Verdana"/>
              </a:rPr>
              <a:t>Универзитета</a:t>
            </a:r>
            <a:r>
              <a:rPr lang="en-US" spc="-1" dirty="0">
                <a:latin typeface="Verdana"/>
              </a:rPr>
              <a:t> у </a:t>
            </a:r>
            <a:r>
              <a:rPr lang="en-US" spc="-1" dirty="0" err="1">
                <a:latin typeface="Verdana"/>
              </a:rPr>
              <a:t>Београду</a:t>
            </a:r>
            <a:endParaRPr lang="en-US" spc="-1" dirty="0">
              <a:latin typeface="Verdana"/>
              <a:ea typeface="Verdana"/>
            </a:endParaRPr>
          </a:p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8B9769A-9FE7-4E80-81B7-439C93ED583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r-Cyrl-RS" spc="-1" dirty="0">
                <a:latin typeface="Verdana"/>
              </a:rPr>
              <a:t>Електротехнички</a:t>
            </a:r>
            <a:r>
              <a:rPr lang="en-US" spc="-1" dirty="0">
                <a:latin typeface="Verdana"/>
              </a:rPr>
              <a:t> </a:t>
            </a:r>
            <a:r>
              <a:rPr lang="en-US" spc="-1" dirty="0" err="1">
                <a:latin typeface="Verdana"/>
              </a:rPr>
              <a:t>факултет</a:t>
            </a:r>
            <a:r>
              <a:rPr lang="en-US" spc="-1" dirty="0">
                <a:latin typeface="Verdana"/>
              </a:rPr>
              <a:t> </a:t>
            </a:r>
            <a:r>
              <a:rPr lang="en-US" spc="-1" dirty="0" err="1">
                <a:latin typeface="Verdana"/>
              </a:rPr>
              <a:t>Универзитета</a:t>
            </a:r>
            <a:r>
              <a:rPr lang="en-US" spc="-1" dirty="0">
                <a:latin typeface="Verdana"/>
              </a:rPr>
              <a:t> у </a:t>
            </a:r>
            <a:r>
              <a:rPr lang="en-US" spc="-1" dirty="0" err="1">
                <a:latin typeface="Verdana"/>
              </a:rPr>
              <a:t>Београду</a:t>
            </a:r>
            <a:endParaRPr lang="en-US" spc="-1" dirty="0">
              <a:latin typeface="Verdana"/>
              <a:ea typeface="Verdana"/>
            </a:endParaRPr>
          </a:p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86A398B-AF65-42E2-959D-17C51AFE1D1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/>
          </a:bodyPr>
          <a:lstStyle/>
          <a:p>
            <a:r>
              <a:rPr lang="sr-Cyrl-RS" sz="1400" dirty="0">
                <a:solidFill>
                  <a:srgbClr val="14599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Лабораторија за ласере и плазму</a:t>
            </a:r>
            <a:endParaRPr lang="en-US" sz="1400" dirty="0">
              <a:solidFill>
                <a:srgbClr val="14599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8F11D14-4C84-434F-8A8C-474F3B28D4A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sr-Cyrl-RS" dirty="0"/>
              <a:t>2005-2009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33A7F96-88DA-4DA5-B36E-57226F5723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sr-Cyrl-RS" dirty="0"/>
              <a:t>2009-2011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69E54C4-2E92-43EC-B5E3-21B606AF6D8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sr-Cyrl-RS" dirty="0"/>
              <a:t>2011-2017</a:t>
            </a:r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A6B9D13-D210-4D93-861C-7AB19EB2215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sr-Cyrl-RS" dirty="0"/>
              <a:t>2011-2019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A65C53BA-4222-4884-AD33-049DBF50C03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sr-Cyrl-RS" dirty="0"/>
              <a:t>4.06.2018.</a:t>
            </a:r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A35DFBA-E49B-4101-A758-11B456A481D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>
            <a:normAutofit/>
          </a:bodyPr>
          <a:lstStyle/>
          <a:p>
            <a:r>
              <a:rPr lang="sr-Cyrl-RS" dirty="0"/>
              <a:t>Крагујевац, 1986</a:t>
            </a:r>
            <a:endParaRPr lang="en-US" dirty="0"/>
          </a:p>
        </p:txBody>
      </p:sp>
      <p:pic>
        <p:nvPicPr>
          <p:cNvPr id="18" name="Picture Placeholder 17">
            <a:extLst>
              <a:ext uri="{FF2B5EF4-FFF2-40B4-BE49-F238E27FC236}">
                <a16:creationId xmlns:a16="http://schemas.microsoft.com/office/drawing/2014/main" id="{908C9637-9594-5BF2-A6B6-D3590053EAF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l="16718" r="16718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2A5631D-88B7-2AC9-0FEF-511001BE2CE0}"/>
              </a:ext>
            </a:extLst>
          </p:cNvPr>
          <p:cNvSpPr txBox="1"/>
          <p:nvPr/>
        </p:nvSpPr>
        <p:spPr>
          <a:xfrm>
            <a:off x="4469363" y="4049486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b">
            <a:normAutofit fontScale="25000" lnSpcReduction="20000"/>
          </a:bodyPr>
          <a:lstStyle/>
          <a:p>
            <a:pPr algn="l"/>
            <a:endParaRPr lang="sr-Latn-RS" sz="2400" b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B598E2E-2AB8-41DC-C496-8F3FF96C0814}"/>
              </a:ext>
            </a:extLst>
          </p:cNvPr>
          <p:cNvSpPr txBox="1"/>
          <p:nvPr/>
        </p:nvSpPr>
        <p:spPr>
          <a:xfrm>
            <a:off x="3900196" y="4049486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b">
            <a:normAutofit fontScale="25000" lnSpcReduction="20000"/>
          </a:bodyPr>
          <a:lstStyle/>
          <a:p>
            <a:pPr algn="l"/>
            <a:endParaRPr lang="sr-Latn-RS" sz="2400" b="0" dirty="0"/>
          </a:p>
        </p:txBody>
      </p:sp>
    </p:spTree>
    <p:extLst>
      <p:ext uri="{BB962C8B-B14F-4D97-AF65-F5344CB8AC3E}">
        <p14:creationId xmlns:p14="http://schemas.microsoft.com/office/powerpoint/2010/main" val="41486727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EE4FA-EF42-46E1-B893-990E8E809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Избор у звање научни сарадник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CB91CD-B09F-4617-A373-7F9049B02F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340863"/>
            <a:ext cx="11029615" cy="4377177"/>
          </a:xfrm>
        </p:spPr>
        <p:txBody>
          <a:bodyPr>
            <a:normAutofit fontScale="92500" lnSpcReduction="10000"/>
          </a:bodyPr>
          <a:lstStyle/>
          <a:p>
            <a:r>
              <a:rPr lang="sr-Latn-RS" dirty="0" err="1"/>
              <a:t>Као</a:t>
            </a:r>
            <a:r>
              <a:rPr lang="sr-Latn-RS" dirty="0"/>
              <a:t> </a:t>
            </a:r>
            <a:r>
              <a:rPr lang="sr-Latn-RS" dirty="0" err="1"/>
              <a:t>најзначајнији</a:t>
            </a:r>
            <a:r>
              <a:rPr lang="sr-Latn-RS" dirty="0"/>
              <a:t> </a:t>
            </a:r>
            <a:r>
              <a:rPr lang="sr-Latn-RS" dirty="0" err="1"/>
              <a:t>допринос</a:t>
            </a:r>
            <a:r>
              <a:rPr lang="sr-Latn-RS" dirty="0"/>
              <a:t> </a:t>
            </a:r>
            <a:r>
              <a:rPr lang="sr-Latn-RS" dirty="0" err="1"/>
              <a:t>кандидаткиње</a:t>
            </a:r>
            <a:r>
              <a:rPr lang="sr-Latn-RS" dirty="0"/>
              <a:t> у </a:t>
            </a:r>
            <a:r>
              <a:rPr lang="sr-Latn-RS" dirty="0" err="1"/>
              <a:t>претходних</a:t>
            </a:r>
            <a:r>
              <a:rPr lang="sr-Latn-RS" dirty="0"/>
              <a:t> 5 </a:t>
            </a:r>
            <a:r>
              <a:rPr lang="sr-Latn-RS" dirty="0" err="1"/>
              <a:t>година</a:t>
            </a:r>
            <a:r>
              <a:rPr lang="sr-Latn-RS" dirty="0"/>
              <a:t> </a:t>
            </a:r>
            <a:r>
              <a:rPr lang="sr-Latn-RS" dirty="0" err="1"/>
              <a:t>издваја</a:t>
            </a:r>
            <a:r>
              <a:rPr lang="sr-Latn-RS" dirty="0"/>
              <a:t> </a:t>
            </a:r>
            <a:r>
              <a:rPr lang="sr-Latn-RS" dirty="0" err="1"/>
              <a:t>се</a:t>
            </a:r>
            <a:r>
              <a:rPr lang="sr-Latn-RS" dirty="0"/>
              <a:t> </a:t>
            </a:r>
            <a:r>
              <a:rPr lang="sr-Latn-RS" dirty="0" err="1"/>
              <a:t>рад</a:t>
            </a:r>
            <a:r>
              <a:rPr lang="sr-Latn-RS" dirty="0"/>
              <a:t> </a:t>
            </a:r>
            <a:r>
              <a:rPr lang="sr-Latn-RS" dirty="0" err="1"/>
              <a:t>на</a:t>
            </a:r>
            <a:r>
              <a:rPr lang="sr-Latn-RS" dirty="0"/>
              <a:t> </a:t>
            </a:r>
            <a:r>
              <a:rPr lang="sr-Latn-RS" dirty="0" err="1"/>
              <a:t>детекцији</a:t>
            </a:r>
            <a:r>
              <a:rPr lang="sr-Latn-RS" dirty="0"/>
              <a:t> </a:t>
            </a:r>
            <a:r>
              <a:rPr lang="sr-Latn-RS" dirty="0" err="1"/>
              <a:t>апсорбованих</a:t>
            </a:r>
            <a:r>
              <a:rPr lang="sr-Latn-RS" dirty="0"/>
              <a:t> </a:t>
            </a:r>
            <a:r>
              <a:rPr lang="sr-Latn-RS" dirty="0" err="1"/>
              <a:t>неутрона</a:t>
            </a:r>
            <a:r>
              <a:rPr lang="sr-Latn-RS" dirty="0"/>
              <a:t> </a:t>
            </a:r>
            <a:r>
              <a:rPr lang="sr-Latn-RS" dirty="0" err="1"/>
              <a:t>посредством</a:t>
            </a:r>
            <a:r>
              <a:rPr lang="sr-Latn-RS" dirty="0"/>
              <a:t> </a:t>
            </a:r>
            <a:r>
              <a:rPr lang="sr-Latn-RS" dirty="0" err="1"/>
              <a:t>спектроскопске</a:t>
            </a:r>
            <a:r>
              <a:rPr lang="sr-Latn-RS" dirty="0"/>
              <a:t> </a:t>
            </a:r>
            <a:r>
              <a:rPr lang="sr-Latn-RS" dirty="0" err="1"/>
              <a:t>анализе</a:t>
            </a:r>
            <a:r>
              <a:rPr lang="sr-Latn-RS" dirty="0"/>
              <a:t> </a:t>
            </a:r>
            <a:r>
              <a:rPr lang="sr-Latn-RS" dirty="0" err="1"/>
              <a:t>спектара</a:t>
            </a:r>
            <a:r>
              <a:rPr lang="sr-Latn-RS" dirty="0"/>
              <a:t> </a:t>
            </a:r>
            <a:r>
              <a:rPr lang="sr-Latn-RS" dirty="0" err="1"/>
              <a:t>ренијума</a:t>
            </a:r>
            <a:r>
              <a:rPr lang="sr-Cyrl-RS" dirty="0"/>
              <a:t>. </a:t>
            </a:r>
            <a:r>
              <a:rPr lang="sr-Latn-RS" dirty="0" err="1"/>
              <a:t>Као</a:t>
            </a:r>
            <a:r>
              <a:rPr lang="sr-Latn-RS" dirty="0"/>
              <a:t> </a:t>
            </a:r>
            <a:r>
              <a:rPr lang="sr-Latn-RS" dirty="0" err="1"/>
              <a:t>последица</a:t>
            </a:r>
            <a:r>
              <a:rPr lang="sr-Latn-RS" dirty="0"/>
              <a:t> </a:t>
            </a:r>
            <a:r>
              <a:rPr lang="sr-Latn-RS" dirty="0" err="1"/>
              <a:t>јаког</a:t>
            </a:r>
            <a:r>
              <a:rPr lang="sr-Latn-RS" dirty="0"/>
              <a:t> </a:t>
            </a:r>
            <a:r>
              <a:rPr lang="sr-Latn-RS" dirty="0" err="1"/>
              <a:t>флукса</a:t>
            </a:r>
            <a:r>
              <a:rPr lang="sr-Latn-RS" dirty="0"/>
              <a:t> </a:t>
            </a:r>
            <a:r>
              <a:rPr lang="sr-Latn-RS" dirty="0" err="1"/>
              <a:t>неутрона</a:t>
            </a:r>
            <a:r>
              <a:rPr lang="sr-Latn-RS" dirty="0"/>
              <a:t>, </a:t>
            </a:r>
            <a:r>
              <a:rPr lang="sr-Latn-RS" dirty="0" err="1"/>
              <a:t>део</a:t>
            </a:r>
            <a:r>
              <a:rPr lang="sr-Latn-RS" dirty="0"/>
              <a:t> </a:t>
            </a:r>
            <a:r>
              <a:rPr lang="sr-Latn-RS" dirty="0" err="1"/>
              <a:t>волфрама</a:t>
            </a:r>
            <a:r>
              <a:rPr lang="sr-Latn-RS" dirty="0"/>
              <a:t> </a:t>
            </a:r>
            <a:r>
              <a:rPr lang="sr-Latn-RS" dirty="0" err="1"/>
              <a:t>из</a:t>
            </a:r>
            <a:r>
              <a:rPr lang="sr-Latn-RS" dirty="0"/>
              <a:t> </a:t>
            </a:r>
            <a:r>
              <a:rPr lang="sr-Latn-RS" dirty="0" err="1"/>
              <a:t>зида</a:t>
            </a:r>
            <a:r>
              <a:rPr lang="sr-Latn-RS" dirty="0"/>
              <a:t> </a:t>
            </a:r>
            <a:r>
              <a:rPr lang="sr-Latn-RS" dirty="0" err="1"/>
              <a:t>реактора</a:t>
            </a:r>
            <a:r>
              <a:rPr lang="sr-Latn-RS" dirty="0"/>
              <a:t> </a:t>
            </a:r>
            <a:r>
              <a:rPr lang="sr-Latn-RS" dirty="0" err="1"/>
              <a:t>трансмутацијом</a:t>
            </a:r>
            <a:r>
              <a:rPr lang="sr-Latn-RS" dirty="0"/>
              <a:t> </a:t>
            </a:r>
            <a:r>
              <a:rPr lang="sr-Latn-RS" dirty="0" err="1"/>
              <a:t>се</a:t>
            </a:r>
            <a:r>
              <a:rPr lang="sr-Latn-RS" dirty="0"/>
              <a:t> </a:t>
            </a:r>
            <a:r>
              <a:rPr lang="sr-Latn-RS" dirty="0" err="1"/>
              <a:t>претвара</a:t>
            </a:r>
            <a:r>
              <a:rPr lang="sr-Latn-RS" dirty="0"/>
              <a:t> у </a:t>
            </a:r>
            <a:r>
              <a:rPr lang="sr-Latn-RS" dirty="0" err="1"/>
              <a:t>ренијум</a:t>
            </a:r>
            <a:r>
              <a:rPr lang="sr-Latn-RS" dirty="0"/>
              <a:t> и </a:t>
            </a:r>
            <a:r>
              <a:rPr lang="sr-Latn-RS" dirty="0" err="1"/>
              <a:t>као</a:t>
            </a:r>
            <a:r>
              <a:rPr lang="sr-Latn-RS" dirty="0"/>
              <a:t> </a:t>
            </a:r>
            <a:r>
              <a:rPr lang="sr-Latn-RS" dirty="0" err="1"/>
              <a:t>такав</a:t>
            </a:r>
            <a:r>
              <a:rPr lang="sr-Latn-RS" dirty="0"/>
              <a:t> </a:t>
            </a:r>
            <a:r>
              <a:rPr lang="sr-Latn-RS" dirty="0" err="1"/>
              <a:t>може</a:t>
            </a:r>
            <a:r>
              <a:rPr lang="sr-Latn-RS" dirty="0"/>
              <a:t> </a:t>
            </a:r>
            <a:r>
              <a:rPr lang="sr-Latn-RS" dirty="0" err="1"/>
              <a:t>бити</a:t>
            </a:r>
            <a:r>
              <a:rPr lang="sr-Latn-RS" dirty="0"/>
              <a:t> </a:t>
            </a:r>
            <a:r>
              <a:rPr lang="sr-Latn-RS" dirty="0" err="1"/>
              <a:t>детектован</a:t>
            </a:r>
            <a:r>
              <a:rPr lang="sr-Latn-RS" dirty="0"/>
              <a:t> </a:t>
            </a:r>
            <a:r>
              <a:rPr lang="sr-Latn-RS" dirty="0" err="1"/>
              <a:t>аналитичком</a:t>
            </a:r>
            <a:r>
              <a:rPr lang="sr-Latn-RS" dirty="0"/>
              <a:t> </a:t>
            </a:r>
            <a:r>
              <a:rPr lang="sr-Latn-RS" dirty="0" err="1"/>
              <a:t>техником</a:t>
            </a:r>
            <a:r>
              <a:rPr lang="sr-Latn-RS" dirty="0"/>
              <a:t> </a:t>
            </a:r>
            <a:r>
              <a:rPr lang="sr-Latn-RS" dirty="0" err="1"/>
              <a:t>попут</a:t>
            </a:r>
            <a:r>
              <a:rPr lang="sr-Latn-RS" dirty="0"/>
              <a:t> LIBS-а. </a:t>
            </a:r>
            <a:r>
              <a:rPr lang="sr-Latn-RS" dirty="0" err="1"/>
              <a:t>Међутим</a:t>
            </a:r>
            <a:r>
              <a:rPr lang="sr-Latn-RS" dirty="0"/>
              <a:t>, LIBS </a:t>
            </a:r>
            <a:r>
              <a:rPr lang="sr-Latn-RS" dirty="0" err="1"/>
              <a:t>сам</a:t>
            </a:r>
            <a:r>
              <a:rPr lang="sr-Latn-RS" dirty="0"/>
              <a:t> </a:t>
            </a:r>
            <a:r>
              <a:rPr lang="sr-Latn-RS" dirty="0" err="1"/>
              <a:t>по</a:t>
            </a:r>
            <a:r>
              <a:rPr lang="sr-Latn-RS" dirty="0"/>
              <a:t> </a:t>
            </a:r>
            <a:r>
              <a:rPr lang="sr-Latn-RS" dirty="0" err="1"/>
              <a:t>себи</a:t>
            </a:r>
            <a:r>
              <a:rPr lang="sr-Latn-RS" dirty="0"/>
              <a:t> </a:t>
            </a:r>
            <a:r>
              <a:rPr lang="sr-Latn-RS" dirty="0" err="1"/>
              <a:t>не</a:t>
            </a:r>
            <a:r>
              <a:rPr lang="sr-Latn-RS" dirty="0"/>
              <a:t> </a:t>
            </a:r>
            <a:r>
              <a:rPr lang="sr-Latn-RS" dirty="0" err="1"/>
              <a:t>поседује</a:t>
            </a:r>
            <a:r>
              <a:rPr lang="sr-Latn-RS" dirty="0"/>
              <a:t> </a:t>
            </a:r>
            <a:r>
              <a:rPr lang="sr-Latn-RS" dirty="0" err="1"/>
              <a:t>довољну</a:t>
            </a:r>
            <a:r>
              <a:rPr lang="sr-Latn-RS" dirty="0"/>
              <a:t> </a:t>
            </a:r>
            <a:r>
              <a:rPr lang="sr-Latn-RS" dirty="0" err="1"/>
              <a:t>аналитичку</a:t>
            </a:r>
            <a:r>
              <a:rPr lang="sr-Latn-RS" dirty="0"/>
              <a:t> </a:t>
            </a:r>
            <a:r>
              <a:rPr lang="sr-Latn-RS" dirty="0" err="1"/>
              <a:t>осетљивост</a:t>
            </a:r>
            <a:r>
              <a:rPr lang="sr-Latn-RS" dirty="0"/>
              <a:t> </a:t>
            </a:r>
            <a:r>
              <a:rPr lang="sr-Latn-RS" dirty="0" err="1"/>
              <a:t>за</a:t>
            </a:r>
            <a:r>
              <a:rPr lang="sr-Latn-RS" dirty="0"/>
              <a:t> </a:t>
            </a:r>
            <a:r>
              <a:rPr lang="sr-Latn-RS" dirty="0" err="1"/>
              <a:t>ниске</a:t>
            </a:r>
            <a:r>
              <a:rPr lang="sr-Latn-RS" dirty="0"/>
              <a:t> </a:t>
            </a:r>
            <a:r>
              <a:rPr lang="sr-Latn-RS" dirty="0" err="1"/>
              <a:t>концетрације</a:t>
            </a:r>
            <a:r>
              <a:rPr lang="sr-Latn-RS" dirty="0"/>
              <a:t> </a:t>
            </a:r>
            <a:r>
              <a:rPr lang="sr-Latn-RS" dirty="0" err="1"/>
              <a:t>ренијума</a:t>
            </a:r>
            <a:r>
              <a:rPr lang="sr-Latn-RS" dirty="0"/>
              <a:t> </a:t>
            </a:r>
            <a:r>
              <a:rPr lang="sr-Latn-RS" dirty="0" err="1"/>
              <a:t>које</a:t>
            </a:r>
            <a:r>
              <a:rPr lang="sr-Latn-RS" dirty="0"/>
              <a:t> </a:t>
            </a:r>
            <a:r>
              <a:rPr lang="sr-Latn-RS" dirty="0" err="1"/>
              <a:t>се</a:t>
            </a:r>
            <a:r>
              <a:rPr lang="sr-Latn-RS" dirty="0"/>
              <a:t> </a:t>
            </a:r>
            <a:r>
              <a:rPr lang="sr-Latn-RS" dirty="0" err="1"/>
              <a:t>очекују</a:t>
            </a:r>
            <a:r>
              <a:rPr lang="sr-Latn-RS" dirty="0"/>
              <a:t> у </a:t>
            </a:r>
            <a:r>
              <a:rPr lang="sr-Latn-RS" dirty="0" err="1"/>
              <a:t>фузионом</a:t>
            </a:r>
            <a:r>
              <a:rPr lang="sr-Latn-RS" dirty="0"/>
              <a:t> </a:t>
            </a:r>
            <a:r>
              <a:rPr lang="sr-Latn-RS" dirty="0" err="1"/>
              <a:t>ре</a:t>
            </a:r>
            <a:r>
              <a:rPr lang="sr-Cyrl-RS" dirty="0"/>
              <a:t>а</a:t>
            </a:r>
            <a:r>
              <a:rPr lang="sr-Latn-RS" dirty="0" err="1"/>
              <a:t>ктору</a:t>
            </a:r>
            <a:r>
              <a:rPr lang="sr-Latn-RS" dirty="0"/>
              <a:t>. </a:t>
            </a:r>
            <a:r>
              <a:rPr lang="sr-Latn-RS" dirty="0" err="1"/>
              <a:t>Стога</a:t>
            </a:r>
            <a:r>
              <a:rPr lang="sr-Latn-RS" dirty="0"/>
              <a:t> </a:t>
            </a:r>
            <a:r>
              <a:rPr lang="sr-Cyrl-RS" dirty="0"/>
              <a:t>се користи</a:t>
            </a:r>
            <a:r>
              <a:rPr lang="sr-Latn-RS" dirty="0"/>
              <a:t> </a:t>
            </a:r>
            <a:r>
              <a:rPr lang="sr-Latn-RS" dirty="0" err="1"/>
              <a:t>адекватном</a:t>
            </a:r>
            <a:r>
              <a:rPr lang="sr-Latn-RS" dirty="0"/>
              <a:t> </a:t>
            </a:r>
            <a:r>
              <a:rPr lang="sr-Latn-RS" dirty="0" err="1"/>
              <a:t>синхронизацијом</a:t>
            </a:r>
            <a:r>
              <a:rPr lang="sr-Latn-RS" dirty="0"/>
              <a:t> и </a:t>
            </a:r>
            <a:r>
              <a:rPr lang="sr-Latn-RS" dirty="0" err="1"/>
              <a:t>оптимизацијом</a:t>
            </a:r>
            <a:r>
              <a:rPr lang="sr-Latn-RS" dirty="0"/>
              <a:t> </a:t>
            </a:r>
            <a:r>
              <a:rPr lang="sr-Latn-RS" dirty="0" err="1"/>
              <a:t>додатног</a:t>
            </a:r>
            <a:r>
              <a:rPr lang="sr-Latn-RS" dirty="0"/>
              <a:t> </a:t>
            </a:r>
            <a:r>
              <a:rPr lang="sr-Latn-RS" dirty="0" err="1"/>
              <a:t>електричног</a:t>
            </a:r>
            <a:r>
              <a:rPr lang="sr-Latn-RS" dirty="0"/>
              <a:t> </a:t>
            </a:r>
            <a:r>
              <a:rPr lang="sr-Latn-RS" dirty="0" err="1"/>
              <a:t>пражњења</a:t>
            </a:r>
            <a:r>
              <a:rPr lang="sr-Latn-RS" dirty="0"/>
              <a:t> </a:t>
            </a:r>
            <a:r>
              <a:rPr lang="sr-Latn-RS" dirty="0" err="1"/>
              <a:t>техника</a:t>
            </a:r>
            <a:r>
              <a:rPr lang="sr-Latn-RS" dirty="0"/>
              <a:t> LIFPD (laser </a:t>
            </a:r>
            <a:r>
              <a:rPr lang="sr-Latn-RS" dirty="0" err="1"/>
              <a:t>induced</a:t>
            </a:r>
            <a:r>
              <a:rPr lang="sr-Latn-RS" dirty="0"/>
              <a:t> </a:t>
            </a:r>
            <a:r>
              <a:rPr lang="sr-Latn-RS" dirty="0" err="1"/>
              <a:t>fast</a:t>
            </a:r>
            <a:r>
              <a:rPr lang="sr-Latn-RS" dirty="0"/>
              <a:t> pulse </a:t>
            </a:r>
            <a:r>
              <a:rPr lang="sr-Latn-RS" dirty="0" err="1"/>
              <a:t>discharge</a:t>
            </a:r>
            <a:r>
              <a:rPr lang="sr-Latn-RS" dirty="0"/>
              <a:t>) </a:t>
            </a:r>
            <a:r>
              <a:rPr lang="sr-Latn-RS" dirty="0" err="1"/>
              <a:t>којом</a:t>
            </a:r>
            <a:r>
              <a:rPr lang="sr-Latn-RS" dirty="0"/>
              <a:t> </a:t>
            </a:r>
            <a:r>
              <a:rPr lang="sr-Latn-RS" dirty="0" err="1"/>
              <a:t>се</a:t>
            </a:r>
            <a:r>
              <a:rPr lang="sr-Latn-RS" dirty="0"/>
              <a:t> </a:t>
            </a:r>
            <a:r>
              <a:rPr lang="sr-Latn-RS" dirty="0" err="1"/>
              <a:t>аналитичке</a:t>
            </a:r>
            <a:r>
              <a:rPr lang="sr-Latn-RS" dirty="0"/>
              <a:t> </a:t>
            </a:r>
            <a:r>
              <a:rPr lang="sr-Latn-RS" dirty="0" err="1"/>
              <a:t>могућности</a:t>
            </a:r>
            <a:r>
              <a:rPr lang="sr-Latn-RS" dirty="0"/>
              <a:t> </a:t>
            </a:r>
            <a:r>
              <a:rPr lang="sr-Latn-RS" dirty="0" err="1"/>
              <a:t>поправљају</a:t>
            </a:r>
            <a:r>
              <a:rPr lang="sr-Latn-RS" dirty="0"/>
              <a:t> </a:t>
            </a:r>
            <a:r>
              <a:rPr lang="sr-Latn-RS" dirty="0" err="1"/>
              <a:t>за</a:t>
            </a:r>
            <a:r>
              <a:rPr lang="sr-Latn-RS" dirty="0"/>
              <a:t> </a:t>
            </a:r>
            <a:r>
              <a:rPr lang="sr-Latn-RS" dirty="0" err="1"/>
              <a:t>више</a:t>
            </a:r>
            <a:r>
              <a:rPr lang="sr-Latn-RS" dirty="0"/>
              <a:t> </a:t>
            </a:r>
            <a:r>
              <a:rPr lang="sr-Latn-RS" dirty="0" err="1"/>
              <a:t>редова</a:t>
            </a:r>
            <a:r>
              <a:rPr lang="sr-Latn-RS" dirty="0"/>
              <a:t> </a:t>
            </a:r>
            <a:r>
              <a:rPr lang="sr-Latn-RS" dirty="0" err="1"/>
              <a:t>величине</a:t>
            </a:r>
            <a:r>
              <a:rPr lang="sr-Latn-RS" dirty="0"/>
              <a:t>, </a:t>
            </a:r>
            <a:r>
              <a:rPr lang="sr-Latn-RS" dirty="0" err="1"/>
              <a:t>конкретно</a:t>
            </a:r>
            <a:r>
              <a:rPr lang="sr-Latn-RS" dirty="0"/>
              <a:t> </a:t>
            </a:r>
            <a:r>
              <a:rPr lang="sr-Latn-RS" dirty="0" err="1"/>
              <a:t>добијен</a:t>
            </a:r>
            <a:r>
              <a:rPr lang="sr-Latn-RS" dirty="0"/>
              <a:t> </a:t>
            </a:r>
            <a:r>
              <a:rPr lang="sr-Latn-RS" dirty="0" err="1"/>
              <a:t>је</a:t>
            </a:r>
            <a:r>
              <a:rPr lang="sr-Latn-RS" dirty="0"/>
              <a:t> </a:t>
            </a:r>
            <a:r>
              <a:rPr lang="sr-Latn-RS" dirty="0" err="1"/>
              <a:t>три</a:t>
            </a:r>
            <a:r>
              <a:rPr lang="sr-Latn-RS" dirty="0"/>
              <a:t> </a:t>
            </a:r>
            <a:r>
              <a:rPr lang="sr-Latn-RS" dirty="0" err="1"/>
              <a:t>пута</a:t>
            </a:r>
            <a:r>
              <a:rPr lang="sr-Latn-RS" dirty="0"/>
              <a:t> </a:t>
            </a:r>
            <a:r>
              <a:rPr lang="sr-Latn-RS" dirty="0" err="1"/>
              <a:t>бољи</a:t>
            </a:r>
            <a:r>
              <a:rPr lang="sr-Latn-RS" dirty="0"/>
              <a:t> </a:t>
            </a:r>
            <a:r>
              <a:rPr lang="sr-Latn-RS" dirty="0" err="1"/>
              <a:t>однос</a:t>
            </a:r>
            <a:r>
              <a:rPr lang="sr-Latn-RS" dirty="0"/>
              <a:t> </a:t>
            </a:r>
            <a:r>
              <a:rPr lang="sr-Latn-RS" dirty="0" err="1"/>
              <a:t>сигнал-шум</a:t>
            </a:r>
            <a:r>
              <a:rPr lang="sr-Latn-RS" dirty="0"/>
              <a:t> и </a:t>
            </a:r>
            <a:r>
              <a:rPr lang="sr-Latn-RS" dirty="0" err="1"/>
              <a:t>пет</a:t>
            </a:r>
            <a:r>
              <a:rPr lang="sr-Latn-RS" dirty="0"/>
              <a:t> </a:t>
            </a:r>
            <a:r>
              <a:rPr lang="sr-Latn-RS" dirty="0" err="1"/>
              <a:t>пута</a:t>
            </a:r>
            <a:r>
              <a:rPr lang="sr-Latn-RS" dirty="0"/>
              <a:t> </a:t>
            </a:r>
            <a:r>
              <a:rPr lang="sr-Latn-RS" dirty="0" err="1"/>
              <a:t>јачи</a:t>
            </a:r>
            <a:r>
              <a:rPr lang="sr-Latn-RS" dirty="0"/>
              <a:t> </a:t>
            </a:r>
            <a:r>
              <a:rPr lang="sr-Latn-RS" dirty="0" err="1"/>
              <a:t>интензитет</a:t>
            </a:r>
            <a:r>
              <a:rPr lang="sr-Latn-RS" dirty="0"/>
              <a:t> </a:t>
            </a:r>
            <a:r>
              <a:rPr lang="sr-Latn-RS" dirty="0" err="1"/>
              <a:t>линија</a:t>
            </a:r>
            <a:r>
              <a:rPr lang="sr-Latn-RS" dirty="0"/>
              <a:t> </a:t>
            </a:r>
            <a:r>
              <a:rPr lang="sr-Latn-RS" dirty="0" err="1"/>
              <a:t>ренијума</a:t>
            </a:r>
            <a:r>
              <a:rPr lang="sr-Latn-RS" dirty="0"/>
              <a:t>. </a:t>
            </a:r>
            <a:r>
              <a:rPr lang="sr-Latn-RS" dirty="0" err="1"/>
              <a:t>Допринос</a:t>
            </a:r>
            <a:r>
              <a:rPr lang="sr-Latn-RS" dirty="0"/>
              <a:t> </a:t>
            </a:r>
            <a:r>
              <a:rPr lang="sr-Latn-RS" dirty="0" err="1"/>
              <a:t>кандидаткиње</a:t>
            </a:r>
            <a:r>
              <a:rPr lang="sr-Latn-RS" dirty="0"/>
              <a:t> </a:t>
            </a:r>
            <a:r>
              <a:rPr lang="sr-Latn-RS" dirty="0" err="1"/>
              <a:t>је</a:t>
            </a:r>
            <a:r>
              <a:rPr lang="sr-Latn-RS" dirty="0"/>
              <a:t> у </a:t>
            </a:r>
            <a:r>
              <a:rPr lang="sr-Latn-RS" dirty="0" err="1"/>
              <a:t>самом</a:t>
            </a:r>
            <a:r>
              <a:rPr lang="sr-Latn-RS" dirty="0"/>
              <a:t> </a:t>
            </a:r>
            <a:r>
              <a:rPr lang="sr-Latn-RS" dirty="0" err="1"/>
              <a:t>процесу</a:t>
            </a:r>
            <a:r>
              <a:rPr lang="sr-Latn-RS" dirty="0"/>
              <a:t> </a:t>
            </a:r>
            <a:r>
              <a:rPr lang="sr-Latn-RS" dirty="0" err="1"/>
              <a:t>оптимизације</a:t>
            </a:r>
            <a:r>
              <a:rPr lang="sr-Latn-RS" dirty="0"/>
              <a:t>, </a:t>
            </a:r>
            <a:r>
              <a:rPr lang="sr-Latn-RS" dirty="0" err="1"/>
              <a:t>као</a:t>
            </a:r>
            <a:r>
              <a:rPr lang="sr-Latn-RS" dirty="0"/>
              <a:t> и </a:t>
            </a:r>
            <a:r>
              <a:rPr lang="sr-Latn-RS" dirty="0" err="1"/>
              <a:t>тумачењу</a:t>
            </a:r>
            <a:r>
              <a:rPr lang="sr-Latn-RS" dirty="0"/>
              <a:t> </a:t>
            </a:r>
            <a:r>
              <a:rPr lang="sr-Latn-RS" dirty="0" err="1"/>
              <a:t>добијених</a:t>
            </a:r>
            <a:r>
              <a:rPr lang="sr-Latn-RS" dirty="0"/>
              <a:t> </a:t>
            </a:r>
            <a:r>
              <a:rPr lang="sr-Latn-RS" dirty="0" err="1"/>
              <a:t>резултата</a:t>
            </a:r>
            <a:r>
              <a:rPr lang="sr-Latn-RS" dirty="0"/>
              <a:t> и </a:t>
            </a:r>
            <a:r>
              <a:rPr lang="sr-Latn-RS" dirty="0" err="1"/>
              <a:t>писању</a:t>
            </a:r>
            <a:r>
              <a:rPr lang="sr-Latn-RS" dirty="0"/>
              <a:t> </a:t>
            </a:r>
            <a:r>
              <a:rPr lang="sr-Latn-RS" dirty="0" err="1"/>
              <a:t>рада</a:t>
            </a:r>
            <a:r>
              <a:rPr lang="sr-Latn-RS" dirty="0"/>
              <a:t>.</a:t>
            </a:r>
            <a:br>
              <a:rPr lang="sr-Cyrl-RS" dirty="0"/>
            </a:br>
            <a:br>
              <a:rPr lang="sr-Cyrl-RS" dirty="0"/>
            </a:br>
            <a:r>
              <a:rPr lang="sr-Latn-RS" dirty="0"/>
              <a:t>B.D. Stankov, I. </a:t>
            </a:r>
            <a:r>
              <a:rPr lang="sr-Latn-RS" dirty="0" err="1"/>
              <a:t>Traparić</a:t>
            </a:r>
            <a:r>
              <a:rPr lang="sr-Latn-RS" dirty="0"/>
              <a:t>, M. Gavrilović Božović, M. Ivković, </a:t>
            </a:r>
            <a:r>
              <a:rPr lang="sr-Latn-RS" dirty="0" err="1"/>
              <a:t>Detection</a:t>
            </a:r>
            <a:r>
              <a:rPr lang="sr-Latn-RS" dirty="0"/>
              <a:t> </a:t>
            </a:r>
            <a:r>
              <a:rPr lang="sr-Latn-RS" dirty="0" err="1"/>
              <a:t>of</a:t>
            </a:r>
            <a:r>
              <a:rPr lang="sr-Latn-RS" dirty="0"/>
              <a:t> </a:t>
            </a:r>
            <a:r>
              <a:rPr lang="sr-Latn-RS" dirty="0" err="1"/>
              <a:t>absorbed</a:t>
            </a:r>
            <a:r>
              <a:rPr lang="sr-Latn-RS" dirty="0"/>
              <a:t> </a:t>
            </a:r>
            <a:r>
              <a:rPr lang="sr-Latn-RS" dirty="0" err="1"/>
              <a:t>neutrons</a:t>
            </a:r>
            <a:r>
              <a:rPr lang="sr-Latn-RS" dirty="0"/>
              <a:t> </a:t>
            </a:r>
            <a:r>
              <a:rPr lang="sr-Latn-RS" dirty="0" err="1"/>
              <a:t>through</a:t>
            </a:r>
            <a:r>
              <a:rPr lang="sr-Latn-RS" dirty="0"/>
              <a:t> </a:t>
            </a:r>
            <a:r>
              <a:rPr lang="sr-Latn-RS" dirty="0" err="1"/>
              <a:t>determination</a:t>
            </a:r>
            <a:r>
              <a:rPr lang="sr-Latn-RS" dirty="0"/>
              <a:t> </a:t>
            </a:r>
            <a:r>
              <a:rPr lang="sr-Latn-RS" dirty="0" err="1"/>
              <a:t>of</a:t>
            </a:r>
            <a:r>
              <a:rPr lang="sr-Latn-RS" dirty="0"/>
              <a:t> </a:t>
            </a:r>
            <a:r>
              <a:rPr lang="sr-Latn-RS" dirty="0" err="1"/>
              <a:t>rhenium</a:t>
            </a:r>
            <a:r>
              <a:rPr lang="sr-Latn-RS" dirty="0"/>
              <a:t> </a:t>
            </a:r>
            <a:r>
              <a:rPr lang="sr-Latn-RS" dirty="0" err="1"/>
              <a:t>content</a:t>
            </a:r>
            <a:r>
              <a:rPr lang="sr-Latn-RS" dirty="0"/>
              <a:t> in tungsten </a:t>
            </a:r>
            <a:r>
              <a:rPr lang="sr-Latn-RS" dirty="0" err="1"/>
              <a:t>with</a:t>
            </a:r>
            <a:r>
              <a:rPr lang="sr-Latn-RS" dirty="0"/>
              <a:t> laser </a:t>
            </a:r>
            <a:r>
              <a:rPr lang="sr-Latn-RS" dirty="0" err="1"/>
              <a:t>induced</a:t>
            </a:r>
            <a:r>
              <a:rPr lang="sr-Latn-RS" dirty="0"/>
              <a:t> </a:t>
            </a:r>
            <a:r>
              <a:rPr lang="sr-Latn-RS" dirty="0" err="1"/>
              <a:t>fast</a:t>
            </a:r>
            <a:r>
              <a:rPr lang="sr-Latn-RS" dirty="0"/>
              <a:t> pulse </a:t>
            </a:r>
            <a:r>
              <a:rPr lang="sr-Latn-RS" dirty="0" err="1"/>
              <a:t>discharge</a:t>
            </a:r>
            <a:r>
              <a:rPr lang="sr-Latn-RS" dirty="0"/>
              <a:t>, </a:t>
            </a:r>
            <a:r>
              <a:rPr lang="sr-Latn-RS" dirty="0" err="1"/>
              <a:t>Fusion</a:t>
            </a:r>
            <a:r>
              <a:rPr lang="sr-Latn-RS" dirty="0"/>
              <a:t> </a:t>
            </a:r>
            <a:r>
              <a:rPr lang="sr-Latn-RS" dirty="0" err="1"/>
              <a:t>Engineering</a:t>
            </a:r>
            <a:r>
              <a:rPr lang="sr-Latn-RS" dirty="0"/>
              <a:t> </a:t>
            </a:r>
            <a:r>
              <a:rPr lang="sr-Latn-RS" dirty="0" err="1"/>
              <a:t>and</a:t>
            </a:r>
            <a:r>
              <a:rPr lang="sr-Latn-RS" dirty="0"/>
              <a:t> </a:t>
            </a:r>
            <a:r>
              <a:rPr lang="sr-Latn-RS" dirty="0" err="1"/>
              <a:t>Design</a:t>
            </a:r>
            <a:r>
              <a:rPr lang="sr-Latn-RS" dirty="0"/>
              <a:t> 215 (2025) 114943, DOI: https://doi.org/10.1016/j.fusengdes.2025.114943, ISSN: 0920-3796</a:t>
            </a:r>
            <a:endParaRPr lang="en-US" spc="-1" dirty="0">
              <a:solidFill>
                <a:srgbClr val="404040"/>
              </a:solidFill>
            </a:endParaRPr>
          </a:p>
          <a:p>
            <a:endParaRPr lang="sr-Cyrl-RS" dirty="0"/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1923D1-279D-4972-AA06-42B41DCF03D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r-Cyrl-RS" dirty="0"/>
              <a:t>др Маријана Гавриловић Божовић</a:t>
            </a:r>
            <a:endParaRPr lang="en-US" sz="2400" dirty="0">
              <a:solidFill>
                <a:srgbClr val="14599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57542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Избор у звање научни сарадник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r-Cyrl-RS" dirty="0"/>
              <a:t>др Маријана Гавриловић Божовић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/>
              <a:t>Руководила пројектним задацима на пројекту </a:t>
            </a:r>
            <a:r>
              <a:rPr lang="sr-Latn-RS" dirty="0" err="1"/>
              <a:t>Фонда</a:t>
            </a:r>
            <a:r>
              <a:rPr lang="sr-Latn-RS" dirty="0"/>
              <a:t> </a:t>
            </a:r>
            <a:r>
              <a:rPr lang="sr-Latn-RS" dirty="0" err="1"/>
              <a:t>за</a:t>
            </a:r>
            <a:r>
              <a:rPr lang="sr-Latn-RS" dirty="0"/>
              <a:t> </a:t>
            </a:r>
            <a:r>
              <a:rPr lang="sr-Latn-RS" dirty="0" err="1"/>
              <a:t>науку</a:t>
            </a:r>
            <a:r>
              <a:rPr lang="sr-Latn-RS" dirty="0"/>
              <a:t> </a:t>
            </a:r>
            <a:r>
              <a:rPr lang="sr-Latn-RS" dirty="0" err="1"/>
              <a:t>републике</a:t>
            </a:r>
            <a:r>
              <a:rPr lang="sr-Latn-RS" dirty="0"/>
              <a:t> </a:t>
            </a:r>
            <a:r>
              <a:rPr lang="sr-Latn-RS" dirty="0" err="1"/>
              <a:t>Србије</a:t>
            </a:r>
            <a:r>
              <a:rPr lang="sr-Latn-RS" dirty="0"/>
              <a:t> у </a:t>
            </a:r>
            <a:r>
              <a:rPr lang="sr-Latn-RS" dirty="0" err="1"/>
              <a:t>оквиру</a:t>
            </a:r>
            <a:r>
              <a:rPr lang="sr-Latn-RS" dirty="0"/>
              <a:t> </a:t>
            </a:r>
            <a:r>
              <a:rPr lang="sr-Latn-RS" dirty="0" err="1"/>
              <a:t>позива</a:t>
            </a:r>
            <a:r>
              <a:rPr lang="sr-Latn-RS" dirty="0"/>
              <a:t> ИДЕЈЕ у п</a:t>
            </a:r>
            <a:r>
              <a:rPr lang="sr-Cyrl-RS" dirty="0" err="1"/>
              <a:t>ер</a:t>
            </a:r>
            <a:r>
              <a:rPr lang="sr-Latn-RS" dirty="0" err="1"/>
              <a:t>иоду</a:t>
            </a:r>
            <a:r>
              <a:rPr lang="sr-Latn-RS" dirty="0"/>
              <a:t> </a:t>
            </a:r>
            <a:r>
              <a:rPr lang="sr-Latn-RS" dirty="0" err="1"/>
              <a:t>од</a:t>
            </a:r>
            <a:r>
              <a:rPr lang="sr-Latn-RS" dirty="0"/>
              <a:t> 2022-2024 </a:t>
            </a:r>
            <a:r>
              <a:rPr lang="sr-Latn-RS" dirty="0" err="1"/>
              <a:t>Novel</a:t>
            </a:r>
            <a:r>
              <a:rPr lang="sr-Latn-RS" dirty="0"/>
              <a:t> </a:t>
            </a:r>
            <a:r>
              <a:rPr lang="sr-Latn-RS" dirty="0" err="1"/>
              <a:t>aproach</a:t>
            </a:r>
            <a:r>
              <a:rPr lang="sr-Latn-RS" dirty="0"/>
              <a:t> to laser </a:t>
            </a:r>
            <a:r>
              <a:rPr lang="sr-Latn-RS" dirty="0" err="1"/>
              <a:t>induced</a:t>
            </a:r>
            <a:r>
              <a:rPr lang="sr-Latn-RS" dirty="0"/>
              <a:t> </a:t>
            </a:r>
            <a:r>
              <a:rPr lang="sr-Latn-RS" dirty="0" err="1"/>
              <a:t>breakdown</a:t>
            </a:r>
            <a:r>
              <a:rPr lang="sr-Latn-RS" dirty="0"/>
              <a:t> </a:t>
            </a:r>
            <a:r>
              <a:rPr lang="sr-Latn-RS" dirty="0" err="1"/>
              <a:t>spectroscopy</a:t>
            </a:r>
            <a:r>
              <a:rPr lang="sr-Latn-RS" dirty="0"/>
              <a:t> </a:t>
            </a:r>
            <a:r>
              <a:rPr lang="sr-Latn-RS" dirty="0" err="1"/>
              <a:t>diagnostics</a:t>
            </a:r>
            <a:r>
              <a:rPr lang="sr-Latn-RS" dirty="0"/>
              <a:t> </a:t>
            </a:r>
            <a:r>
              <a:rPr lang="sr-Latn-RS" dirty="0" err="1"/>
              <a:t>of</a:t>
            </a:r>
            <a:r>
              <a:rPr lang="sr-Latn-RS" dirty="0"/>
              <a:t> </a:t>
            </a:r>
            <a:r>
              <a:rPr lang="sr-Latn-RS" dirty="0" err="1"/>
              <a:t>fusion</a:t>
            </a:r>
            <a:r>
              <a:rPr lang="sr-Latn-RS" dirty="0"/>
              <a:t> </a:t>
            </a:r>
            <a:r>
              <a:rPr lang="sr-Latn-RS" dirty="0" err="1"/>
              <a:t>reactor</a:t>
            </a:r>
            <a:r>
              <a:rPr lang="sr-Latn-RS" dirty="0"/>
              <a:t> </a:t>
            </a:r>
            <a:r>
              <a:rPr lang="sr-Latn-RS" dirty="0" err="1"/>
              <a:t>plasma</a:t>
            </a:r>
            <a:r>
              <a:rPr lang="sr-Latn-RS" dirty="0"/>
              <a:t> </a:t>
            </a:r>
            <a:r>
              <a:rPr lang="sr-Latn-RS" dirty="0" err="1"/>
              <a:t>facing</a:t>
            </a:r>
            <a:r>
              <a:rPr lang="sr-Latn-RS" dirty="0"/>
              <a:t> </a:t>
            </a:r>
            <a:r>
              <a:rPr lang="sr-Latn-RS" dirty="0" err="1"/>
              <a:t>components</a:t>
            </a:r>
            <a:r>
              <a:rPr lang="sr-Latn-RS" dirty="0"/>
              <a:t> NOVA2LIBS4FUSION</a:t>
            </a:r>
            <a:r>
              <a:rPr lang="sr-Cyrl-RS" dirty="0"/>
              <a:t>.</a:t>
            </a:r>
            <a:endParaRPr lang="sr-Cyrl-RS" spc="-1" dirty="0">
              <a:solidFill>
                <a:srgbClr val="404040"/>
              </a:solidFill>
              <a:latin typeface="Verdana"/>
              <a:ea typeface="Verdana"/>
            </a:endParaRPr>
          </a:p>
          <a:p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idx="16"/>
          </p:nvPr>
        </p:nvSpPr>
        <p:spPr/>
        <p:txBody>
          <a:bodyPr/>
          <a:lstStyle/>
          <a:p>
            <a:r>
              <a:rPr lang="sr-Cyrl-RS" dirty="0"/>
              <a:t>М</a:t>
            </a:r>
            <a:r>
              <a:rPr lang="sr-Latn-RS" dirty="0" err="1"/>
              <a:t>ентор</a:t>
            </a:r>
            <a:r>
              <a:rPr lang="sr-Latn-RS" dirty="0"/>
              <a:t> </a:t>
            </a:r>
            <a:r>
              <a:rPr lang="sr-Latn-RS" dirty="0" err="1"/>
              <a:t>докторске</a:t>
            </a:r>
            <a:r>
              <a:rPr lang="sr-Latn-RS" dirty="0"/>
              <a:t> </a:t>
            </a:r>
            <a:r>
              <a:rPr lang="sr-Latn-RS" dirty="0" err="1"/>
              <a:t>дисертације</a:t>
            </a:r>
            <a:r>
              <a:rPr lang="sr-Latn-RS" dirty="0"/>
              <a:t> </a:t>
            </a:r>
            <a:r>
              <a:rPr lang="sr-Latn-RS" dirty="0" err="1"/>
              <a:t>под</a:t>
            </a:r>
            <a:r>
              <a:rPr lang="sr-Latn-RS" dirty="0"/>
              <a:t> </a:t>
            </a:r>
            <a:r>
              <a:rPr lang="sr-Latn-RS" dirty="0" err="1"/>
              <a:t>називом</a:t>
            </a:r>
            <a:r>
              <a:rPr lang="sr-Latn-RS" dirty="0"/>
              <a:t> </a:t>
            </a:r>
            <a:r>
              <a:rPr lang="sr-Latn-RS" dirty="0" err="1"/>
              <a:t>Примена</a:t>
            </a:r>
            <a:r>
              <a:rPr lang="sr-Latn-RS" dirty="0"/>
              <a:t> </a:t>
            </a:r>
            <a:r>
              <a:rPr lang="sr-Latn-RS" dirty="0" err="1"/>
              <a:t>вештачке</a:t>
            </a:r>
            <a:r>
              <a:rPr lang="sr-Latn-RS" dirty="0"/>
              <a:t> </a:t>
            </a:r>
            <a:r>
              <a:rPr lang="sr-Latn-RS" dirty="0" err="1"/>
              <a:t>интелигенције</a:t>
            </a:r>
            <a:r>
              <a:rPr lang="sr-Latn-RS" dirty="0"/>
              <a:t> и </a:t>
            </a:r>
            <a:r>
              <a:rPr lang="sr-Latn-RS" dirty="0" err="1"/>
              <a:t>машинског</a:t>
            </a:r>
            <a:r>
              <a:rPr lang="sr-Latn-RS" dirty="0"/>
              <a:t> </a:t>
            </a:r>
            <a:r>
              <a:rPr lang="sr-Latn-RS" dirty="0" err="1"/>
              <a:t>учења</a:t>
            </a:r>
            <a:r>
              <a:rPr lang="sr-Latn-RS" dirty="0"/>
              <a:t> у </a:t>
            </a:r>
            <a:r>
              <a:rPr lang="sr-Latn-RS" dirty="0" err="1"/>
              <a:t>спектроскопији</a:t>
            </a:r>
            <a:r>
              <a:rPr lang="sr-Latn-RS" dirty="0"/>
              <a:t> </a:t>
            </a:r>
            <a:r>
              <a:rPr lang="sr-Latn-RS" dirty="0" err="1"/>
              <a:t>плазме</a:t>
            </a:r>
            <a:r>
              <a:rPr lang="sr-Latn-RS" dirty="0"/>
              <a:t>, </a:t>
            </a:r>
            <a:r>
              <a:rPr lang="sr-Latn-RS" dirty="0" err="1"/>
              <a:t>докторанда</a:t>
            </a:r>
            <a:r>
              <a:rPr lang="sr-Latn-RS" dirty="0"/>
              <a:t> </a:t>
            </a:r>
            <a:r>
              <a:rPr lang="sr-Latn-RS" dirty="0" err="1"/>
              <a:t>Ивана</a:t>
            </a:r>
            <a:r>
              <a:rPr lang="sr-Latn-RS" dirty="0"/>
              <a:t> </a:t>
            </a:r>
            <a:r>
              <a:rPr lang="sr-Latn-RS" dirty="0" err="1"/>
              <a:t>Трапарића</a:t>
            </a:r>
            <a:r>
              <a:rPr lang="sr-Latn-RS" dirty="0"/>
              <a:t>. </a:t>
            </a:r>
            <a:r>
              <a:rPr lang="sr-Latn-RS" dirty="0" err="1"/>
              <a:t>Дисертациј</a:t>
            </a:r>
            <a:r>
              <a:rPr lang="sr-Cyrl-RS" dirty="0"/>
              <a:t>а</a:t>
            </a:r>
            <a:r>
              <a:rPr lang="sr-Latn-RS" dirty="0"/>
              <a:t> </a:t>
            </a:r>
            <a:r>
              <a:rPr lang="sr-Latn-RS" dirty="0" err="1"/>
              <a:t>је</a:t>
            </a:r>
            <a:r>
              <a:rPr lang="sr-Latn-RS" dirty="0"/>
              <a:t> </a:t>
            </a:r>
            <a:r>
              <a:rPr lang="sr-Latn-RS" dirty="0" err="1"/>
              <a:t>одбрањена</a:t>
            </a:r>
            <a:r>
              <a:rPr lang="sr-Latn-RS" dirty="0"/>
              <a:t> 18.10.2024. </a:t>
            </a:r>
            <a:r>
              <a:rPr lang="sr-Latn-RS" dirty="0" err="1"/>
              <a:t>на</a:t>
            </a:r>
            <a:r>
              <a:rPr lang="sr-Latn-RS" dirty="0"/>
              <a:t> </a:t>
            </a:r>
            <a:r>
              <a:rPr lang="sr-Latn-RS" dirty="0" err="1"/>
              <a:t>Физичком</a:t>
            </a:r>
            <a:r>
              <a:rPr lang="sr-Latn-RS" dirty="0"/>
              <a:t> </a:t>
            </a:r>
            <a:r>
              <a:rPr lang="sr-Latn-RS" dirty="0" err="1"/>
              <a:t>факултету</a:t>
            </a:r>
            <a:r>
              <a:rPr lang="sr-Latn-RS" dirty="0"/>
              <a:t> </a:t>
            </a:r>
            <a:r>
              <a:rPr lang="sr-Latn-RS" dirty="0" err="1"/>
              <a:t>Универзитета</a:t>
            </a:r>
            <a:r>
              <a:rPr lang="sr-Latn-RS" dirty="0"/>
              <a:t> у </a:t>
            </a:r>
            <a:r>
              <a:rPr lang="sr-Latn-RS" dirty="0" err="1"/>
              <a:t>Београду</a:t>
            </a:r>
            <a:r>
              <a:rPr lang="sr-Latn-RS" dirty="0"/>
              <a:t>. </a:t>
            </a:r>
            <a:endParaRPr lang="en-US" spc="-1" dirty="0">
              <a:solidFill>
                <a:srgbClr val="40404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40596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>
            <a:extLst>
              <a:ext uri="{FF2B5EF4-FFF2-40B4-BE49-F238E27FC236}">
                <a16:creationId xmlns:a16="http://schemas.microsoft.com/office/drawing/2014/main" id="{A2144A7C-0610-4405-A348-80E77408A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Избор у звање научни сарадник</a:t>
            </a:r>
            <a:endParaRPr lang="en-US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F470976D-0107-4570-AE88-B69D47911C9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r-Cyrl-RS" dirty="0"/>
              <a:t>др Маријана Гавриловић Божовић</a:t>
            </a:r>
            <a:endParaRPr lang="en-US" sz="2400" dirty="0">
              <a:solidFill>
                <a:srgbClr val="14599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aphicFrame>
        <p:nvGraphicFramePr>
          <p:cNvPr id="20" name="Group 6">
            <a:extLst>
              <a:ext uri="{FF2B5EF4-FFF2-40B4-BE49-F238E27FC236}">
                <a16:creationId xmlns:a16="http://schemas.microsoft.com/office/drawing/2014/main" id="{DAA38BB3-2364-4A70-887A-B824C27685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324329"/>
              </p:ext>
            </p:extLst>
          </p:nvPr>
        </p:nvGraphicFramePr>
        <p:xfrm>
          <a:off x="5971592" y="2381545"/>
          <a:ext cx="5639216" cy="967740"/>
        </p:xfrm>
        <a:graphic>
          <a:graphicData uri="http://schemas.openxmlformats.org/drawingml/2006/table">
            <a:tbl>
              <a:tblPr/>
              <a:tblGrid>
                <a:gridCol w="2016782">
                  <a:extLst>
                    <a:ext uri="{9D8B030D-6E8A-4147-A177-3AD203B41FA5}">
                      <a16:colId xmlns:a16="http://schemas.microsoft.com/office/drawing/2014/main" val="1342224922"/>
                    </a:ext>
                  </a:extLst>
                </a:gridCol>
                <a:gridCol w="1811217">
                  <a:extLst>
                    <a:ext uri="{9D8B030D-6E8A-4147-A177-3AD203B41FA5}">
                      <a16:colId xmlns:a16="http://schemas.microsoft.com/office/drawing/2014/main" val="2156263360"/>
                    </a:ext>
                  </a:extLst>
                </a:gridCol>
                <a:gridCol w="1811217">
                  <a:extLst>
                    <a:ext uri="{9D8B030D-6E8A-4147-A177-3AD203B41FA5}">
                      <a16:colId xmlns:a16="http://schemas.microsoft.com/office/drawing/2014/main" val="206242611"/>
                    </a:ext>
                  </a:extLst>
                </a:gridCol>
              </a:tblGrid>
              <a:tr h="0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УКУПНО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ОСТВАРЕНО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ПОТРЕБНО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4256654"/>
                  </a:ext>
                </a:extLst>
              </a:tr>
              <a:tr h="0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М10+М20+...</a:t>
                      </a:r>
                    </a:p>
                  </a:txBody>
                  <a:tcPr marL="90000" marR="900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33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8277077"/>
                  </a:ext>
                </a:extLst>
              </a:tr>
              <a:tr h="0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М11+М12+М21+...</a:t>
                      </a:r>
                    </a:p>
                  </a:txBody>
                  <a:tcPr marL="90000" marR="900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26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9050249"/>
                  </a:ext>
                </a:extLst>
              </a:tr>
            </a:tbl>
          </a:graphicData>
        </a:graphic>
      </p:graphicFrame>
      <p:graphicFrame>
        <p:nvGraphicFramePr>
          <p:cNvPr id="21" name="Group 6">
            <a:extLst>
              <a:ext uri="{FF2B5EF4-FFF2-40B4-BE49-F238E27FC236}">
                <a16:creationId xmlns:a16="http://schemas.microsoft.com/office/drawing/2014/main" id="{8E57F8D9-FBCF-4B8C-9AA4-149CBB3A61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2089252"/>
              </p:ext>
            </p:extLst>
          </p:nvPr>
        </p:nvGraphicFramePr>
        <p:xfrm>
          <a:off x="646506" y="2381545"/>
          <a:ext cx="2301967" cy="1612900"/>
        </p:xfrm>
        <a:graphic>
          <a:graphicData uri="http://schemas.openxmlformats.org/drawingml/2006/table">
            <a:tbl>
              <a:tblPr/>
              <a:tblGrid>
                <a:gridCol w="1415559">
                  <a:extLst>
                    <a:ext uri="{9D8B030D-6E8A-4147-A177-3AD203B41FA5}">
                      <a16:colId xmlns:a16="http://schemas.microsoft.com/office/drawing/2014/main" val="1342224922"/>
                    </a:ext>
                  </a:extLst>
                </a:gridCol>
                <a:gridCol w="886408">
                  <a:extLst>
                    <a:ext uri="{9D8B030D-6E8A-4147-A177-3AD203B41FA5}">
                      <a16:colId xmlns:a16="http://schemas.microsoft.com/office/drawing/2014/main" val="2156263360"/>
                    </a:ext>
                  </a:extLst>
                </a:gridCol>
              </a:tblGrid>
              <a:tr h="0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КАТЕГОРИЈА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БРОЈ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4256654"/>
                  </a:ext>
                </a:extLst>
              </a:tr>
              <a:tr h="0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М20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9050249"/>
                  </a:ext>
                </a:extLst>
              </a:tr>
              <a:tr h="0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М30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90000" marR="90000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12754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М50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0000" marR="90000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7399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М60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0000" marR="90000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4267520"/>
                  </a:ext>
                </a:extLst>
              </a:tr>
            </a:tbl>
          </a:graphicData>
        </a:graphic>
      </p:graphicFrame>
      <p:graphicFrame>
        <p:nvGraphicFramePr>
          <p:cNvPr id="25" name="Group 6">
            <a:extLst>
              <a:ext uri="{FF2B5EF4-FFF2-40B4-BE49-F238E27FC236}">
                <a16:creationId xmlns:a16="http://schemas.microsoft.com/office/drawing/2014/main" id="{F855725A-072E-48C9-AD40-A75151E8C2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8173969"/>
              </p:ext>
            </p:extLst>
          </p:nvPr>
        </p:nvGraphicFramePr>
        <p:xfrm>
          <a:off x="3056913" y="2381545"/>
          <a:ext cx="2812042" cy="645160"/>
        </p:xfrm>
        <a:graphic>
          <a:graphicData uri="http://schemas.openxmlformats.org/drawingml/2006/table">
            <a:tbl>
              <a:tblPr/>
              <a:tblGrid>
                <a:gridCol w="1608393">
                  <a:extLst>
                    <a:ext uri="{9D8B030D-6E8A-4147-A177-3AD203B41FA5}">
                      <a16:colId xmlns:a16="http://schemas.microsoft.com/office/drawing/2014/main" val="1342224922"/>
                    </a:ext>
                  </a:extLst>
                </a:gridCol>
                <a:gridCol w="1203649">
                  <a:extLst>
                    <a:ext uri="{9D8B030D-6E8A-4147-A177-3AD203B41FA5}">
                      <a16:colId xmlns:a16="http://schemas.microsoft.com/office/drawing/2014/main" val="2156263360"/>
                    </a:ext>
                  </a:extLst>
                </a:gridCol>
              </a:tblGrid>
              <a:tr h="0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БРОЈ ЦИТАТА</a:t>
                      </a:r>
                    </a:p>
                  </a:txBody>
                  <a:tcPr marL="90000" marR="90000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h-</a:t>
                      </a:r>
                      <a:r>
                        <a:rPr kumimoji="0" lang="sr-Cyrl-R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ИНДЕКС</a:t>
                      </a:r>
                    </a:p>
                  </a:txBody>
                  <a:tcPr marL="90000" marR="90000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4256654"/>
                  </a:ext>
                </a:extLst>
              </a:tr>
              <a:tr h="0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173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82770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0742404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VTI">
  <a:themeElements>
    <a:clrScheme name="Aspect">
      <a:dk1>
        <a:sysClr val="windowText" lastClr="000000"/>
      </a:dk1>
      <a:lt1>
        <a:sysClr val="window" lastClr="FFFFFF"/>
      </a:lt1>
      <a:dk2>
        <a:srgbClr val="585753"/>
      </a:dk2>
      <a:lt2>
        <a:srgbClr val="EBDDC3"/>
      </a:lt2>
      <a:accent1>
        <a:srgbClr val="71B9E4"/>
      </a:accent1>
      <a:accent2>
        <a:srgbClr val="E25D3C"/>
      </a:accent2>
      <a:accent3>
        <a:srgbClr val="BDB59D"/>
      </a:accent3>
      <a:accent4>
        <a:srgbClr val="A5AB81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Dividend">
      <a:majorFont>
        <a:latin typeface="Franklin Gothic Demi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>
    <a:txDef>
      <a:spPr/>
      <a:bodyPr vert="horz" lIns="91440" tIns="45720" rIns="91440" bIns="45720" rtlCol="0" anchor="b">
        <a:normAutofit/>
      </a:bodyPr>
      <a:lstStyle>
        <a:defPPr algn="l">
          <a:defRPr sz="2400" b="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DividendVTI" id="{97558BDE-0B66-457C-BB6F-7B1B22DAA9B8}" vid="{F53508A3-AC60-448A-AF37-934D5F1A0D5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BB3242A4-1E6A-4E02-809C-4A24066EC01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65255AC-12AC-4323-AA35-9BAC798B66B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BD2D995-20F0-4C14-BF62-1248AB4B484D}">
  <ds:schemaRefs>
    <ds:schemaRef ds:uri="http://purl.org/dc/elements/1.1/"/>
    <ds:schemaRef ds:uri="71af3243-3dd4-4a8d-8c0d-dd76da1f02a5"/>
    <ds:schemaRef ds:uri="http://www.w3.org/XML/1998/namespace"/>
    <ds:schemaRef ds:uri="16c05727-aa75-4e4a-9b5f-8a80a1165891"/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{C16AFF45-C899-4934-878B-CD75F6A48F8C}tf67061901_win32</Template>
  <TotalTime>378</TotalTime>
  <Words>388</Words>
  <Application>Microsoft Office PowerPoint</Application>
  <PresentationFormat>Widescreen</PresentationFormat>
  <Paragraphs>50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Calibri</vt:lpstr>
      <vt:lpstr>Century Gothic</vt:lpstr>
      <vt:lpstr>Franklin Gothic Book</vt:lpstr>
      <vt:lpstr>Verdana</vt:lpstr>
      <vt:lpstr>Wingdings 2</vt:lpstr>
      <vt:lpstr>DividendVTI</vt:lpstr>
      <vt:lpstr>Избор у звање </vt:lpstr>
      <vt:lpstr>Избор у звање научни сарадник</vt:lpstr>
      <vt:lpstr>Избор у звање научни сарадник</vt:lpstr>
      <vt:lpstr>Избор у звање научни сарадник</vt:lpstr>
      <vt:lpstr>Избор у звање научни сарадник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Lorem Ipsum</dc:title>
  <dc:creator>Andreja</dc:creator>
  <cp:lastModifiedBy>Biljana Stankov</cp:lastModifiedBy>
  <cp:revision>223</cp:revision>
  <dcterms:created xsi:type="dcterms:W3CDTF">2021-08-05T12:39:25Z</dcterms:created>
  <dcterms:modified xsi:type="dcterms:W3CDTF">2026-11-02T13:46:20Z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