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92" r:id="rId5"/>
    <p:sldId id="293" r:id="rId6"/>
    <p:sldId id="296" r:id="rId7"/>
    <p:sldId id="300" r:id="rId8"/>
    <p:sldId id="298" r:id="rId9"/>
    <p:sldId id="294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145991"/>
    <a:srgbClr val="5788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19" autoAdjust="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0166B-543F-4592-9FC7-E4F5C18A8448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430BA-94A8-437B-A2BD-91079AAB6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1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словна ст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12097" y="3982304"/>
            <a:ext cx="6767806" cy="45672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0D3A417-A2B0-4B9C-8230-0EDA0A3F72D1}"/>
              </a:ext>
            </a:extLst>
          </p:cNvPr>
          <p:cNvSpPr txBox="1">
            <a:spLocks/>
          </p:cNvSpPr>
          <p:nvPr userDrawn="1"/>
        </p:nvSpPr>
        <p:spPr>
          <a:xfrm>
            <a:off x="0" y="3391436"/>
            <a:ext cx="12191999" cy="609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20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Кандидат</a:t>
            </a:r>
            <a:endParaRPr lang="en-US" sz="2000" b="0" spc="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B781F0A4-3C19-46DD-9CAA-6D17458544E5}"/>
              </a:ext>
            </a:extLst>
          </p:cNvPr>
          <p:cNvSpPr txBox="1">
            <a:spLocks/>
          </p:cNvSpPr>
          <p:nvPr userDrawn="1"/>
        </p:nvSpPr>
        <p:spPr>
          <a:xfrm>
            <a:off x="495903" y="4674257"/>
            <a:ext cx="2725410" cy="37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16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Комисија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BB2ABA-68BD-431A-9E8B-A565EAD9F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2732" y="4669478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1</a:t>
            </a:r>
            <a:r>
              <a:rPr lang="en-US" dirty="0"/>
              <a:t>&gt;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0C1E5C10-F362-4D29-BDB3-8761443257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1830" y="2090699"/>
            <a:ext cx="9108340" cy="733960"/>
          </a:xfrm>
          <a:effectLst/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7A54A6B6-D39C-4CB9-BA10-EC09060EF0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72731" y="5006355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2</a:t>
            </a:r>
            <a:r>
              <a:rPr lang="en-US" dirty="0"/>
              <a:t>&gt;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B0CA8C9E-0788-4641-81C8-E331309370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2731" y="5343232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3</a:t>
            </a:r>
            <a:r>
              <a:rPr lang="en-US" dirty="0"/>
              <a:t>&gt;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="" id="{9D2117CE-4C95-45C7-82B5-845C582337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72731" y="5680109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4</a:t>
            </a:r>
            <a:r>
              <a:rPr lang="en-US" dirty="0"/>
              <a:t>&gt;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DB7B79B1-75DF-42F4-ADC4-204E01066C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72730" y="6016986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5</a:t>
            </a:r>
            <a:r>
              <a:rPr lang="en-US" dirty="0"/>
              <a:t>&gt;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936B068D-3093-4176-A2CF-7C06173EC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2784" y="231652"/>
            <a:ext cx="1687508" cy="146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4486002-0C94-44F3-B2A7-51D61A909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41463" y="2723428"/>
            <a:ext cx="9109075" cy="719866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графски подац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3" y="1019175"/>
            <a:ext cx="17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Биографски подаци</a:t>
            </a:r>
            <a:endParaRPr lang="en-US" sz="2400" b="0" spc="0" baseline="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C59ACD7-1E39-42A4-B40A-49198BF362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308" y="3932765"/>
            <a:ext cx="398857" cy="34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45D82B3-DD54-4D88-BD6C-57C08A646399}"/>
              </a:ext>
            </a:extLst>
          </p:cNvPr>
          <p:cNvGrpSpPr/>
          <p:nvPr userDrawn="1"/>
        </p:nvGrpSpPr>
        <p:grpSpPr>
          <a:xfrm>
            <a:off x="617887" y="3732243"/>
            <a:ext cx="11008065" cy="2442657"/>
            <a:chOff x="403274" y="3732243"/>
            <a:chExt cx="11385449" cy="244265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A4D9C3D-7299-4A2A-AAB1-A98C907A624E}"/>
                </a:ext>
              </a:extLst>
            </p:cNvPr>
            <p:cNvSpPr/>
            <p:nvPr/>
          </p:nvSpPr>
          <p:spPr>
            <a:xfrm>
              <a:off x="40327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0 w 2371968"/>
                <a:gd name="connsiteY5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0" tIns="177800" rIns="160418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74EDEEA-A96A-46DB-8A17-FA8B7CAD58E4}"/>
                </a:ext>
              </a:extLst>
            </p:cNvPr>
            <p:cNvSpPr/>
            <p:nvPr/>
          </p:nvSpPr>
          <p:spPr>
            <a:xfrm>
              <a:off x="403274" y="4000186"/>
              <a:ext cx="2253367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Основне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D4DB138-DDF5-45B6-8052-1BD1F89E7D2B}"/>
                </a:ext>
              </a:extLst>
            </p:cNvPr>
            <p:cNvSpPr/>
            <p:nvPr/>
          </p:nvSpPr>
          <p:spPr>
            <a:xfrm>
              <a:off x="265664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C2D274B-CAFA-4C98-B42A-EEB845F5946F}"/>
                </a:ext>
              </a:extLst>
            </p:cNvPr>
            <p:cNvSpPr/>
            <p:nvPr/>
          </p:nvSpPr>
          <p:spPr>
            <a:xfrm>
              <a:off x="2656641" y="4000186"/>
              <a:ext cx="2253366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Мастер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5EACB50-8955-48E4-9056-D73ED79F18FC}"/>
                </a:ext>
              </a:extLst>
            </p:cNvPr>
            <p:cNvSpPr/>
            <p:nvPr/>
          </p:nvSpPr>
          <p:spPr>
            <a:xfrm>
              <a:off x="491001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F955079-5934-4853-ACB1-BE6230903756}"/>
                </a:ext>
              </a:extLst>
            </p:cNvPr>
            <p:cNvSpPr/>
            <p:nvPr/>
          </p:nvSpPr>
          <p:spPr>
            <a:xfrm>
              <a:off x="4932824" y="4000186"/>
              <a:ext cx="2230541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Докторске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A1AE031-ED5F-45D5-9D35-C7090F9DA400}"/>
                </a:ext>
              </a:extLst>
            </p:cNvPr>
            <p:cNvSpPr/>
            <p:nvPr/>
          </p:nvSpPr>
          <p:spPr>
            <a:xfrm>
              <a:off x="716338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4D0A33F6-73BB-4DEC-A625-0FE17443BF61}"/>
                </a:ext>
              </a:extLst>
            </p:cNvPr>
            <p:cNvSpPr/>
            <p:nvPr/>
          </p:nvSpPr>
          <p:spPr>
            <a:xfrm>
              <a:off x="7198207" y="4000186"/>
              <a:ext cx="2236822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Запослен у 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FA89165-C1F0-44B9-A25C-513104A1E9B5}"/>
                </a:ext>
              </a:extLst>
            </p:cNvPr>
            <p:cNvSpPr/>
            <p:nvPr/>
          </p:nvSpPr>
          <p:spPr>
            <a:xfrm>
              <a:off x="941675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29879E2-62EA-483C-8535-88D1848EB427}"/>
                </a:ext>
              </a:extLst>
            </p:cNvPr>
            <p:cNvSpPr/>
            <p:nvPr/>
          </p:nvSpPr>
          <p:spPr>
            <a:xfrm>
              <a:off x="9416735" y="4000186"/>
              <a:ext cx="2371968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Последњи избор у звање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C8BE968-32A8-4A69-ABB4-ABCEE31549C3}"/>
                </a:ext>
              </a:extLst>
            </p:cNvPr>
            <p:cNvCxnSpPr>
              <a:cxnSpLocks/>
            </p:cNvCxnSpPr>
            <p:nvPr/>
          </p:nvCxnSpPr>
          <p:spPr>
            <a:xfrm>
              <a:off x="40327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3748CDE-B040-4C17-B9E7-43D1EA5CB673}"/>
                </a:ext>
              </a:extLst>
            </p:cNvPr>
            <p:cNvCxnSpPr>
              <a:cxnSpLocks/>
            </p:cNvCxnSpPr>
            <p:nvPr/>
          </p:nvCxnSpPr>
          <p:spPr>
            <a:xfrm>
              <a:off x="265664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9F2CFAD-0DA4-4F47-961C-A83817CF09F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01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01BA719-8039-449D-8F54-1BDEB7E28147}"/>
                </a:ext>
              </a:extLst>
            </p:cNvPr>
            <p:cNvCxnSpPr>
              <a:cxnSpLocks/>
            </p:cNvCxnSpPr>
            <p:nvPr/>
          </p:nvCxnSpPr>
          <p:spPr>
            <a:xfrm>
              <a:off x="716338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41093C9-9BF7-4469-85C5-F069F8670DB9}"/>
                </a:ext>
              </a:extLst>
            </p:cNvPr>
            <p:cNvCxnSpPr>
              <a:cxnSpLocks/>
            </p:cNvCxnSpPr>
            <p:nvPr/>
          </p:nvCxnSpPr>
          <p:spPr>
            <a:xfrm>
              <a:off x="941675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EEECC2-492D-4864-B8ED-DE606FD2B2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8233F79-3E94-42A0-B8FC-93D73C818E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85338" y="1797050"/>
            <a:ext cx="1716087" cy="17176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459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xmlns="" id="{16EC86CE-D28A-4D4B-B1DF-E58FB4163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797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xmlns="" id="{45497E0A-F3A1-4AA2-AB21-583D3E6ABD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1621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xmlns="" id="{314AF5B9-30C6-4D53-ACAB-ED56A9F808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7030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xmlns="" id="{64C50462-1722-4864-BED5-C99824A5E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5689" y="44087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лабораторија</a:t>
            </a:r>
            <a:r>
              <a:rPr lang="en-US" dirty="0"/>
              <a:t>&gt;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F100EC3-AA6C-497D-8A24-8046023945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538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xmlns="" id="{633FD0D7-52F9-4458-9684-626FB9D93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2724" y="560040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xmlns="" id="{E5C87C97-5E95-49E9-99F4-B0ECA56AA9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67560" y="560040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xmlns="" id="{3B9949A4-3035-4555-B9DC-814CF9160A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7945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</a:t>
            </a:r>
            <a:endParaRPr lang="en-US" dirty="0"/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xmlns="" id="{EE41092A-6A8C-44D0-B0FC-7FA1864761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14975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D1C90B7-A24F-4DFB-8D74-8D2EBF0E9162}"/>
              </a:ext>
            </a:extLst>
          </p:cNvPr>
          <p:cNvSpPr txBox="1"/>
          <p:nvPr userDrawn="1"/>
        </p:nvSpPr>
        <p:spPr>
          <a:xfrm>
            <a:off x="551789" y="2734590"/>
            <a:ext cx="314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Место и година рођења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xmlns="" id="{277E8C1F-BAAE-4387-AF75-65FE1CF31C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95700" y="2735263"/>
            <a:ext cx="4801378" cy="36671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место</a:t>
            </a:r>
            <a:r>
              <a:rPr lang="en-US" dirty="0"/>
              <a:t>&gt;</a:t>
            </a:r>
            <a:r>
              <a:rPr lang="sr-Cyrl-RS" dirty="0"/>
              <a:t>, </a:t>
            </a:r>
            <a:r>
              <a:rPr lang="en-US" dirty="0"/>
              <a:t>&lt;</a:t>
            </a:r>
            <a:r>
              <a:rPr lang="sr-Cyrl-RS" dirty="0"/>
              <a:t>година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јистакнутије научно достигнућ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anchor="t"/>
          <a:lstStyle>
            <a:lvl1pPr marL="306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Изабрати и укратко описати једно достигнуће које је кандидат остварио у периоду након претходног избора у звање. Дати кратак опис и прокоментарисати његов значај у односу на област истраживања. Представити на максимално два слајда уз коришћење слика/дијаграма, уколико је то могуће.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Најистакнутије научно достигнуће</a:t>
            </a:r>
            <a:endParaRPr lang="en-US" sz="2400" b="0" spc="0" baseline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376511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вантитативни резул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C15A62A-52D3-434B-9B51-58FCC31043E8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Квантитативни резултати кандидата</a:t>
            </a:r>
            <a:endParaRPr lang="en-US" sz="2400" b="0" spc="0" baseline="0" dirty="0"/>
          </a:p>
        </p:txBody>
      </p:sp>
    </p:spTree>
    <p:extLst>
      <p:ext uri="{BB962C8B-B14F-4D97-AF65-F5344CB8AC3E}">
        <p14:creationId xmlns:p14="http://schemas.microsoft.com/office/powerpoint/2010/main" xmlns="" val="326791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ковођења пројекти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542057"/>
            <a:ext cx="11029616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пројектима, поТпројекти</a:t>
            </a:r>
            <a:r>
              <a:rPr lang="en-U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</a:t>
            </a:r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пројектни</a:t>
            </a:r>
            <a:r>
              <a:rPr lang="en-U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задаци</a:t>
            </a:r>
            <a:r>
              <a:rPr lang="en-U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endParaRPr lang="en-US" sz="2400" b="0" spc="0" baseline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02983"/>
            <a:ext cx="11029616" cy="996029"/>
          </a:xfrm>
        </p:spPr>
        <p:txBody>
          <a:bodyPr anchor="t"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sz="18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/>
              <a:t>Навести до два, по мишљењу Комисије, најистакнутија пројекта, потпројекта или пројектна задатка којима је кандидат руководио или руководи.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7BBB2ABA-68BD-431A-9E8B-A565EAD9F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385" y="6423914"/>
            <a:ext cx="10517785" cy="377902"/>
          </a:xfrm>
        </p:spPr>
        <p:txBody>
          <a:bodyPr>
            <a:normAutofit/>
          </a:bodyPr>
          <a:lstStyle>
            <a:lvl1pPr marL="0" indent="0" algn="l">
              <a:buFont typeface="Century Gothic" panose="020B0502020202020204" pitchFamily="34" charset="0"/>
              <a:buNone/>
              <a:defRPr sz="1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r-Cyrl-RS" dirty="0"/>
              <a:t>НАПОМЕНА: СЛАЈД ЈЕ ПОТРЕБНО ПРИКАЗАТИ САМО КОД ИЗБОРА У ЗВАЊЕ ВИШИ НАУЧНИ САРАДНИК ИЛИ НАУЧНИ САВЕТНИК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05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ковођења пројектима и дисертациј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561255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пројектима, поТпројектиМа и пројектниМ задациМА</a:t>
            </a:r>
            <a:endParaRPr lang="en-US" sz="2400" b="0" spc="0" baseline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132649"/>
            <a:ext cx="11029615" cy="1899332"/>
          </a:xfrm>
        </p:spPr>
        <p:txBody>
          <a:bodyPr anchor="t"/>
          <a:lstStyle>
            <a:lvl1pPr marL="306000" marR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/>
              <a:t>Навести до два, по мишљењу Комисије, најистакнутија пројекта, потпројекта или пројектна задатака којима је кандидат руководио или руководи.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1" y="3993869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ДИсертацијама</a:t>
            </a:r>
            <a:endParaRPr lang="en-US" sz="2400" b="0" spc="0" baseline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7BBB2ABA-68BD-431A-9E8B-A565EAD9F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385" y="6423914"/>
            <a:ext cx="10517785" cy="377902"/>
          </a:xfrm>
        </p:spPr>
        <p:txBody>
          <a:bodyPr>
            <a:normAutofit/>
          </a:bodyPr>
          <a:lstStyle>
            <a:lvl1pPr marL="0" indent="0" algn="l">
              <a:buFont typeface="Century Gothic" panose="020B0502020202020204" pitchFamily="34" charset="0"/>
              <a:buNone/>
              <a:defRPr sz="1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r-Cyrl-RS" dirty="0"/>
              <a:t>НАПОМЕНА: СЛАЈД ЈЕ ПОТРЕБНО ПРИКАЗАТИ САМО КОД ИЗБОРА У ЗВАЊЕ ВИШИ НАУЧНИ САРАДНИК ИЛИ НАУЧНИ САВЕТНИК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81192" y="4524582"/>
            <a:ext cx="11029615" cy="1899332"/>
          </a:xfrm>
        </p:spPr>
        <p:txBody>
          <a:bodyPr anchor="t"/>
          <a:lstStyle>
            <a:lvl1pPr marL="306000" marR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/>
              <a:t>Навести до две, по избору Комисије, дисертације којима је кандидат руководио у форми: </a:t>
            </a:r>
            <a:r>
              <a:rPr lang="ru-RU" dirty="0"/>
              <a:t>&lt;Име и презиме&gt;, &lt;Наслов дисертације&gt;, &lt;Институција&gt;, &lt;Датум одбране&gt;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488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anchor="t"/>
          <a:lstStyle>
            <a:lvl1pPr marL="306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sr-Cyrl-RS" dirty="0"/>
              <a:t>Остало</a:t>
            </a:r>
            <a:r>
              <a:rPr lang="en-US" dirty="0"/>
              <a:t>&gt;</a:t>
            </a:r>
            <a:endParaRPr lang="ru-R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B39D9DDE-B78B-4BAF-9C58-1C88A79567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25" y="1870426"/>
            <a:ext cx="11029950" cy="466374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ПОДНАСЛОВ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206716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0" r:id="rId4"/>
    <p:sldLayoutId id="2147483673" r:id="rId5"/>
    <p:sldLayoutId id="2147483676" r:id="rId6"/>
    <p:sldLayoutId id="2147483672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20000"/>
        <a:buFont typeface="Century Gothic" panose="020B0502020202020204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20000"/>
        <a:buFont typeface="Century Gothic" panose="020B0502020202020204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ceramint.2024.10.063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5CD3009D-0316-4899-BCE2-3B4DC33C0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др Наташа томић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5C6C43-CFCB-4C79-8772-B0C8A1A4E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2731" y="4669478"/>
            <a:ext cx="9197723" cy="377902"/>
          </a:xfrm>
        </p:spPr>
        <p:txBody>
          <a:bodyPr>
            <a:noAutofit/>
          </a:bodyPr>
          <a:lstStyle/>
          <a:p>
            <a:r>
              <a:rPr lang="sr-Cyrl-RS" dirty="0"/>
              <a:t>др Милош Момчиловић, научни саветник, Институт за нуклеарне науке Винча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1370525-CC16-4BA6-BC05-D8D08B378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830" y="1703513"/>
            <a:ext cx="9108340" cy="733960"/>
          </a:xfrm>
        </p:spPr>
        <p:txBody>
          <a:bodyPr>
            <a:normAutofit/>
          </a:bodyPr>
          <a:lstStyle/>
          <a:p>
            <a:r>
              <a:rPr lang="sr-Cyrl-RS" dirty="0"/>
              <a:t>ИЗБОР У ЗВАЊЕ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F2FEC2E-1065-4070-952F-BBFBBED4C5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72730" y="5006355"/>
            <a:ext cx="8777439" cy="377902"/>
          </a:xfrm>
        </p:spPr>
        <p:txBody>
          <a:bodyPr>
            <a:normAutofit/>
          </a:bodyPr>
          <a:lstStyle/>
          <a:p>
            <a:r>
              <a:rPr lang="sr-Cyrl-RS" dirty="0"/>
              <a:t>др Зорица Константиновић, научни саветник, Институт за физику у Београду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0291131-D116-469B-9588-970DBBEDBC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72730" y="5343232"/>
            <a:ext cx="8777440" cy="377902"/>
          </a:xfrm>
        </p:spPr>
        <p:txBody>
          <a:bodyPr>
            <a:normAutofit/>
          </a:bodyPr>
          <a:lstStyle/>
          <a:p>
            <a:r>
              <a:rPr lang="sr-Cyrl-RS" dirty="0"/>
              <a:t>др Владимир Дамљановић, научни саветник, Институт за физику у Београду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7E72A78-E091-4078-8147-E446703C1F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41463" y="2336242"/>
            <a:ext cx="9109075" cy="719866"/>
          </a:xfrm>
        </p:spPr>
        <p:txBody>
          <a:bodyPr>
            <a:normAutofit/>
          </a:bodyPr>
          <a:lstStyle/>
          <a:p>
            <a:r>
              <a:rPr lang="sr-Cyrl-RS" dirty="0"/>
              <a:t>ВИШИ НАУЧНИ САРАДНИК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74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8EB85-C71E-4725-AB7E-C03D5CE0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у звање виши научни сарадник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FC1FC9-021D-4671-BD4B-9239F612D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д</a:t>
            </a:r>
            <a:r>
              <a:rPr lang="sr-Cyrl-RS" sz="2400" dirty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 Наташа Томић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BB415C-EEAF-4CEE-BDFD-DB4858B5E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Факултет за физичку хемију, Универзитет у Београду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8B9769A-9FE7-4E80-81B7-439C93ED58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Факултет за физичку хемију, Универзитет у Београду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86A398B-AF65-42E2-959D-17C51AFE1D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sr-Cyrl-RS" sz="1400" dirty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Лабораторија за квантне материјале</a:t>
            </a:r>
            <a:endParaRPr lang="en-US" sz="1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8F11D14-4C84-434F-8A8C-474F3B28D4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r-Cyrl-RS" dirty="0"/>
              <a:t>2001-2011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469E54C4-2E92-43EC-B5E3-21B606AF6D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r-Cyrl-RS" dirty="0"/>
              <a:t>2011-2017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9A6B9D13-D210-4D93-861C-7AB19EB221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sr-Cyrl-RS" dirty="0"/>
              <a:t>1.09.2011.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A65C53BA-4222-4884-AD33-049DBF50C0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r-Cyrl-RS" dirty="0"/>
              <a:t>27.11.2018.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BA35DFBA-E49B-4101-A758-11B456A481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Београд, 1981.</a:t>
            </a:r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xmlns="" id="{1CB8EACB-E404-4283-8376-650DA557E4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077" b="20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4867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EE4FA-EF42-46E1-B893-990E8E80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у звање виши научни сарадник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B91CD-B09F-4617-A373-7F9049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68" y="2340864"/>
            <a:ext cx="11510194" cy="402453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Наташа Томић је дала значајан допринос на пољу синтезе и карактеризације </a:t>
            </a:r>
            <a:r>
              <a:rPr lang="sr-Cyrl-RS" dirty="0"/>
              <a:t>различитих форми </a:t>
            </a:r>
            <a:r>
              <a:rPr lang="ru-RU" dirty="0"/>
              <a:t>титаната са акцентом на њихову примену. Првенствено, синтетисала је не толико заступљен полиморфни TiO</a:t>
            </a:r>
            <a:r>
              <a:rPr lang="ru-RU" baseline="-25000" dirty="0"/>
              <a:t>2</a:t>
            </a:r>
            <a:r>
              <a:rPr lang="ru-RU" dirty="0"/>
              <a:t> са доминантном брукитном фазом (74%). Поред карактеризације, од интереса је било да се процени његова фотокаталитичка активност.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Боље фотокаталитичке особине полиморфног облика у поређењу са појединачним кристалним фазама се углавном приписују бољем раздвајању фотостворених електрона и шупљина, тј. споријем процесу рекомбинације. Додатно, др Наташа Томић је TiO</a:t>
            </a:r>
            <a:r>
              <a:rPr lang="ru-RU" baseline="-25000" dirty="0"/>
              <a:t>2</a:t>
            </a:r>
            <a:r>
              <a:rPr lang="ru-RU" dirty="0"/>
              <a:t> са доминантном брукитном фазом користила као прекурсор, где је применом хидротермалне методе у базној средини (NaOH) добила различите форме натријум титаната са морфологијом у виду нанотрака. </a:t>
            </a:r>
            <a:r>
              <a:rPr lang="sr-Cyrl-RS" dirty="0"/>
              <a:t>З</a:t>
            </a:r>
            <a:r>
              <a:rPr lang="en-US" dirty="0" err="1"/>
              <a:t>ахваљујући</a:t>
            </a:r>
            <a:r>
              <a:rPr lang="en-US" dirty="0"/>
              <a:t> </a:t>
            </a:r>
            <a:r>
              <a:rPr lang="en-US" dirty="0" err="1"/>
              <a:t>физичкохемијској</a:t>
            </a:r>
            <a:r>
              <a:rPr lang="en-US" dirty="0"/>
              <a:t> </a:t>
            </a:r>
            <a:r>
              <a:rPr lang="en-US" dirty="0" err="1"/>
              <a:t>анализи</a:t>
            </a:r>
            <a:r>
              <a:rPr lang="sr-Cyrl-RS" dirty="0"/>
              <a:t> нанопрахова, резултати научног истраживања</a:t>
            </a:r>
            <a:r>
              <a:rPr lang="en-US" dirty="0"/>
              <a:t> </a:t>
            </a:r>
            <a:r>
              <a:rPr lang="en-US" dirty="0" err="1"/>
              <a:t>допринели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бољем</a:t>
            </a:r>
            <a:r>
              <a:rPr lang="en-US" dirty="0"/>
              <a:t> </a:t>
            </a:r>
            <a:r>
              <a:rPr lang="en-US" dirty="0" err="1"/>
              <a:t>разумевању</a:t>
            </a:r>
            <a:r>
              <a:rPr lang="ru-RU" dirty="0"/>
              <a:t> утицаја природе прекурсора на фазни састав и </a:t>
            </a:r>
            <a:r>
              <a:rPr lang="ru-RU" dirty="0" smtClean="0"/>
              <a:t>морфологију </a:t>
            </a:r>
            <a:r>
              <a:rPr lang="ru-RU" dirty="0"/>
              <a:t>добијених титаната. Такође, испитала је утицај одгревања (T=500 ̊C) на њихова структурна, морфолошка и фотокаталитичка својства. </a:t>
            </a:r>
            <a:r>
              <a:rPr lang="sr-Cyrl-RS" dirty="0"/>
              <a:t>Тестирањем фотокаталитичких особина титаната и на основу анализе кинетике деградације боје </a:t>
            </a:r>
            <a:r>
              <a:rPr lang="en-US" dirty="0"/>
              <a:t>RO16, </a:t>
            </a:r>
            <a:r>
              <a:rPr lang="sr-Cyrl-RS" dirty="0"/>
              <a:t>кандидаткиња је представила могуће разлоге за различит степен ефикасности као и увид у повезаност структурних особина и кристалиничности титаната са њиховом потенцијалном применом. </a:t>
            </a:r>
          </a:p>
          <a:p>
            <a:pPr algn="just"/>
            <a:endParaRPr lang="sr-Cyrl-RS" dirty="0"/>
          </a:p>
          <a:p>
            <a:pPr lvl="0" algn="just"/>
            <a:r>
              <a:rPr lang="en-US" b="1" u="sng" dirty="0" err="1"/>
              <a:t>Nataša</a:t>
            </a:r>
            <a:r>
              <a:rPr lang="en-US" b="1" u="sng" dirty="0"/>
              <a:t> </a:t>
            </a:r>
            <a:r>
              <a:rPr lang="en-US" b="1" u="sng" dirty="0" err="1"/>
              <a:t>Tomić</a:t>
            </a:r>
            <a:r>
              <a:rPr lang="en-US" dirty="0"/>
              <a:t>, </a:t>
            </a:r>
            <a:r>
              <a:rPr lang="en-US" dirty="0" err="1"/>
              <a:t>Mirjana</a:t>
            </a:r>
            <a:r>
              <a:rPr lang="en-US" dirty="0"/>
              <a:t> </a:t>
            </a:r>
            <a:r>
              <a:rPr lang="en-US" dirty="0" err="1"/>
              <a:t>Grujić-Brojčin</a:t>
            </a:r>
            <a:r>
              <a:rPr lang="en-US" dirty="0"/>
              <a:t>, </a:t>
            </a:r>
            <a:r>
              <a:rPr lang="en-US" dirty="0" err="1"/>
              <a:t>Aleksandar</a:t>
            </a:r>
            <a:r>
              <a:rPr lang="en-US" dirty="0"/>
              <a:t> </a:t>
            </a:r>
            <a:r>
              <a:rPr lang="en-US" dirty="0" err="1"/>
              <a:t>Kremenović</a:t>
            </a:r>
            <a:r>
              <a:rPr lang="en-US" dirty="0"/>
              <a:t>, </a:t>
            </a:r>
            <a:r>
              <a:rPr lang="en-US" dirty="0" err="1"/>
              <a:t>Mirjana</a:t>
            </a:r>
            <a:r>
              <a:rPr lang="en-US" dirty="0"/>
              <a:t> </a:t>
            </a:r>
            <a:r>
              <a:rPr lang="en-US" dirty="0" err="1"/>
              <a:t>Novaković</a:t>
            </a:r>
            <a:r>
              <a:rPr lang="en-US" dirty="0"/>
              <a:t>, Vladimir </a:t>
            </a:r>
            <a:r>
              <a:rPr lang="en-US" dirty="0" err="1"/>
              <a:t>Lazović</a:t>
            </a:r>
            <a:r>
              <a:rPr lang="en-US" dirty="0"/>
              <a:t>, </a:t>
            </a:r>
            <a:r>
              <a:rPr lang="en-US" dirty="0" err="1"/>
              <a:t>Maja</a:t>
            </a:r>
            <a:r>
              <a:rPr lang="en-US" dirty="0"/>
              <a:t> </a:t>
            </a:r>
            <a:r>
              <a:rPr lang="en-US" dirty="0" err="1"/>
              <a:t>Šćepanović</a:t>
            </a:r>
            <a:r>
              <a:rPr lang="en-US" dirty="0"/>
              <a:t>, </a:t>
            </a:r>
            <a:r>
              <a:rPr lang="en-US" i="1" dirty="0"/>
              <a:t>From mixed </a:t>
            </a:r>
            <a:r>
              <a:rPr lang="en-US" i="1" dirty="0" err="1"/>
              <a:t>brookite</a:t>
            </a:r>
            <a:r>
              <a:rPr lang="en-US" i="1" dirty="0"/>
              <a:t>/</a:t>
            </a:r>
            <a:r>
              <a:rPr lang="en-US" i="1" dirty="0" err="1"/>
              <a:t>anatase</a:t>
            </a:r>
            <a:r>
              <a:rPr lang="en-US" i="1" dirty="0"/>
              <a:t> TiO</a:t>
            </a:r>
            <a:r>
              <a:rPr lang="en-US" i="1" baseline="-25000" dirty="0"/>
              <a:t>2 </a:t>
            </a:r>
            <a:r>
              <a:rPr lang="en-US" i="1" dirty="0" err="1"/>
              <a:t>nanopowder</a:t>
            </a:r>
            <a:r>
              <a:rPr lang="en-US" i="1" dirty="0"/>
              <a:t> to sodium </a:t>
            </a:r>
            <a:r>
              <a:rPr lang="en-US" i="1" dirty="0" err="1"/>
              <a:t>titanates</a:t>
            </a:r>
            <a:r>
              <a:rPr lang="en-US" i="1" dirty="0"/>
              <a:t>: Insight into morphology, structure and </a:t>
            </a:r>
            <a:r>
              <a:rPr lang="en-US" i="1" dirty="0" err="1"/>
              <a:t>photacatalytic</a:t>
            </a:r>
            <a:r>
              <a:rPr lang="en-US" i="1" dirty="0"/>
              <a:t> performance, </a:t>
            </a:r>
            <a:r>
              <a:rPr lang="en-US" dirty="0"/>
              <a:t>Ceramics International, 50 (23) 51465-51475, (2024). </a:t>
            </a:r>
            <a:r>
              <a:rPr lang="en-US" dirty="0">
                <a:solidFill>
                  <a:schemeClr val="tx1"/>
                </a:solidFill>
              </a:rPr>
              <a:t>DOI:</a:t>
            </a:r>
            <a:r>
              <a:rPr lang="en-GB" u="sng" dirty="0">
                <a:hlinkClick r:id="rId2" tooltip="Persistent link using digital object identifier"/>
              </a:rPr>
              <a:t> </a:t>
            </a:r>
            <a:r>
              <a:rPr lang="en-GB" u="sng" dirty="0">
                <a:solidFill>
                  <a:schemeClr val="tx1"/>
                </a:solidFill>
                <a:hlinkClick r:id="rId2" tooltip="Persistent link using digital object identifier"/>
              </a:rPr>
              <a:t>https://doi.org/10.1016/j.ceramint.2024.10.063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US" dirty="0"/>
              <a:t>(M21a)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1923D1-279D-4972-AA06-42B41DCF0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др </a:t>
            </a:r>
            <a:r>
              <a:rPr lang="sr-Cyrl-RS" sz="2400" dirty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Наташа Томић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75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у звање виши научни сарадник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др Наташа Томић 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6AEBCED6-5493-4F3D-A578-6B15B1CF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20" y="5443015"/>
            <a:ext cx="936799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19D0D388-8BE4-4CB6-9E52-501DA3E3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04" y="5654846"/>
            <a:ext cx="7588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00771549-4ECF-4AA8-A664-63F9B238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7190" y="2610527"/>
            <a:ext cx="86412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1" descr="C:\Users\User\Documents\Dropbox\00 TiO2nanotrake\CSCS17 poster\IMG3.tif">
            <a:extLst>
              <a:ext uri="{FF2B5EF4-FFF2-40B4-BE49-F238E27FC236}">
                <a16:creationId xmlns:a16="http://schemas.microsoft.com/office/drawing/2014/main" xmlns="" id="{2B312497-CE21-4CA4-94BD-513E7DA8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5391" y="4502026"/>
            <a:ext cx="1806690" cy="21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0" descr="C:\Users\User\Documents\Dropbox\00 TiO2nanotrake\CSCS17 poster\IMG2.tif">
            <a:extLst>
              <a:ext uri="{FF2B5EF4-FFF2-40B4-BE49-F238E27FC236}">
                <a16:creationId xmlns:a16="http://schemas.microsoft.com/office/drawing/2014/main" xmlns="" id="{7A1DD9EE-6C15-44C4-9A1A-075D7D96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5063" y="1657817"/>
            <a:ext cx="1777678" cy="21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4" descr="C:\Users\User\Desktop\1.jpg">
            <a:extLst>
              <a:ext uri="{FF2B5EF4-FFF2-40B4-BE49-F238E27FC236}">
                <a16:creationId xmlns:a16="http://schemas.microsoft.com/office/drawing/2014/main" xmlns="" id="{22D9FBD3-404E-4517-A3EA-2375D76A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7" t="9213" r="11092" b="5814"/>
          <a:stretch>
            <a:fillRect/>
          </a:stretch>
        </p:blipFill>
        <p:spPr bwMode="auto">
          <a:xfrm>
            <a:off x="4393362" y="4526381"/>
            <a:ext cx="2786889" cy="219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Users\Natasa\Desktop\Reactive-Orange-16.jpg">
            <a:extLst>
              <a:ext uri="{FF2B5EF4-FFF2-40B4-BE49-F238E27FC236}">
                <a16:creationId xmlns:a16="http://schemas.microsoft.com/office/drawing/2014/main" xmlns="" id="{A8EAB1C9-23C7-4F0A-A20B-40713EA4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664" y="4955856"/>
            <a:ext cx="727745" cy="594274"/>
          </a:xfrm>
          <a:prstGeom prst="rect">
            <a:avLst/>
          </a:prstGeom>
          <a:noFill/>
          <a:ln w="31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4F025186-A4FD-41D6-82EC-54C78F47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547" y="4492431"/>
            <a:ext cx="18641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200" dirty="0">
                <a:solidFill>
                  <a:schemeClr val="accent6">
                    <a:lumMod val="75000"/>
                  </a:schemeClr>
                </a:solidFill>
              </a:rPr>
              <a:t>Reactive Orange 16 (RO16)</a:t>
            </a: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xmlns="" id="{4C7B91A6-7538-4CC6-9575-E1E67830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357" y="5837391"/>
            <a:ext cx="1533464" cy="71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rrow: Down 7">
            <a:extLst>
              <a:ext uri="{FF2B5EF4-FFF2-40B4-BE49-F238E27FC236}">
                <a16:creationId xmlns:a16="http://schemas.microsoft.com/office/drawing/2014/main" xmlns="" id="{7CC7146A-91A6-4F26-AD4C-F26F611A659D}"/>
              </a:ext>
            </a:extLst>
          </p:cNvPr>
          <p:cNvSpPr/>
          <p:nvPr/>
        </p:nvSpPr>
        <p:spPr>
          <a:xfrm>
            <a:off x="10643286" y="3912973"/>
            <a:ext cx="157520" cy="4499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10819271" y="3983370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sr-Latn-RS" dirty="0">
                <a:solidFill>
                  <a:srgbClr val="FF0000"/>
                </a:solidFill>
                <a:latin typeface="Trebuchet MS" panose="020B0603020202020204" pitchFamily="34" charset="0"/>
              </a:rPr>
              <a:t>T=500˚C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natasat\Desktop\1.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0138" y="4032164"/>
            <a:ext cx="1724025" cy="13144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18984" y="46379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l"/>
            <a:endParaRPr lang="en-US" sz="24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1878227" y="320451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l"/>
            <a:endParaRPr lang="en-US" sz="24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461322" y="4407243"/>
            <a:ext cx="626076" cy="28832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en-US" sz="1200" b="1" dirty="0">
                <a:latin typeface="Calibri" pitchFamily="34" charset="0"/>
              </a:rPr>
              <a:t>t = 0h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4511" y="3917092"/>
            <a:ext cx="626076" cy="28832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en-US" sz="1200" b="1" dirty="0">
                <a:latin typeface="Calibri" pitchFamily="34" charset="0"/>
              </a:rPr>
              <a:t>t = 1h</a:t>
            </a:r>
          </a:p>
        </p:txBody>
      </p:sp>
      <p:pic>
        <p:nvPicPr>
          <p:cNvPr id="1028" name="Picture 4" descr="C:\Users\natasat\Desktop\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79552" y="3186626"/>
            <a:ext cx="1819275" cy="181927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166551" y="3426944"/>
            <a:ext cx="626076" cy="28832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en-US" sz="1200" b="1" dirty="0">
                <a:latin typeface="Calibri" pitchFamily="34" charset="0"/>
              </a:rPr>
              <a:t>t = 4h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63333" y="3064475"/>
            <a:ext cx="626076" cy="28832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en-US" sz="1200" b="1" dirty="0">
                <a:latin typeface="Calibri" pitchFamily="34" charset="0"/>
              </a:rPr>
              <a:t>t = 8h</a:t>
            </a:r>
          </a:p>
        </p:txBody>
      </p:sp>
      <p:pic>
        <p:nvPicPr>
          <p:cNvPr id="1029" name="Picture 5" descr="C:\Users\natasat\Desktop\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0339" y="2677551"/>
            <a:ext cx="1981200" cy="173355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065376" y="2755558"/>
            <a:ext cx="626076" cy="28832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en-US" sz="1200" b="1" dirty="0">
                <a:latin typeface="Calibri" pitchFamily="34" charset="0"/>
              </a:rPr>
              <a:t>t = 12h</a:t>
            </a:r>
          </a:p>
        </p:txBody>
      </p:sp>
      <p:pic>
        <p:nvPicPr>
          <p:cNvPr id="1030" name="Picture 6" descr="C:\Users\natasat\Desktop\4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63303" y="2306333"/>
            <a:ext cx="2800350" cy="161925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979776" y="2566087"/>
            <a:ext cx="626076" cy="28832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en-US" sz="1200" b="1" dirty="0">
                <a:latin typeface="Calibri" pitchFamily="34" charset="0"/>
              </a:rPr>
              <a:t>t = 16h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76089" y="2413687"/>
            <a:ext cx="626076" cy="28832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en-US" sz="1200" b="1" dirty="0">
                <a:latin typeface="Calibri" pitchFamily="34" charset="0"/>
              </a:rPr>
              <a:t>t = 24h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52803" y="5931149"/>
            <a:ext cx="22765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TiO</a:t>
            </a:r>
            <a:r>
              <a:rPr lang="ru-RU" sz="1600" b="1" baseline="-25000" dirty="0">
                <a:latin typeface="Calibri" pitchFamily="34" charset="0"/>
              </a:rPr>
              <a:t>2</a:t>
            </a:r>
            <a:r>
              <a:rPr lang="en-US" sz="1600" b="1" baseline="-25000" dirty="0">
                <a:latin typeface="Calibri" pitchFamily="34" charset="0"/>
              </a:rPr>
              <a:t> </a:t>
            </a:r>
          </a:p>
          <a:p>
            <a:r>
              <a:rPr lang="en-US" sz="1400" dirty="0">
                <a:latin typeface="Calibri" pitchFamily="34" charset="0"/>
              </a:rPr>
              <a:t>(74% brookite, 26%</a:t>
            </a:r>
            <a:r>
              <a:rPr lang="sr-Cyrl-RS" sz="1400" dirty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anatase)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8928138-3294-405D-BC58-31CD486571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4464" y="4794426"/>
            <a:ext cx="676836" cy="111210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021209" y="1654431"/>
            <a:ext cx="937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titanate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091230" y="4096950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annealed</a:t>
            </a:r>
          </a:p>
          <a:p>
            <a:r>
              <a:rPr lang="en-US" i="1" dirty="0" err="1">
                <a:solidFill>
                  <a:srgbClr val="FF0000"/>
                </a:solidFill>
              </a:rPr>
              <a:t>titanate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у звање виши научни сарадник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др Наташа Томић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2020-2021</a:t>
            </a:r>
            <a:r>
              <a:rPr lang="sr-Cyrl-RS" dirty="0"/>
              <a:t> </a:t>
            </a:r>
            <a:r>
              <a:rPr lang="sr-Cyrl-RS" b="1" u="sng" dirty="0"/>
              <a:t>руководилац пројекта </a:t>
            </a:r>
            <a:r>
              <a:rPr lang="sr-Cyrl-RS" b="1" dirty="0"/>
              <a:t> </a:t>
            </a:r>
            <a:r>
              <a:rPr lang="en-US" dirty="0"/>
              <a:t>Proof of Concept (PoC): “Novel approach for designing V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-Based graphene nanocomposites: Enhanced energy storage and photocatalytic activity”</a:t>
            </a:r>
            <a:r>
              <a:rPr lang="sr-Cyrl-RS" dirty="0"/>
              <a:t>, Фонд за Иновациону делатност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sr-Cyrl-RS" dirty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405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A2144A7C-0610-4405-A348-80E7740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у звање виши научни сарадник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F470976D-0107-4570-AE88-B69D47911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д</a:t>
            </a:r>
            <a:r>
              <a:rPr lang="sr-Cyrl-RS" sz="2400" dirty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 Наташа Томић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0" name="Group 6">
            <a:extLst>
              <a:ext uri="{FF2B5EF4-FFF2-40B4-BE49-F238E27FC236}">
                <a16:creationId xmlns:a16="http://schemas.microsoft.com/office/drawing/2014/main" xmlns="" id="{DAA38BB3-2364-4A70-887A-B824C2768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8634097"/>
              </p:ext>
            </p:extLst>
          </p:nvPr>
        </p:nvGraphicFramePr>
        <p:xfrm>
          <a:off x="5971592" y="2381545"/>
          <a:ext cx="5243582" cy="1185164"/>
        </p:xfrm>
        <a:graphic>
          <a:graphicData uri="http://schemas.openxmlformats.org/drawingml/2006/table">
            <a:tbl>
              <a:tblPr/>
              <a:tblGrid>
                <a:gridCol w="2435561">
                  <a:extLst>
                    <a:ext uri="{9D8B030D-6E8A-4147-A177-3AD203B41FA5}">
                      <a16:colId xmlns:a16="http://schemas.microsoft.com/office/drawing/2014/main" xmlns="" val="1342224922"/>
                    </a:ext>
                  </a:extLst>
                </a:gridCol>
                <a:gridCol w="1393795">
                  <a:extLst>
                    <a:ext uri="{9D8B030D-6E8A-4147-A177-3AD203B41FA5}">
                      <a16:colId xmlns:a16="http://schemas.microsoft.com/office/drawing/2014/main" xmlns="" val="2156263360"/>
                    </a:ext>
                  </a:extLst>
                </a:gridCol>
                <a:gridCol w="1414226">
                  <a:extLst>
                    <a:ext uri="{9D8B030D-6E8A-4147-A177-3AD203B41FA5}">
                      <a16:colId xmlns:a16="http://schemas.microsoft.com/office/drawing/2014/main" xmlns="" val="20624261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ОСТВАРЕНО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ПОТРЕБНО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425665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УКУПНО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62,4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277077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М11+М12+М21+M22+M23+M91+M92+M93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55,32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050249"/>
                  </a:ext>
                </a:extLst>
              </a:tr>
            </a:tbl>
          </a:graphicData>
        </a:graphic>
      </p:graphicFrame>
      <p:graphicFrame>
        <p:nvGraphicFramePr>
          <p:cNvPr id="21" name="Group 6">
            <a:extLst>
              <a:ext uri="{FF2B5EF4-FFF2-40B4-BE49-F238E27FC236}">
                <a16:creationId xmlns:a16="http://schemas.microsoft.com/office/drawing/2014/main" xmlns="" id="{8E57F8D9-FBCF-4B8C-9AA4-149CBB3A6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2939296"/>
              </p:ext>
            </p:extLst>
          </p:nvPr>
        </p:nvGraphicFramePr>
        <p:xfrm>
          <a:off x="646506" y="2381545"/>
          <a:ext cx="2301967" cy="957453"/>
        </p:xfrm>
        <a:graphic>
          <a:graphicData uri="http://schemas.openxmlformats.org/drawingml/2006/table">
            <a:tbl>
              <a:tblPr/>
              <a:tblGrid>
                <a:gridCol w="1415559">
                  <a:extLst>
                    <a:ext uri="{9D8B030D-6E8A-4147-A177-3AD203B41FA5}">
                      <a16:colId xmlns:a16="http://schemas.microsoft.com/office/drawing/2014/main" xmlns="" val="1342224922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xmlns="" val="215626336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КАТЕГОРИЈА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БРОЈ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425665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М20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050249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М30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sr-Cyrl-R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275411"/>
                  </a:ext>
                </a:extLst>
              </a:tr>
            </a:tbl>
          </a:graphicData>
        </a:graphic>
      </p:graphicFrame>
      <p:graphicFrame>
        <p:nvGraphicFramePr>
          <p:cNvPr id="25" name="Group 6">
            <a:extLst>
              <a:ext uri="{FF2B5EF4-FFF2-40B4-BE49-F238E27FC236}">
                <a16:creationId xmlns:a16="http://schemas.microsoft.com/office/drawing/2014/main" xmlns="" id="{F855725A-072E-48C9-AD40-A75151E8C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199016"/>
              </p:ext>
            </p:extLst>
          </p:nvPr>
        </p:nvGraphicFramePr>
        <p:xfrm>
          <a:off x="3056913" y="2381545"/>
          <a:ext cx="2812042" cy="638302"/>
        </p:xfrm>
        <a:graphic>
          <a:graphicData uri="http://schemas.openxmlformats.org/drawingml/2006/table">
            <a:tbl>
              <a:tblPr/>
              <a:tblGrid>
                <a:gridCol w="1608393">
                  <a:extLst>
                    <a:ext uri="{9D8B030D-6E8A-4147-A177-3AD203B41FA5}">
                      <a16:colId xmlns:a16="http://schemas.microsoft.com/office/drawing/2014/main" xmlns="" val="1342224922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xmlns="" val="215626336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БРОЈ ЦИТАТА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h-</a:t>
                      </a: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ИНДЕКС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425665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291 (283)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27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074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FB9DE-BEB3-402C-9D77-1983E9A5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у звање виши научни сарадник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A04D90-6A7E-4C38-B391-113A12171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др Наташа Томић</a:t>
            </a:r>
            <a:endParaRPr lang="sr-Latn-R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CB7498-8FFE-41D8-8B96-F7441B802964}"/>
              </a:ext>
            </a:extLst>
          </p:cNvPr>
          <p:cNvSpPr txBox="1"/>
          <p:nvPr/>
        </p:nvSpPr>
        <p:spPr>
          <a:xfrm>
            <a:off x="745724" y="229931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l"/>
            <a:endParaRPr lang="sr-Latn-RS" sz="2400" b="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25390F22-66A7-49D1-B527-B90964466B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025" y="1657354"/>
            <a:ext cx="11029950" cy="466374"/>
          </a:xfrm>
        </p:spPr>
        <p:txBody>
          <a:bodyPr>
            <a:normAutofit/>
          </a:bodyPr>
          <a:lstStyle/>
          <a:p>
            <a:r>
              <a:rPr lang="sr-Cyrl-RS" sz="2000" dirty="0"/>
              <a:t>КВАЛИТАТИВНИ УСЛОВИ</a:t>
            </a:r>
            <a:endParaRPr lang="en-GB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AAA2C74-3FD2-44F3-801E-4CA93D2A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214500"/>
            <a:ext cx="11029615" cy="3634486"/>
          </a:xfrm>
        </p:spPr>
        <p:txBody>
          <a:bodyPr>
            <a:noAutofit/>
          </a:bodyPr>
          <a:lstStyle/>
          <a:p>
            <a:r>
              <a:rPr lang="sr-Cyrl-RS" sz="1500" dirty="0"/>
              <a:t>А1 - РУКОВОЂЕЊЕ ПРОЈЕКТОМ (</a:t>
            </a:r>
            <a:r>
              <a:rPr lang="en-US" sz="1500" dirty="0"/>
              <a:t>PoC- </a:t>
            </a:r>
            <a:r>
              <a:rPr lang="sr-Cyrl-RS" sz="1500" dirty="0"/>
              <a:t>Фонд за иновациону делатност)</a:t>
            </a:r>
          </a:p>
          <a:p>
            <a:r>
              <a:rPr lang="sr-Cyrl-RS" sz="1500" dirty="0"/>
              <a:t>А4 -  </a:t>
            </a:r>
            <a:r>
              <a:rPr lang="ru-RU" sz="1500" dirty="0"/>
              <a:t>ХИРШОВ ИНДЕКС, </a:t>
            </a:r>
            <a:r>
              <a:rPr lang="en-US" sz="1500" dirty="0"/>
              <a:t>h=9</a:t>
            </a:r>
            <a:r>
              <a:rPr lang="ru-RU" sz="1500" dirty="0"/>
              <a:t> </a:t>
            </a:r>
            <a:endParaRPr lang="sr-Cyrl-RS" sz="1500" dirty="0"/>
          </a:p>
          <a:p>
            <a:r>
              <a:rPr lang="sr-Cyrl-RS" sz="1500" dirty="0"/>
              <a:t>Б1 - ЦИТИРАНОСТ ПРЕКО 50 ЦИТАТА БЕЗ АУТОЦИТАТА (283)</a:t>
            </a:r>
          </a:p>
          <a:p>
            <a:r>
              <a:rPr lang="sr-Cyrl-RS" sz="1500" dirty="0"/>
              <a:t>Б2 - МЕЂУНАРОДНА НАУЧНА САРАДЊА (билатерале</a:t>
            </a:r>
            <a:r>
              <a:rPr lang="en-US" sz="1500" dirty="0"/>
              <a:t>:</a:t>
            </a:r>
            <a:r>
              <a:rPr lang="sr-Cyrl-RS" sz="1500" dirty="0"/>
              <a:t> између Србије и Аустрије-</a:t>
            </a:r>
            <a:r>
              <a:rPr lang="en-US" sz="1500" dirty="0"/>
              <a:t>TU Wien; </a:t>
            </a:r>
            <a:r>
              <a:rPr lang="sr-Cyrl-RS" sz="1500" dirty="0"/>
              <a:t>између </a:t>
            </a:r>
            <a:r>
              <a:rPr lang="ru-RU" sz="1500" dirty="0"/>
              <a:t>Министарства науке, технолошког развоја и иновација Републике Србије и Обједињеног Института за Нуклеарна истраживања (JINR) у Дубни</a:t>
            </a:r>
            <a:r>
              <a:rPr lang="sr-Cyrl-RS" sz="1500" dirty="0"/>
              <a:t>)</a:t>
            </a:r>
          </a:p>
          <a:p>
            <a:r>
              <a:rPr lang="sr-Cyrl-RS" sz="1500" dirty="0"/>
              <a:t>Б4 - ПРЕДАВАЊА ПО ПОЗИВУ (ОСИМ НА КОНФЕРЕНЦИЈАМА) (</a:t>
            </a:r>
            <a:r>
              <a:rPr lang="ru-RU" sz="1500" dirty="0"/>
              <a:t>Институт за науку о материјалима у Барселони - </a:t>
            </a:r>
            <a:r>
              <a:rPr lang="sr-Latn-RS" sz="1500" dirty="0"/>
              <a:t>Institute of Materials Science in Barcelona (ICMAB-CSIC)</a:t>
            </a:r>
            <a:endParaRPr lang="sr-Cyrl-RS" sz="1500" dirty="0"/>
          </a:p>
          <a:p>
            <a:r>
              <a:rPr lang="sr-Cyrl-RS" sz="1500" dirty="0"/>
              <a:t>Б6 - РЕЦЕНЗИРАЊЕ НАЈМАЊЕ ТРИ РЕЗУЛТАТА (билатерални пројекат финансиран од стране Министарства науке, технолошког развоја и иновација; часопис издавачке куће </a:t>
            </a:r>
            <a:r>
              <a:rPr lang="sr-Latn-RS" sz="1500" dirty="0"/>
              <a:t>Royal Society of Chemistry (RSC) </a:t>
            </a:r>
            <a:r>
              <a:rPr lang="sr-Cyrl-RS" sz="1500" dirty="0"/>
              <a:t>и </a:t>
            </a:r>
            <a:r>
              <a:rPr lang="sr-Latn-RS" sz="1500" dirty="0"/>
              <a:t>Springer Nature</a:t>
            </a:r>
            <a:r>
              <a:rPr lang="sr-Cyrl-RS" sz="1500" dirty="0"/>
              <a:t>)</a:t>
            </a:r>
            <a:r>
              <a:rPr lang="sr-Latn-RS" sz="1500" dirty="0"/>
              <a:t> </a:t>
            </a:r>
            <a:endParaRPr lang="sr-Cyrl-RS" sz="1500" dirty="0"/>
          </a:p>
          <a:p>
            <a:r>
              <a:rPr lang="sr-Cyrl-RS" sz="1500" dirty="0"/>
              <a:t>Б9 - ДОПРИНОС РАЗВОЈУ ОДГОВАРАЈУЋЕГ НАУЧНОГ ПРАВЦА (</a:t>
            </a:r>
            <a:r>
              <a:rPr lang="ru-RU" sz="1500" dirty="0"/>
              <a:t>синтеза, карактеризација и примена различитих форми натријум титаната са морфологијом у виду нанотрака</a:t>
            </a:r>
            <a:r>
              <a:rPr lang="en-US" sz="1500" dirty="0"/>
              <a:t>;</a:t>
            </a:r>
            <a:r>
              <a:rPr lang="sr-Cyrl-RS" sz="1500" dirty="0"/>
              <a:t> синтез</a:t>
            </a:r>
            <a:r>
              <a:rPr lang="en-US" sz="1500" dirty="0"/>
              <a:t>a </a:t>
            </a:r>
            <a:r>
              <a:rPr lang="sr-Cyrl-RS" sz="1500" dirty="0"/>
              <a:t>и </a:t>
            </a:r>
            <a:r>
              <a:rPr lang="ru-RU" sz="1500" dirty="0"/>
              <a:t>карактеризација </a:t>
            </a:r>
            <a:r>
              <a:rPr lang="sr-Latn-RS" sz="1500" dirty="0"/>
              <a:t>V</a:t>
            </a:r>
            <a:r>
              <a:rPr lang="sr-Latn-RS" sz="1500" baseline="-25000" dirty="0"/>
              <a:t>2</a:t>
            </a:r>
            <a:r>
              <a:rPr lang="sr-Latn-RS" sz="1500" dirty="0"/>
              <a:t>O</a:t>
            </a:r>
            <a:r>
              <a:rPr lang="sr-Latn-RS" sz="1500" baseline="-25000" dirty="0"/>
              <a:t>5</a:t>
            </a:r>
            <a:r>
              <a:rPr lang="ru-RU" sz="1500" dirty="0"/>
              <a:t> као катодног материјала у батеријама у воденом електролиту LiNO</a:t>
            </a:r>
            <a:r>
              <a:rPr lang="ru-RU" sz="1500" baseline="-25000" dirty="0"/>
              <a:t>3</a:t>
            </a:r>
            <a:r>
              <a:rPr lang="sr-Cyrl-RS" sz="1500" dirty="0"/>
              <a:t>)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xmlns="" val="165282672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2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purl.org/dc/elements/1.1/"/>
    <ds:schemaRef ds:uri="71af3243-3dd4-4a8d-8c0d-dd76da1f02a5"/>
    <ds:schemaRef ds:uri="http://www.w3.org/XML/1998/namespace"/>
    <ds:schemaRef ds:uri="16c05727-aa75-4e4a-9b5f-8a80a116589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{C16AFF45-C899-4934-878B-CD75F6A48F8C}tf67061901_win32</Template>
  <TotalTime>1807</TotalTime>
  <Words>644</Words>
  <Application>Microsoft Office PowerPoint</Application>
  <PresentationFormat>Custom</PresentationFormat>
  <Paragraphs>71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DividendVTI</vt:lpstr>
      <vt:lpstr>ИЗБОР У ЗВАЊЕ</vt:lpstr>
      <vt:lpstr>Избор у звање виши научни сарадник</vt:lpstr>
      <vt:lpstr>Избор у звање виши научни сарадник</vt:lpstr>
      <vt:lpstr>Избор у звање виши научни сарадник</vt:lpstr>
      <vt:lpstr>Избор у звање виши научни сарадник</vt:lpstr>
      <vt:lpstr>Избор у звање виши научни сарадник</vt:lpstr>
      <vt:lpstr>Избор у звање виши научни сарадник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Andreja</dc:creator>
  <cp:lastModifiedBy>natasat</cp:lastModifiedBy>
  <cp:revision>294</cp:revision>
  <dcterms:created xsi:type="dcterms:W3CDTF">2021-08-05T12:39:25Z</dcterms:created>
  <dcterms:modified xsi:type="dcterms:W3CDTF">2025-12-22T11:45:37Z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