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313" r:id="rId3"/>
    <p:sldId id="385" r:id="rId4"/>
    <p:sldId id="383" r:id="rId5"/>
    <p:sldId id="344" r:id="rId6"/>
    <p:sldId id="392" r:id="rId7"/>
    <p:sldId id="393" r:id="rId8"/>
    <p:sldId id="387" r:id="rId9"/>
    <p:sldId id="401" r:id="rId10"/>
    <p:sldId id="394" r:id="rId11"/>
    <p:sldId id="396" r:id="rId12"/>
    <p:sldId id="397" r:id="rId13"/>
    <p:sldId id="398" r:id="rId14"/>
    <p:sldId id="389" r:id="rId15"/>
    <p:sldId id="316" r:id="rId16"/>
    <p:sldId id="400" r:id="rId17"/>
    <p:sldId id="386" r:id="rId18"/>
    <p:sldId id="391" r:id="rId1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6F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7FC8E-A890-4B6C-B800-BB322D01E9C3}" type="datetimeFigureOut">
              <a:rPr lang="el-GR" smtClean="0"/>
              <a:t>2/6/2026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880A1-C237-49E3-A64B-4E434C883EA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5269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E9286-0A98-4679-85F7-211E6A0C19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30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E9286-0A98-4679-85F7-211E6A0C19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27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E9286-0A98-4679-85F7-211E6A0C19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60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6288E-04AC-4F74-8C2C-45DAA02396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81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E9286-0A98-4679-85F7-211E6A0C19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52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1F90-2847-400D-90A6-FF7C854AFE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3ACB2-DC77-445A-BDF5-BD603F593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463F6-1B1F-4720-80BD-25E29F31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DAB5D-6856-40F9-A94E-33017AB94BEF}" type="datetime1">
              <a:rPr lang="el-GR" smtClean="0"/>
              <a:t>2/6/2026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304AD-3B16-4BE2-BCDC-5429697E9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8667C-65AE-475F-B665-BE31F433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9512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C7074-BD3D-4548-93B0-0DF00B5F4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7BC81-F66A-4134-8B25-0B716CAF7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2E0BE-557D-4CDD-9387-312077DF0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3D8F8-CBC6-49C1-A0E8-E6BE4AE9CE36}" type="datetime1">
              <a:rPr lang="el-GR" smtClean="0"/>
              <a:t>2/6/2026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4EAA2-B2B5-41B9-999A-8B46DCDB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9D516-26FF-41FC-ACAC-184ECECE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745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7B6C1E-9B5A-40C7-B54C-F7732EBDA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C7D4D-567D-4F99-A74B-2C6ECC2C4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510D7-B154-4721-BF97-613ABAEC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048C-46F6-4D9C-9FE7-1677DB7E6758}" type="datetime1">
              <a:rPr lang="el-GR" smtClean="0"/>
              <a:t>2/6/2026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35CBB-9F27-4B40-AC34-5FA7899EB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53343-A79E-40B3-BD0E-F21E86C46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7277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0F9F9-4CEA-4F3B-958B-35645300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FE7DE-ABE7-4147-B231-C2EFEE2B5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CFD9F-87FB-4799-9EA7-41D76F8BF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6B7C0-563E-44C8-A6F9-E6AEE2336992}" type="datetime1">
              <a:rPr lang="el-GR" smtClean="0"/>
              <a:t>2/6/2026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94F1-4C4F-4580-A2B7-8A1389215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AD3BC-F1AB-4F12-83FE-981C7F27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629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4F4D5-DB6A-4FD9-B789-6D4DB11F8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B8D14-6C6B-42EA-8D7D-876A155FD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A30A5-EF06-44D2-A9D4-8511FCFBB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D026-C706-46C3-A0BD-92142189E013}" type="datetime1">
              <a:rPr lang="el-GR" smtClean="0"/>
              <a:t>2/6/2026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4B716-B510-4410-B2E7-FDC9C19A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424A3-E23A-4C88-818B-BAB6FBE3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2967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3997E-D6D2-4CA0-A5DD-7BCBFE989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71FCC-57B7-43D4-A08C-ACFBA4AD8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C5C0B-FC1A-438A-A4DA-45703524E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AC160-DCDD-4E88-815B-B7F20DAF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5CD2-06F8-4038-B157-EF673545CD80}" type="datetime1">
              <a:rPr lang="el-GR" smtClean="0"/>
              <a:t>2/6/2026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DB5FC9-D636-4577-A063-55676DED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A6C90-732C-44EC-ABBE-56B2F7DBB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15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454F3-5638-4F9D-B80D-4B7A611D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8F8B7-C1C2-4194-9A4F-1976AFAC6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24C597-5401-4590-810F-71A284758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E6021F-8460-475C-85B6-CBDF886E6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16A3F9-7E06-498D-B7CF-120CED1F2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C5D28-1C5D-4CFA-BBAB-810B806F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5F8-1FA1-4DA3-A033-10755FE3B3C7}" type="datetime1">
              <a:rPr lang="el-GR" smtClean="0"/>
              <a:t>2/6/2026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21A6BC-05C4-4136-8BF7-3F8B0B3B6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F257C5-BF93-4B17-B8E9-3CBF70FD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2614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5F8E5-1597-45EA-97AC-635DD06C9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937737-0D53-4C50-AA2F-4712943A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7F95-E967-4709-82CA-553BD34E9924}" type="datetime1">
              <a:rPr lang="el-GR" smtClean="0"/>
              <a:t>2/6/2026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4C26F-AC87-48D3-BBDD-74676FDF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93851-7CB5-451E-B950-6B5445CCE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240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3F6780-64F8-410B-A89B-AF319DE0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442E9-CA82-4809-9F5D-65FAFCEE2234}" type="datetime1">
              <a:rPr lang="el-GR" smtClean="0"/>
              <a:t>2/6/2026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17949E-4FA7-4EC9-A1FD-86F3D78F7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79609-1612-4CCC-AD1A-DCC323DFE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2659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30C00-7787-40BA-8D9A-B842E0FA8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15FCC-EB3B-4915-8559-1B1A33781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E50FF-26FF-48BE-9DEA-79526F50C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6D01F-E2AF-4F38-AD7B-255FB3C1E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B606-5445-4FEB-89F8-5507D184456C}" type="datetime1">
              <a:rPr lang="el-GR" smtClean="0"/>
              <a:t>2/6/2026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FB925-A809-48E3-A5C8-6664BA580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B465A-F523-4C8F-81DA-DFA0AFF2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8871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6B04-F181-4069-AF9D-93A132B9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F8A9D4-7606-45B2-A94E-CDBE63C96B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5868D-B83C-48FA-8311-0DD20A93E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4C13A-46D7-4756-9CE3-689FE0C9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B03A-7761-4F1C-8B39-24EED0E709F9}" type="datetime1">
              <a:rPr lang="el-GR" smtClean="0"/>
              <a:t>2/6/2026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43372-1472-4BBE-BB49-347A96124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54806-5C09-4567-B3E3-1742A0C42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387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39B8EB-3895-4BC6-9E0F-96EB4466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C2209-5758-4688-9C1D-4E89A5014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B3D1C-7D26-478D-9592-E3615FE18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1F6BA-3FC1-4C6C-ACF8-6257435CDD06}" type="datetime1">
              <a:rPr lang="el-GR" smtClean="0"/>
              <a:t>2/6/2026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B69A6-33CD-45B5-B07A-C47B34F58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8B431-F4D1-4213-965C-D9302231E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6EB62-161A-4A92-A906-BC1FBB85D3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635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0.jpeg"/><Relationship Id="rId7" Type="http://schemas.openxmlformats.org/officeDocument/2006/relationships/image" Target="../media/image21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A3955C-BA9D-4C52-A8CE-CAB3396DB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023" y="2701256"/>
            <a:ext cx="7798629" cy="163218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Building regional e-Infrastructure for advanced scientific computing</a:t>
            </a:r>
            <a:endParaRPr lang="el-GR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41197D-4673-4BF9-9060-75911F9B7707}"/>
              </a:ext>
            </a:extLst>
          </p:cNvPr>
          <p:cNvSpPr/>
          <p:nvPr/>
        </p:nvSpPr>
        <p:spPr>
          <a:xfrm>
            <a:off x="238024" y="4672845"/>
            <a:ext cx="8001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/>
              <a:t>Dr.</a:t>
            </a:r>
            <a:r>
              <a:rPr lang="en-GB" sz="2400" b="1" dirty="0"/>
              <a:t> Ognjen Prnjat</a:t>
            </a:r>
          </a:p>
          <a:p>
            <a:r>
              <a:rPr lang="en-US" sz="2400" dirty="0"/>
              <a:t>Director, European infrastructures and projects</a:t>
            </a:r>
            <a:endParaRPr lang="en-GB" sz="2400" dirty="0"/>
          </a:p>
          <a:p>
            <a:r>
              <a:rPr lang="en-GB" sz="2400" dirty="0"/>
              <a:t>GRNET – National Infrastructures for Research and Technology</a:t>
            </a:r>
          </a:p>
          <a:p>
            <a:r>
              <a:rPr lang="en-US" sz="2400" i="1" dirty="0"/>
              <a:t>*O</a:t>
            </a:r>
            <a:r>
              <a:rPr lang="en-GB" sz="2400" i="1" dirty="0"/>
              <a:t>n behalf of 1000+ wonderful people involved*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33801B-D0DC-4D5B-ABCB-40186FAF4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300" y="0"/>
            <a:ext cx="382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57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NI4OS-Europe</a:t>
            </a:r>
          </a:p>
        </p:txBody>
      </p:sp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 bwMode="auto">
          <a:xfrm>
            <a:off x="829521" y="1476198"/>
            <a:ext cx="5720931" cy="49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5" tIns="47892" rIns="95785" bIns="47892" numCol="1" anchor="t" anchorCtr="0" compatLnSpc="1">
            <a:prstTxWarp prst="textNoShape">
              <a:avLst/>
            </a:prstTxWarp>
            <a:normAutofit/>
          </a:bodyPr>
          <a:lstStyle>
            <a:lvl1pPr marL="358775" indent="-358775" algn="l" defTabSz="95885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64A8"/>
              </a:buClr>
              <a:buSzPct val="75000"/>
              <a:buFont typeface="Wingdings" pitchFamily="2" charset="2"/>
              <a:buChar char="q"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875" indent="-300038" algn="l" defTabSz="95885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164A8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2pPr>
            <a:lvl3pPr marL="1196975" indent="-238125" algn="l" defTabSz="95885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164A8"/>
              </a:buClr>
              <a:buSzPct val="75000"/>
              <a:buFont typeface="Wingdings" pitchFamily="2" charset="2"/>
              <a:buChar char="q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3pPr>
            <a:lvl4pPr marL="1674813" indent="-238125" algn="l" defTabSz="9588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4pPr>
            <a:lvl5pPr marL="2155825" indent="-239713" algn="l" defTabSz="95885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5pPr>
            <a:lvl6pPr marL="2613025" indent="-239713" algn="l" defTabSz="958850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3070225" indent="-239713" algn="l" defTabSz="958850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527425" indent="-239713" algn="l" defTabSz="958850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984625" indent="-239713" algn="l" defTabSz="958850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914400" eaLnBrk="1" hangingPunct="1">
              <a:lnSpc>
                <a:spcPct val="120000"/>
              </a:lnSpc>
              <a:spcBef>
                <a:spcPts val="1000"/>
              </a:spcBef>
              <a:buClr>
                <a:srgbClr val="3875BF"/>
              </a:buClr>
              <a:buSzPct val="70000"/>
              <a:buNone/>
            </a:pPr>
            <a:r>
              <a:rPr lang="en-US" sz="1800" dirty="0">
                <a:solidFill>
                  <a:schemeClr val="tx1"/>
                </a:solidFill>
              </a:rPr>
              <a:t>15 Member States and Associated Countries  </a:t>
            </a:r>
            <a:r>
              <a:rPr lang="en-US" sz="1800" b="1" dirty="0">
                <a:solidFill>
                  <a:srgbClr val="3876BC"/>
                </a:solidFill>
              </a:rPr>
              <a:t>|</a:t>
            </a:r>
            <a:r>
              <a:rPr lang="en-US" sz="1800" dirty="0">
                <a:solidFill>
                  <a:schemeClr val="tx1"/>
                </a:solidFill>
              </a:rPr>
              <a:t> 22 Partners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14970" r="24000" b="4920"/>
          <a:stretch/>
        </p:blipFill>
        <p:spPr bwMode="auto">
          <a:xfrm>
            <a:off x="698498" y="1837298"/>
            <a:ext cx="5982975" cy="463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0C62F9-F5FD-4415-B196-350137773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496" y="1476198"/>
            <a:ext cx="4153941" cy="4881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758975-FEB5-4623-8F54-84BAC6D5E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57" y="182203"/>
            <a:ext cx="1288885" cy="9736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443F2C-CA4E-4037-A67C-BC340F15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89460"/>
            <a:ext cx="2743200" cy="365125"/>
          </a:xfrm>
        </p:spPr>
        <p:txBody>
          <a:bodyPr/>
          <a:lstStyle/>
          <a:p>
            <a:fld id="{54F6EB62-161A-4A92-A906-BC1FBB85D3B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7773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94C0CD-1618-2E6C-63DF-7639DFAF9EE1}"/>
              </a:ext>
            </a:extLst>
          </p:cNvPr>
          <p:cNvSpPr txBox="1">
            <a:spLocks/>
          </p:cNvSpPr>
          <p:nvPr/>
        </p:nvSpPr>
        <p:spPr>
          <a:xfrm>
            <a:off x="0" y="-8954"/>
            <a:ext cx="11476234" cy="1467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3875B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2 key results: National Open Science Initiatives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88718D8-BF8F-0DDE-0B4D-3E90F7862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87"/>
          <a:stretch/>
        </p:blipFill>
        <p:spPr>
          <a:xfrm>
            <a:off x="-165463" y="1364142"/>
            <a:ext cx="12192000" cy="5440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E0E15F-DD7B-4E73-833B-5712C25A9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57" y="182203"/>
            <a:ext cx="1288885" cy="9736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A3B191-B422-4FA8-9C24-4A7E6E1D7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0572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0269E-626E-0C5B-23FC-D6D72455AD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531" y="1754756"/>
            <a:ext cx="7772400" cy="49733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C3D4C3-D3A6-1047-BE53-8E69CEF7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58555" cy="1236625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Services onboarded via pre-production platform: 1/3 of EOSC catalogue</a:t>
            </a:r>
            <a:endParaRPr lang="x-none" sz="3600" dirty="0">
              <a:solidFill>
                <a:schemeClr val="accent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11729B-40EA-DD80-A3EE-7F04A350098F}"/>
              </a:ext>
            </a:extLst>
          </p:cNvPr>
          <p:cNvGrpSpPr/>
          <p:nvPr/>
        </p:nvGrpSpPr>
        <p:grpSpPr>
          <a:xfrm>
            <a:off x="1505718" y="1611374"/>
            <a:ext cx="1024959" cy="921000"/>
            <a:chOff x="1267700" y="1931373"/>
            <a:chExt cx="1024959" cy="921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DA7B88-5AFC-E31A-5C9F-89C291830364}"/>
                </a:ext>
              </a:extLst>
            </p:cNvPr>
            <p:cNvCxnSpPr>
              <a:cxnSpLocks/>
            </p:cNvCxnSpPr>
            <p:nvPr/>
          </p:nvCxnSpPr>
          <p:spPr>
            <a:xfrm>
              <a:off x="1272381" y="2399986"/>
              <a:ext cx="596766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E154D95-C095-3169-821D-D11827C9EC46}"/>
                </a:ext>
              </a:extLst>
            </p:cNvPr>
            <p:cNvCxnSpPr/>
            <p:nvPr/>
          </p:nvCxnSpPr>
          <p:spPr>
            <a:xfrm>
              <a:off x="1869147" y="2390361"/>
              <a:ext cx="423512" cy="46201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DDE375-589E-86B1-7646-8051D7B42C5F}"/>
                </a:ext>
              </a:extLst>
            </p:cNvPr>
            <p:cNvSpPr txBox="1"/>
            <p:nvPr/>
          </p:nvSpPr>
          <p:spPr>
            <a:xfrm>
              <a:off x="1267700" y="193137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16</a:t>
              </a:r>
              <a:endParaRPr lang="en-R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8ABAAC-3F8A-14C4-CB77-D117ED12F11E}"/>
              </a:ext>
            </a:extLst>
          </p:cNvPr>
          <p:cNvGrpSpPr/>
          <p:nvPr/>
        </p:nvGrpSpPr>
        <p:grpSpPr>
          <a:xfrm>
            <a:off x="4199060" y="1595148"/>
            <a:ext cx="1024959" cy="921000"/>
            <a:chOff x="1267700" y="1931373"/>
            <a:chExt cx="1024959" cy="9210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7C1CBD2-07EA-6165-089E-CF2AAF45BF6A}"/>
                </a:ext>
              </a:extLst>
            </p:cNvPr>
            <p:cNvCxnSpPr>
              <a:cxnSpLocks/>
            </p:cNvCxnSpPr>
            <p:nvPr/>
          </p:nvCxnSpPr>
          <p:spPr>
            <a:xfrm>
              <a:off x="1272381" y="2399986"/>
              <a:ext cx="596766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019F18-4700-E765-E304-815CE1C436BD}"/>
                </a:ext>
              </a:extLst>
            </p:cNvPr>
            <p:cNvCxnSpPr/>
            <p:nvPr/>
          </p:nvCxnSpPr>
          <p:spPr>
            <a:xfrm>
              <a:off x="1869147" y="2390361"/>
              <a:ext cx="423512" cy="46201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4EECF9-EB0A-26E0-46FE-C2C5E039235E}"/>
                </a:ext>
              </a:extLst>
            </p:cNvPr>
            <p:cNvSpPr txBox="1"/>
            <p:nvPr/>
          </p:nvSpPr>
          <p:spPr>
            <a:xfrm>
              <a:off x="1267700" y="193137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S" sz="3200" dirty="0"/>
                <a:t>15</a:t>
              </a:r>
              <a:endParaRPr lang="en-R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0FC23E-47CA-E099-0ADB-34B434C1529D}"/>
              </a:ext>
            </a:extLst>
          </p:cNvPr>
          <p:cNvGrpSpPr/>
          <p:nvPr/>
        </p:nvGrpSpPr>
        <p:grpSpPr>
          <a:xfrm>
            <a:off x="6835980" y="1603261"/>
            <a:ext cx="1024959" cy="921000"/>
            <a:chOff x="1267700" y="1931373"/>
            <a:chExt cx="1024959" cy="9210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E89ECB2-5D9A-48BE-2584-4B72FE0FD2B9}"/>
                </a:ext>
              </a:extLst>
            </p:cNvPr>
            <p:cNvCxnSpPr>
              <a:cxnSpLocks/>
            </p:cNvCxnSpPr>
            <p:nvPr/>
          </p:nvCxnSpPr>
          <p:spPr>
            <a:xfrm>
              <a:off x="1272381" y="2399986"/>
              <a:ext cx="596766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69E625A-E523-8FDD-4C78-8F7B3C6678AF}"/>
                </a:ext>
              </a:extLst>
            </p:cNvPr>
            <p:cNvCxnSpPr/>
            <p:nvPr/>
          </p:nvCxnSpPr>
          <p:spPr>
            <a:xfrm>
              <a:off x="1869147" y="2390361"/>
              <a:ext cx="423512" cy="46201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BED1691-58E9-C033-A243-8A99E447F78E}"/>
                </a:ext>
              </a:extLst>
            </p:cNvPr>
            <p:cNvSpPr txBox="1"/>
            <p:nvPr/>
          </p:nvSpPr>
          <p:spPr>
            <a:xfrm>
              <a:off x="1267700" y="193137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16</a:t>
              </a:r>
              <a:endParaRPr lang="en-R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3479A9-5102-E09A-BE9E-161EDE280A3E}"/>
              </a:ext>
            </a:extLst>
          </p:cNvPr>
          <p:cNvGrpSpPr/>
          <p:nvPr/>
        </p:nvGrpSpPr>
        <p:grpSpPr>
          <a:xfrm>
            <a:off x="2817830" y="4210197"/>
            <a:ext cx="1020278" cy="921000"/>
            <a:chOff x="1272381" y="1931373"/>
            <a:chExt cx="1020278" cy="9210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63D0671-3248-F5F1-52FB-C43AEDD14D0A}"/>
                </a:ext>
              </a:extLst>
            </p:cNvPr>
            <p:cNvCxnSpPr>
              <a:cxnSpLocks/>
            </p:cNvCxnSpPr>
            <p:nvPr/>
          </p:nvCxnSpPr>
          <p:spPr>
            <a:xfrm>
              <a:off x="1272381" y="2399986"/>
              <a:ext cx="596766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4202A2A-ECF3-4BB6-9F0E-A537934AEF97}"/>
                </a:ext>
              </a:extLst>
            </p:cNvPr>
            <p:cNvCxnSpPr/>
            <p:nvPr/>
          </p:nvCxnSpPr>
          <p:spPr>
            <a:xfrm>
              <a:off x="1869147" y="2390361"/>
              <a:ext cx="423512" cy="46201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0BDC756-96CA-C74C-1F94-031DEEB068A7}"/>
                </a:ext>
              </a:extLst>
            </p:cNvPr>
            <p:cNvSpPr txBox="1"/>
            <p:nvPr/>
          </p:nvSpPr>
          <p:spPr>
            <a:xfrm>
              <a:off x="1388015" y="1931373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S" sz="3200" dirty="0"/>
                <a:t>6</a:t>
              </a:r>
              <a:endParaRPr lang="en-R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415B8F-A299-0C3F-1051-A493070B5DF5}"/>
              </a:ext>
            </a:extLst>
          </p:cNvPr>
          <p:cNvGrpSpPr/>
          <p:nvPr/>
        </p:nvGrpSpPr>
        <p:grpSpPr>
          <a:xfrm>
            <a:off x="5644581" y="4208685"/>
            <a:ext cx="1024959" cy="921000"/>
            <a:chOff x="1267700" y="1931373"/>
            <a:chExt cx="1024959" cy="92100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B3CFE78-2317-B10E-3022-3942EFFB66C9}"/>
                </a:ext>
              </a:extLst>
            </p:cNvPr>
            <p:cNvCxnSpPr>
              <a:cxnSpLocks/>
            </p:cNvCxnSpPr>
            <p:nvPr/>
          </p:nvCxnSpPr>
          <p:spPr>
            <a:xfrm>
              <a:off x="1272381" y="2399986"/>
              <a:ext cx="596766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1F9B965-841B-6D64-6585-BCD1996BABFB}"/>
                </a:ext>
              </a:extLst>
            </p:cNvPr>
            <p:cNvCxnSpPr/>
            <p:nvPr/>
          </p:nvCxnSpPr>
          <p:spPr>
            <a:xfrm>
              <a:off x="1869147" y="2390361"/>
              <a:ext cx="423512" cy="462012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850A655-5AC9-2A5B-D3FA-494D6B6AD523}"/>
                </a:ext>
              </a:extLst>
            </p:cNvPr>
            <p:cNvSpPr txBox="1"/>
            <p:nvPr/>
          </p:nvSpPr>
          <p:spPr>
            <a:xfrm>
              <a:off x="1267700" y="193137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53</a:t>
              </a:r>
              <a:endParaRPr lang="en-RS" dirty="0"/>
            </a:p>
          </p:txBody>
        </p:sp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0694287-7897-4E9C-A5CA-5E12C9A9EBF5}"/>
              </a:ext>
            </a:extLst>
          </p:cNvPr>
          <p:cNvSpPr txBox="1">
            <a:spLocks/>
          </p:cNvSpPr>
          <p:nvPr/>
        </p:nvSpPr>
        <p:spPr>
          <a:xfrm>
            <a:off x="9648931" y="2179923"/>
            <a:ext cx="1960760" cy="13255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875BF"/>
              </a:buClr>
              <a:buSzPct val="70000"/>
              <a:buFont typeface="Wingdings" panose="05000000000000000000" pitchFamily="2" charset="2"/>
              <a:buChar char="q"/>
              <a:defRPr sz="2800" kern="1200">
                <a:solidFill>
                  <a:srgbClr val="19355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75BF"/>
              </a:buClr>
              <a:buSzPct val="70000"/>
              <a:buFont typeface="Wingdings" panose="05000000000000000000" pitchFamily="2" charset="2"/>
              <a:buChar char="q"/>
              <a:defRPr sz="2400" kern="1200">
                <a:solidFill>
                  <a:srgbClr val="19355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75BF"/>
              </a:buClr>
              <a:buSzPct val="70000"/>
              <a:buFont typeface="Wingdings" panose="05000000000000000000" pitchFamily="2" charset="2"/>
              <a:buChar char="q"/>
              <a:defRPr sz="2000" kern="1200">
                <a:solidFill>
                  <a:srgbClr val="19355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75BF"/>
              </a:buClr>
              <a:buSzPct val="70000"/>
              <a:buFont typeface="Wingdings" panose="05000000000000000000" pitchFamily="2" charset="2"/>
              <a:buChar char="q"/>
              <a:defRPr sz="1800" kern="1200">
                <a:solidFill>
                  <a:srgbClr val="19355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75BF"/>
              </a:buClr>
              <a:buSzPct val="70000"/>
              <a:buFont typeface="Wingdings" panose="05000000000000000000" pitchFamily="2" charset="2"/>
              <a:buChar char="q"/>
              <a:defRPr sz="1800" kern="1200">
                <a:solidFill>
                  <a:srgbClr val="19355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3875BF"/>
                </a:solidFill>
              </a:rPr>
              <a:t>HPC</a:t>
            </a:r>
            <a:r>
              <a:rPr lang="en-US" sz="3600" dirty="0">
                <a:solidFill>
                  <a:schemeClr val="tx1"/>
                </a:solidFill>
              </a:rPr>
              <a:t> resources: CPU, GPU, Xeon Phi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3875BF"/>
                </a:solidFill>
              </a:rPr>
              <a:t>Cloud</a:t>
            </a:r>
            <a:r>
              <a:rPr lang="en-US" sz="3600" dirty="0">
                <a:solidFill>
                  <a:schemeClr val="tx1"/>
                </a:solidFill>
              </a:rPr>
              <a:t> Virtual Machines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Generic </a:t>
            </a:r>
            <a:r>
              <a:rPr lang="en-US" sz="3600" dirty="0">
                <a:solidFill>
                  <a:srgbClr val="3875BF"/>
                </a:solidFill>
              </a:rPr>
              <a:t>Storage</a:t>
            </a:r>
          </a:p>
          <a:p>
            <a:pPr marL="265113" indent="-265113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3875BF"/>
                </a:solidFill>
              </a:rPr>
              <a:t>Data management</a:t>
            </a:r>
            <a:r>
              <a:rPr lang="en-US" sz="3600" dirty="0">
                <a:solidFill>
                  <a:schemeClr val="tx1"/>
                </a:solidFill>
              </a:rPr>
              <a:t> services</a:t>
            </a:r>
          </a:p>
          <a:p>
            <a:pPr marL="311150" indent="-311150"/>
            <a:endParaRPr lang="en-US" dirty="0"/>
          </a:p>
          <a:p>
            <a:pPr marL="311150" indent="-311150"/>
            <a:endParaRPr lang="en-US" dirty="0"/>
          </a:p>
          <a:p>
            <a:pPr marL="311150" indent="-311150"/>
            <a:endParaRPr lang="en-US" dirty="0"/>
          </a:p>
          <a:p>
            <a:pPr marL="311150" indent="-311150"/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AB505D3-27D9-4B61-8BB6-D18C1694B404}"/>
              </a:ext>
            </a:extLst>
          </p:cNvPr>
          <p:cNvCxnSpPr>
            <a:cxnSpLocks/>
          </p:cNvCxnSpPr>
          <p:nvPr/>
        </p:nvCxnSpPr>
        <p:spPr>
          <a:xfrm flipV="1">
            <a:off x="9227127" y="3343843"/>
            <a:ext cx="701964" cy="39827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B6C871B-2065-4FAF-9AA7-AE2A330E18E5}"/>
              </a:ext>
            </a:extLst>
          </p:cNvPr>
          <p:cNvCxnSpPr>
            <a:cxnSpLocks/>
          </p:cNvCxnSpPr>
          <p:nvPr/>
        </p:nvCxnSpPr>
        <p:spPr>
          <a:xfrm flipH="1">
            <a:off x="9929091" y="3334327"/>
            <a:ext cx="124714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FBF591E-BD52-4194-A77E-697B415FB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57" y="182203"/>
            <a:ext cx="1288885" cy="9736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A26FE-77D8-43D1-8E16-D73EF04E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6304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1" y="288758"/>
            <a:ext cx="8741664" cy="112553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Beyond the platform: Setting national and regional agendas</a:t>
            </a:r>
            <a:endParaRPr lang="el-GR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7" y="1910615"/>
            <a:ext cx="11807346" cy="4451273"/>
          </a:xfrm>
        </p:spPr>
        <p:txBody>
          <a:bodyPr>
            <a:normAutofit fontScale="92500"/>
          </a:bodyPr>
          <a:lstStyle/>
          <a:p>
            <a:pPr>
              <a:buClr>
                <a:schemeClr val="accent1"/>
              </a:buClr>
            </a:pPr>
            <a:r>
              <a:rPr lang="en-US" dirty="0"/>
              <a:t>Very close relationship with governments </a:t>
            </a:r>
            <a:r>
              <a:rPr lang="en-GB" dirty="0"/>
              <a:t>to secure national support for electronic services and buy-in for EC initiatives</a:t>
            </a:r>
            <a:endParaRPr lang="en-US" altLang="el-GR" dirty="0">
              <a:ea typeface="ＭＳ Ｐゴシック" pitchFamily="34" charset="-128"/>
            </a:endParaRPr>
          </a:p>
          <a:p>
            <a:pPr>
              <a:buClr>
                <a:schemeClr val="accent1"/>
              </a:buClr>
            </a:pPr>
            <a:r>
              <a:rPr lang="en-US" altLang="el-GR" dirty="0">
                <a:ea typeface="ＭＳ Ｐゴシック" pitchFamily="34" charset="-128"/>
              </a:rPr>
              <a:t>National contributions to pan-EU initiatives (GEANT, PRACE, </a:t>
            </a:r>
            <a:r>
              <a:rPr lang="en-US" altLang="el-GR" dirty="0" err="1">
                <a:ea typeface="ＭＳ Ｐゴシック" pitchFamily="34" charset="-128"/>
              </a:rPr>
              <a:t>EuroHPC</a:t>
            </a:r>
            <a:r>
              <a:rPr lang="en-US" altLang="el-GR" dirty="0">
                <a:ea typeface="ＭＳ Ｐゴシック" pitchFamily="34" charset="-128"/>
              </a:rPr>
              <a:t>, EOSC, </a:t>
            </a:r>
            <a:r>
              <a:rPr lang="en-US" altLang="el-GR" dirty="0" err="1">
                <a:ea typeface="ＭＳ Ｐゴシック" pitchFamily="34" charset="-128"/>
              </a:rPr>
              <a:t>etc</a:t>
            </a:r>
            <a:r>
              <a:rPr lang="en-US" altLang="el-GR" dirty="0">
                <a:ea typeface="ＭＳ Ｐゴシック" pitchFamily="34" charset="-128"/>
              </a:rPr>
              <a:t>)</a:t>
            </a:r>
          </a:p>
          <a:p>
            <a:pPr>
              <a:buClr>
                <a:schemeClr val="accent1"/>
              </a:buClr>
            </a:pPr>
            <a:r>
              <a:rPr lang="en-US" altLang="el-GR" dirty="0">
                <a:ea typeface="ＭＳ Ｐゴシック" pitchFamily="34" charset="-128"/>
              </a:rPr>
              <a:t>Support for National-level projects</a:t>
            </a:r>
          </a:p>
          <a:p>
            <a:pPr>
              <a:buClr>
                <a:schemeClr val="accent1"/>
              </a:buClr>
            </a:pPr>
            <a:r>
              <a:rPr lang="en-US" altLang="el-GR" dirty="0">
                <a:ea typeface="ＭＳ Ｐゴシック" pitchFamily="34" charset="-128"/>
              </a:rPr>
              <a:t>National policy best practices, programme guidelines, organizational aspects of NRENs, NGIs, national HPC initiatives, NOSCIs</a:t>
            </a:r>
          </a:p>
          <a:p>
            <a:pPr>
              <a:buClr>
                <a:schemeClr val="accent1"/>
              </a:buClr>
            </a:pPr>
            <a:endParaRPr lang="en-US" altLang="el-GR" dirty="0">
              <a:ea typeface="ＭＳ Ｐゴシック" pitchFamily="34" charset="-128"/>
            </a:endParaRPr>
          </a:p>
          <a:p>
            <a:pPr>
              <a:buClr>
                <a:schemeClr val="accent1"/>
              </a:buClr>
            </a:pPr>
            <a:r>
              <a:rPr lang="en-GB" dirty="0"/>
              <a:t>Joint regional collaboration strategies and agendas</a:t>
            </a:r>
            <a:endParaRPr lang="en-US" altLang="el-GR" dirty="0">
              <a:ea typeface="ＭＳ Ｐゴシック" pitchFamily="34" charset="-128"/>
            </a:endParaRP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altLang="el-GR" dirty="0">
                <a:ea typeface="ＭＳ Ｐゴシック" pitchFamily="34" charset="-128"/>
              </a:rPr>
              <a:t>Long-term regional cooperation MoUs signed in different fields 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altLang="el-GR" dirty="0">
                <a:ea typeface="ＭＳ Ｐゴシック" pitchFamily="34" charset="-128"/>
              </a:rPr>
              <a:t>Long-term strategy MoU between Ministries</a:t>
            </a:r>
          </a:p>
          <a:p>
            <a:endParaRPr lang="en-US" altLang="el-GR" dirty="0">
              <a:ea typeface="ＭＳ Ｐゴシック" pitchFamily="34" charset="-128"/>
            </a:endParaRPr>
          </a:p>
          <a:p>
            <a:endParaRPr lang="en-US" dirty="0"/>
          </a:p>
        </p:txBody>
      </p:sp>
      <p:pic>
        <p:nvPicPr>
          <p:cNvPr id="6" name="Picture 2" descr="\\isnogood\WP\Texnika\PROJECTS\SEE-INFRA\VI-SEEM\WP2-Communication-Marketing-Innovation\VI-SEEM-logo\logo_VISEEM_FINAL_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58" y="1"/>
            <a:ext cx="1034143" cy="106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SEERA-EI_LOGO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772" y="-1"/>
            <a:ext cx="1846412" cy="187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9233F-0689-47B5-A6EC-27F91E35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0068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C2BD4-7088-4F7C-ABA8-90ABBFD6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36" y="406400"/>
            <a:ext cx="11233464" cy="1284288"/>
          </a:xfrm>
        </p:spPr>
        <p:txBody>
          <a:bodyPr/>
          <a:lstStyle/>
          <a:p>
            <a:r>
              <a:rPr lang="en-GB" sz="4000" dirty="0">
                <a:solidFill>
                  <a:schemeClr val="accent1"/>
                </a:solidFill>
              </a:rPr>
              <a:t>Current initiative: DAEDALUS and AI factories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F8260-FAA5-4AB5-9F21-9C8B78ABA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86" y="1825625"/>
            <a:ext cx="10602802" cy="4351338"/>
          </a:xfrm>
        </p:spPr>
        <p:txBody>
          <a:bodyPr/>
          <a:lstStyle/>
          <a:p>
            <a:r>
              <a:rPr lang="en-GB" dirty="0"/>
              <a:t>DAEDALUS, SEE </a:t>
            </a:r>
            <a:r>
              <a:rPr lang="en-GB" dirty="0" err="1"/>
              <a:t>EuroHPC</a:t>
            </a:r>
            <a:r>
              <a:rPr lang="en-GB" dirty="0"/>
              <a:t> </a:t>
            </a:r>
            <a:r>
              <a:rPr lang="en-GB" dirty="0" err="1"/>
              <a:t>petascale</a:t>
            </a:r>
            <a:r>
              <a:rPr lang="en-GB" dirty="0"/>
              <a:t> collaboration with GRNET-GR, Cyprus Institute, UKIM, UDG</a:t>
            </a:r>
          </a:p>
          <a:p>
            <a:r>
              <a:rPr lang="en-US" dirty="0"/>
              <a:t>Pharos AI factory; SAIFA and </a:t>
            </a:r>
            <a:r>
              <a:rPr lang="en-US" dirty="0" err="1"/>
              <a:t>Vezilka</a:t>
            </a:r>
            <a:endParaRPr lang="en-GB" dirty="0"/>
          </a:p>
        </p:txBody>
      </p:sp>
      <p:pic>
        <p:nvPicPr>
          <p:cNvPr id="4" name="Picture 5" descr="A picture containing building, house, roof, town&#10;&#10;Description automatically generated">
            <a:extLst>
              <a:ext uri="{FF2B5EF4-FFF2-40B4-BE49-F238E27FC236}">
                <a16:creationId xmlns:a16="http://schemas.microsoft.com/office/drawing/2014/main" id="{00AE86B8-91CB-48DD-ACD2-266665ABE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5" r="1318"/>
          <a:stretch/>
        </p:blipFill>
        <p:spPr>
          <a:xfrm>
            <a:off x="120336" y="3234088"/>
            <a:ext cx="11994479" cy="3258787"/>
          </a:xfrm>
          <a:custGeom>
            <a:avLst/>
            <a:gdLst/>
            <a:ahLst/>
            <a:cxnLst/>
            <a:rect l="l" t="t" r="r" b="b"/>
            <a:pathLst>
              <a:path w="12166121" h="3305415">
                <a:moveTo>
                  <a:pt x="0" y="0"/>
                </a:moveTo>
                <a:lnTo>
                  <a:pt x="12166121" y="0"/>
                </a:lnTo>
                <a:lnTo>
                  <a:pt x="12166121" y="2570737"/>
                </a:lnTo>
                <a:lnTo>
                  <a:pt x="11635078" y="2574050"/>
                </a:lnTo>
                <a:cubicBezTo>
                  <a:pt x="6088525" y="2644467"/>
                  <a:pt x="5904024" y="3760719"/>
                  <a:pt x="0" y="3093802"/>
                </a:cubicBezTo>
                <a:close/>
              </a:path>
            </a:pathLst>
          </a:custGeom>
        </p:spPr>
      </p:pic>
      <p:pic>
        <p:nvPicPr>
          <p:cNvPr id="5" name="Picture 5" descr="A picture containing indoor, floor, building, elevator&#10;&#10;Description automatically generated">
            <a:extLst>
              <a:ext uri="{FF2B5EF4-FFF2-40B4-BE49-F238E27FC236}">
                <a16:creationId xmlns:a16="http://schemas.microsoft.com/office/drawing/2014/main" id="{89630CDB-6002-4895-BAC7-8B18F6B5B7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8" r="1" b="25131"/>
          <a:stretch/>
        </p:blipFill>
        <p:spPr>
          <a:xfrm>
            <a:off x="9945497" y="-1"/>
            <a:ext cx="2246503" cy="2517169"/>
          </a:xfrm>
          <a:custGeom>
            <a:avLst/>
            <a:gdLst/>
            <a:ahLst/>
            <a:cxnLst/>
            <a:rect l="l" t="t" r="r" b="b"/>
            <a:pathLst>
              <a:path w="6129950" h="6861439">
                <a:moveTo>
                  <a:pt x="1687527" y="0"/>
                </a:moveTo>
                <a:lnTo>
                  <a:pt x="6129950" y="0"/>
                </a:lnTo>
                <a:lnTo>
                  <a:pt x="6129950" y="6858000"/>
                </a:lnTo>
                <a:lnTo>
                  <a:pt x="5040333" y="6858000"/>
                </a:lnTo>
                <a:lnTo>
                  <a:pt x="5040333" y="6861439"/>
                </a:lnTo>
                <a:lnTo>
                  <a:pt x="272442" y="6861439"/>
                </a:lnTo>
                <a:lnTo>
                  <a:pt x="196402" y="6549696"/>
                </a:lnTo>
                <a:cubicBezTo>
                  <a:pt x="-517926" y="3427393"/>
                  <a:pt x="946083" y="3323532"/>
                  <a:pt x="946083" y="1"/>
                </a:cubicBezTo>
                <a:lnTo>
                  <a:pt x="1687527" y="1"/>
                </a:lnTo>
                <a:close/>
              </a:path>
            </a:pathLst>
          </a:cu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54C965-C530-4119-9C56-791CCCC8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6284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183" y="1472548"/>
            <a:ext cx="11523139" cy="5058076"/>
          </a:xfrm>
        </p:spPr>
        <p:txBody>
          <a:bodyPr>
            <a:normAutofit lnSpcReduction="10000"/>
          </a:bodyPr>
          <a:lstStyle/>
          <a:p>
            <a:pPr marL="358775" indent="-358775" defTabSz="958850" eaLnBrk="0" hangingPunct="0">
              <a:buClr>
                <a:srgbClr val="2164A8"/>
              </a:buClr>
              <a:buSzPct val="75000"/>
            </a:pPr>
            <a:r>
              <a:rPr lang="en-GB" sz="2400" dirty="0"/>
              <a:t>Regional technical cooperation built a state of the art e-Infrastructure and services, used by cross-border communities</a:t>
            </a:r>
          </a:p>
          <a:p>
            <a:pPr marL="358775" indent="-358775" defTabSz="958850" eaLnBrk="0" hangingPunct="0">
              <a:buClr>
                <a:srgbClr val="2164A8"/>
              </a:buClr>
              <a:buSzPct val="75000"/>
            </a:pPr>
            <a:r>
              <a:rPr lang="en-US" sz="2400" dirty="0"/>
              <a:t>Also as a platform for joining wider EC initiatives + being more inclusive</a:t>
            </a:r>
          </a:p>
          <a:p>
            <a:pPr marL="358775" indent="-358775" defTabSz="958850" eaLnBrk="0" hangingPunct="0">
              <a:buClr>
                <a:srgbClr val="2164A8"/>
              </a:buClr>
              <a:buSzPct val="75000"/>
            </a:pPr>
            <a:r>
              <a:rPr lang="en-US" sz="2400" dirty="0"/>
              <a:t>More focused and efficient for the region than large pan-EU initiatives where smaller countries lose their voice</a:t>
            </a:r>
          </a:p>
          <a:p>
            <a:pPr marL="358775" indent="-358775" defTabSz="958850" eaLnBrk="0" hangingPunct="0">
              <a:buClr>
                <a:srgbClr val="2164A8"/>
              </a:buClr>
              <a:buSzPct val="75000"/>
            </a:pPr>
            <a:r>
              <a:rPr lang="en-US" sz="2400" dirty="0">
                <a:solidFill>
                  <a:srgbClr val="00B050"/>
                </a:solidFill>
              </a:rPr>
              <a:t>Antun’s contribution was crucial, with his lead in Infrastructure deployment and operations – he also paved the way for Serbian participation in </a:t>
            </a:r>
            <a:r>
              <a:rPr lang="en-US" sz="2400" dirty="0" err="1">
                <a:solidFill>
                  <a:srgbClr val="00B050"/>
                </a:solidFill>
              </a:rPr>
              <a:t>EuroHPC</a:t>
            </a:r>
            <a:r>
              <a:rPr lang="en-US" sz="2400" dirty="0">
                <a:solidFill>
                  <a:srgbClr val="00B050"/>
                </a:solidFill>
              </a:rPr>
              <a:t> and AI factories</a:t>
            </a:r>
          </a:p>
          <a:p>
            <a:pPr marL="358775" indent="-358775" defTabSz="958850" eaLnBrk="0" hangingPunct="0">
              <a:buClr>
                <a:srgbClr val="2164A8"/>
              </a:buClr>
              <a:buSzPct val="75000"/>
            </a:pPr>
            <a:endParaRPr lang="en-US" sz="2400" dirty="0"/>
          </a:p>
          <a:p>
            <a:pPr marL="358775" indent="-358775" defTabSz="958850" eaLnBrk="0" hangingPunct="0">
              <a:buClr>
                <a:srgbClr val="2164A8"/>
              </a:buClr>
              <a:buSzPct val="75000"/>
            </a:pPr>
            <a:r>
              <a:rPr lang="en-GB" sz="2400" dirty="0"/>
              <a:t>These initiatives are pieces of the puzzle to sustain regional R&amp;D, R&amp;E, ICT development</a:t>
            </a:r>
          </a:p>
          <a:p>
            <a:pPr lvl="1" defTabSz="958850" eaLnBrk="0" hangingPunct="0">
              <a:buClr>
                <a:srgbClr val="2164A8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GB" sz="2000" dirty="0"/>
              <a:t>Increasing the retention of talented scientists and engineers in the region</a:t>
            </a:r>
          </a:p>
          <a:p>
            <a:pPr lvl="1" defTabSz="958850" eaLnBrk="0" hangingPunct="0">
              <a:buClr>
                <a:srgbClr val="2164A8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GB" sz="2000" dirty="0"/>
              <a:t>Easing the digital divide between the region and rest of EC</a:t>
            </a:r>
          </a:p>
          <a:p>
            <a:pPr lvl="1" defTabSz="958850" eaLnBrk="0" hangingPunct="0">
              <a:buClr>
                <a:srgbClr val="2164A8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GB" sz="2000" dirty="0"/>
              <a:t>Making available the benefits of Information Society and Open Science for all citizens</a:t>
            </a:r>
          </a:p>
          <a:p>
            <a:pPr lvl="1" defTabSz="958850" eaLnBrk="0" hangingPunct="0">
              <a:buClr>
                <a:srgbClr val="2164A8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GB" sz="2000" dirty="0"/>
              <a:t>Pursuing joint R&amp;D efforts among countries in the region</a:t>
            </a:r>
          </a:p>
          <a:p>
            <a:pPr lvl="1" defTabSz="958850" eaLnBrk="0" hangingPunct="0">
              <a:buClr>
                <a:srgbClr val="2164A8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GB" sz="2000" dirty="0"/>
              <a:t>Regional political stability and cohesiveness</a:t>
            </a:r>
          </a:p>
          <a:p>
            <a:pPr marL="358775" indent="-358775" defTabSz="958850" eaLnBrk="0" hangingPunct="0">
              <a:buClr>
                <a:srgbClr val="2164A8"/>
              </a:buClr>
              <a:buSzPct val="75000"/>
            </a:pPr>
            <a:endParaRPr lang="en-GB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1681-3B98-44C9-B431-7E0EFD004BBE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28CE24-27F2-470E-8152-0844F995F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57" y="182203"/>
            <a:ext cx="1288885" cy="9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59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140" y="2504895"/>
            <a:ext cx="5031812" cy="112553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Beloved member of our community – thank you Antun!!</a:t>
            </a:r>
          </a:p>
        </p:txBody>
      </p:sp>
      <p:pic>
        <p:nvPicPr>
          <p:cNvPr id="13" name="Picture 12" descr="SEERA-EI_LOGO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644" y="5333965"/>
            <a:ext cx="1124404" cy="114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SEEREN2-WP6-GRNET-008-SEEREN2_Medium_Logo-a-2005-10-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b="1830"/>
          <a:stretch/>
        </p:blipFill>
        <p:spPr bwMode="auto">
          <a:xfrm>
            <a:off x="33553" y="5245642"/>
            <a:ext cx="1225200" cy="1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170" y="5317907"/>
            <a:ext cx="1174800" cy="106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\\isnogood\WP\Texnika\PROJECTS\SEE-INFRA\VI-SEEM\WP2-Communication-Marketing-Innovation\VI-SEEM-logo\logo_VISEEM_FINAL_WE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733" y="5333965"/>
            <a:ext cx="1094223" cy="112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P-SEE-logo-smal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91" y="5333997"/>
            <a:ext cx="1143018" cy="103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322869-E508-4B87-B844-8C78DF288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99" y="5394048"/>
            <a:ext cx="1288885" cy="9736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C95996-F7FE-4948-9EF0-E1BD0C27F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16</a:t>
            </a:fld>
            <a:endParaRPr lang="el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E5775D-348D-F41C-C9B0-AFCD9E7D4C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4" t="41512"/>
          <a:stretch/>
        </p:blipFill>
        <p:spPr>
          <a:xfrm>
            <a:off x="7684243" y="7223"/>
            <a:ext cx="4554909" cy="694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85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143001" y="1338933"/>
            <a:ext cx="9612085" cy="47570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18699" y="1679738"/>
            <a:ext cx="11232681" cy="49665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SEEREN1/2: regional inter-NREN connectivity and GEANT links [DGINFSO]</a:t>
            </a:r>
          </a:p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BSI: Southern Caucasus links [DGINFSO]</a:t>
            </a:r>
          </a:p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SEELIGHT: lambda facility in SEE [Greek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HiperB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]</a:t>
            </a:r>
          </a:p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Result: sustainable national networks, most countries in GEANT, some </a:t>
            </a:r>
            <a:r>
              <a:rPr lang="en-US" sz="2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crossborder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fibers</a:t>
            </a:r>
          </a:p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SEEGRID1/2: regional Grid infrastructure, building NGIs and user communities </a:t>
            </a:r>
          </a:p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SEE-GRID-SCI: eInfrastructure for large-scale environmental science user communities. Inclusion of Southern Caucasus. [DGINFSO]</a:t>
            </a:r>
          </a:p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Result: national Grids, regional coordination, all countries within EGI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B74CC1-D0BF-4E1A-9ED6-C087E807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Timeline: 2 decades</a:t>
            </a:r>
            <a:endParaRPr lang="en-GB" sz="4000" dirty="0">
              <a:solidFill>
                <a:schemeClr val="accent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4EA146-641E-451F-B3BF-1490E8380532}"/>
              </a:ext>
            </a:extLst>
          </p:cNvPr>
          <p:cNvCxnSpPr>
            <a:cxnSpLocks/>
          </p:cNvCxnSpPr>
          <p:nvPr/>
        </p:nvCxnSpPr>
        <p:spPr>
          <a:xfrm>
            <a:off x="964734" y="1434621"/>
            <a:ext cx="8991386" cy="0"/>
          </a:xfrm>
          <a:prstGeom prst="line">
            <a:avLst/>
          </a:prstGeom>
          <a:ln w="19050">
            <a:solidFill>
              <a:srgbClr val="F86F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7AA8E58-E51A-450D-B236-3720AB6DE5B2}"/>
              </a:ext>
            </a:extLst>
          </p:cNvPr>
          <p:cNvSpPr/>
          <p:nvPr/>
        </p:nvSpPr>
        <p:spPr>
          <a:xfrm>
            <a:off x="9865453" y="1191237"/>
            <a:ext cx="234892" cy="243384"/>
          </a:xfrm>
          <a:prstGeom prst="ellipse">
            <a:avLst/>
          </a:prstGeom>
          <a:solidFill>
            <a:schemeClr val="accent2"/>
          </a:solidFill>
          <a:ln>
            <a:solidFill>
              <a:srgbClr val="F86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rgbClr val="F86F08"/>
                </a:solidFill>
              </a:ln>
              <a:solidFill>
                <a:srgbClr val="F86F08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0EAF40-12E9-4987-8F6E-5244C918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7910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143001" y="1338933"/>
            <a:ext cx="9612085" cy="47570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18699" y="1679738"/>
            <a:ext cx="11232681" cy="49665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HP-SEE and LinkSCEEM1/2: regional HPC interconnection (+2</a:t>
            </a:r>
            <a:r>
              <a:rPr lang="en-US" sz="28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nd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generation Caucasus link)</a:t>
            </a:r>
          </a:p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Result: stable national HPC centers, regional HPC sharing</a:t>
            </a:r>
          </a:p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SEERA-EI: regional programme managers collaboration towards common e-Infrastructure vision, strategy and regional funds [DGRTD]</a:t>
            </a:r>
          </a:p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Result: influencing national agendas, setting common regional policy</a:t>
            </a:r>
            <a:b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VI-SEEM: integrated platform of HPC, cloud, grid, data management, application-level services [DGCNCT]</a:t>
            </a:r>
          </a:p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Result: regional integrated platform, regional resource sharing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B74CC1-D0BF-4E1A-9ED6-C087E807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Timeline: 2 decades</a:t>
            </a:r>
            <a:endParaRPr lang="en-GB" sz="4000" dirty="0">
              <a:solidFill>
                <a:schemeClr val="accent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761871-D036-4AAC-8EA9-8BB48C4373CC}"/>
              </a:ext>
            </a:extLst>
          </p:cNvPr>
          <p:cNvCxnSpPr>
            <a:cxnSpLocks/>
          </p:cNvCxnSpPr>
          <p:nvPr/>
        </p:nvCxnSpPr>
        <p:spPr>
          <a:xfrm>
            <a:off x="964734" y="1434621"/>
            <a:ext cx="8991386" cy="0"/>
          </a:xfrm>
          <a:prstGeom prst="line">
            <a:avLst/>
          </a:prstGeom>
          <a:ln w="19050">
            <a:solidFill>
              <a:srgbClr val="F86F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9CCBBAC-1D1B-4177-9FED-80DBB8023A83}"/>
              </a:ext>
            </a:extLst>
          </p:cNvPr>
          <p:cNvSpPr/>
          <p:nvPr/>
        </p:nvSpPr>
        <p:spPr>
          <a:xfrm>
            <a:off x="9865453" y="1191237"/>
            <a:ext cx="234892" cy="243384"/>
          </a:xfrm>
          <a:prstGeom prst="ellipse">
            <a:avLst/>
          </a:prstGeom>
          <a:solidFill>
            <a:schemeClr val="accent2"/>
          </a:solidFill>
          <a:ln>
            <a:solidFill>
              <a:srgbClr val="F86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rgbClr val="F86F08"/>
                </a:solidFill>
              </a:ln>
              <a:solidFill>
                <a:srgbClr val="F86F08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2ABED1-8A09-4761-9535-D7A8EB92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011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44" y="34690"/>
            <a:ext cx="9460832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The 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950" y="1508651"/>
            <a:ext cx="5279587" cy="5314659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</a:pPr>
            <a:r>
              <a:rPr lang="en-US" dirty="0"/>
              <a:t>V</a:t>
            </a:r>
            <a:r>
              <a:rPr lang="en-GB" dirty="0" err="1"/>
              <a:t>arious</a:t>
            </a:r>
            <a:r>
              <a:rPr lang="en-GB" dirty="0"/>
              <a:t> pieces of a larger puzzle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GB" sz="2000" dirty="0"/>
              <a:t>EU members (Greece, Cyprus, Bulgaria, Romania, Hungary, Croatia, Slovenia)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GB" sz="2000" dirty="0"/>
              <a:t>Western Balkans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GB" sz="2000" dirty="0"/>
              <a:t>Eastern Mediterranean, Turkey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GB" sz="2000" dirty="0"/>
              <a:t>Easter Partnership countries (incl.  Southern Caucasus)</a:t>
            </a:r>
            <a:endParaRPr lang="en-GB" sz="2800" dirty="0"/>
          </a:p>
          <a:p>
            <a:pPr>
              <a:buClr>
                <a:schemeClr val="accent1"/>
              </a:buClr>
            </a:pPr>
            <a:r>
              <a:rPr lang="en-GB" dirty="0"/>
              <a:t>Regional service platform of various technologies built over the last 20 years with a number of projects</a:t>
            </a:r>
            <a:endParaRPr lang="en-US" dirty="0"/>
          </a:p>
          <a:p>
            <a:pPr>
              <a:buClr>
                <a:schemeClr val="accent1"/>
              </a:buClr>
            </a:pPr>
            <a:r>
              <a:rPr lang="en-US" dirty="0"/>
              <a:t>Regional collaboration, but also as a springboard for joining wider EC initiatives + being more inclusive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1681-3B98-44C9-B431-7E0EFD004BBE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005D9C-43E0-4405-891A-3487D941E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88" t="23018" r="10671" b="20421"/>
          <a:stretch/>
        </p:blipFill>
        <p:spPr>
          <a:xfrm>
            <a:off x="5563402" y="1848051"/>
            <a:ext cx="6222733" cy="38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02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821" y="142172"/>
            <a:ext cx="9762067" cy="91739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 close and wide partnership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600" y="1125403"/>
            <a:ext cx="7863907" cy="4275843"/>
          </a:xfrm>
        </p:spPr>
        <p:txBody>
          <a:bodyPr>
            <a:normAutofit/>
          </a:bodyPr>
          <a:lstStyle/>
          <a:p>
            <a:pPr marL="358775" indent="-358775" defTabSz="958850" eaLnBrk="0" hangingPunct="0">
              <a:buClr>
                <a:srgbClr val="2164A8"/>
              </a:buClr>
              <a:buSzPct val="75000"/>
            </a:pPr>
            <a:r>
              <a:rPr lang="en-US" sz="2400" dirty="0"/>
              <a:t>Service provider partners</a:t>
            </a:r>
          </a:p>
          <a:p>
            <a:pPr lvl="1" defTabSz="958850" eaLnBrk="0" hangingPunct="0">
              <a:buClr>
                <a:srgbClr val="2164A8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2000" dirty="0"/>
              <a:t>National Research and Education Networks </a:t>
            </a:r>
          </a:p>
          <a:p>
            <a:pPr lvl="1" defTabSz="958850" eaLnBrk="0" hangingPunct="0">
              <a:buClr>
                <a:srgbClr val="2164A8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2000" dirty="0"/>
              <a:t>Different forms of national computing initiatives (cloud, grid, HPC) – consortia of providers per country</a:t>
            </a:r>
          </a:p>
          <a:p>
            <a:pPr marL="358775" indent="-358775" defTabSz="958850" eaLnBrk="0" hangingPunct="0">
              <a:buClr>
                <a:srgbClr val="2164A8"/>
              </a:buClr>
              <a:buSzPct val="75000"/>
            </a:pPr>
            <a:r>
              <a:rPr lang="en-US" sz="2400" dirty="0"/>
              <a:t>OS communities, research institutes, universities</a:t>
            </a:r>
            <a:endParaRPr lang="en-US" sz="2000" dirty="0"/>
          </a:p>
          <a:p>
            <a:pPr marL="358775" indent="-358775" defTabSz="958850" eaLnBrk="0" hangingPunct="0">
              <a:buClr>
                <a:srgbClr val="2164A8"/>
              </a:buClr>
              <a:buSzPct val="75000"/>
            </a:pPr>
            <a:r>
              <a:rPr lang="en-US" sz="2400" dirty="0"/>
              <a:t>Policy makers - Ministries, research councils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1681-3B98-44C9-B431-7E0EFD004BBE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2" descr="C:\Users\oprnjat\Desktop\20180426_110541.jpg">
            <a:extLst>
              <a:ext uri="{FF2B5EF4-FFF2-40B4-BE49-F238E27FC236}">
                <a16:creationId xmlns:a16="http://schemas.microsoft.com/office/drawing/2014/main" id="{79B0441D-089A-4F01-BEFF-3AF7E399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776" y="1838730"/>
            <a:ext cx="3344582" cy="334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ECCE49-D73F-43AD-969A-054DB7A3E9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2" t="-707"/>
          <a:stretch/>
        </p:blipFill>
        <p:spPr>
          <a:xfrm>
            <a:off x="7897180" y="4070837"/>
            <a:ext cx="2333524" cy="2922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243EFB-7BA7-F91A-926C-82975AB10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8" y="3421886"/>
            <a:ext cx="7932573" cy="352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12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3145D-7441-42B1-8F9D-75BFEDD6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Timeline: 2 decades</a:t>
            </a:r>
            <a:endParaRPr lang="en-GB" sz="4000" dirty="0">
              <a:solidFill>
                <a:schemeClr val="accent1"/>
              </a:solidFill>
            </a:endParaRPr>
          </a:p>
        </p:txBody>
      </p:sp>
      <p:pic>
        <p:nvPicPr>
          <p:cNvPr id="4" name="Picture 6" descr="Diagram, timeline&#10;&#10;Description automatically generated">
            <a:extLst>
              <a:ext uri="{FF2B5EF4-FFF2-40B4-BE49-F238E27FC236}">
                <a16:creationId xmlns:a16="http://schemas.microsoft.com/office/drawing/2014/main" id="{CCABA962-90A1-4DFB-82DD-065B31328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49" y="1574800"/>
            <a:ext cx="11876199" cy="466268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283AB8-2E0E-4E71-A815-EB178960B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2765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97137" y="136525"/>
            <a:ext cx="8755380" cy="1125538"/>
          </a:xfrm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Network</a:t>
            </a:r>
          </a:p>
        </p:txBody>
      </p:sp>
      <p:graphicFrame>
        <p:nvGraphicFramePr>
          <p:cNvPr id="10" name="Object 3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4294102"/>
              </p:ext>
            </p:extLst>
          </p:nvPr>
        </p:nvGraphicFramePr>
        <p:xfrm>
          <a:off x="179919" y="1162756"/>
          <a:ext cx="5092152" cy="5657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221178" imgH="6924199" progId="">
                  <p:embed/>
                </p:oleObj>
              </mc:Choice>
              <mc:Fallback>
                <p:oleObj name="Visio" r:id="rId2" imgW="6221178" imgH="6924199" progId="">
                  <p:embed/>
                  <p:pic>
                    <p:nvPicPr>
                      <p:cNvPr id="10" name="Object 3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919" y="1162756"/>
                        <a:ext cx="5092152" cy="56579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43" y="1162757"/>
            <a:ext cx="5499358" cy="565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SEEREN2-WP6-GRNET-008-SEEREN2_Medium_Logo-a-2005-10-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781" y="5672"/>
            <a:ext cx="1912219" cy="1737459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DC8400-AEC3-4681-B312-ADAB8538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8936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78306" y="134543"/>
            <a:ext cx="9465016" cy="1125538"/>
          </a:xfrm>
        </p:spPr>
        <p:txBody>
          <a:bodyPr vert="horz" lIns="92075" tIns="46038" rIns="92075" bIns="46038" rtlCol="0" anchor="ctr"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High Throughput Computing Grid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rgbClr val="00B050"/>
                </a:solidFill>
              </a:rPr>
              <a:t>Antun as Infrastructure lead – his perfect diagram!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754" y="0"/>
            <a:ext cx="1870088" cy="169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EE-GRID-SCI-Sites-201002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6705"/>
            <a:ext cx="10261754" cy="559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6A875A-0053-44FE-9D27-D46AC4055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6</a:t>
            </a:fld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BF1CA8-8B40-60B4-FB57-F393A2D67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7" t="15580" r="6890" b="26248"/>
          <a:stretch/>
        </p:blipFill>
        <p:spPr>
          <a:xfrm>
            <a:off x="6774485" y="2356117"/>
            <a:ext cx="5225605" cy="447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59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2545" y="4378"/>
            <a:ext cx="8755380" cy="1125538"/>
          </a:xfrm>
        </p:spPr>
        <p:txBody>
          <a:bodyPr vert="horz" lIns="92075" tIns="46038" rIns="92075" bIns="46038" rtlCol="0" anchor="ctr"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High Performance Computing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rgbClr val="00B050"/>
                </a:solidFill>
              </a:rPr>
              <a:t>Antun at forefront of HPC operations!</a:t>
            </a:r>
          </a:p>
        </p:txBody>
      </p:sp>
      <p:pic>
        <p:nvPicPr>
          <p:cNvPr id="9" name="Picture 2" descr="\\isnogood\WP\Texnika\PROJECTS\SEE-INFRA\VI-SEEM\WP2-Communication-Marketing-Innovation\VI-SEEM-logo\logo_VISEEM_FINAL_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58" y="1"/>
            <a:ext cx="1034143" cy="106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6" y="1289992"/>
            <a:ext cx="9906000" cy="5388322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005695" y="1752598"/>
            <a:ext cx="2267251" cy="16981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5785" tIns="47892" rIns="95785" bIns="47892"/>
          <a:lstStyle/>
          <a:p>
            <a:pPr marL="358775" indent="-358775" defTabSz="958850" eaLnBrk="0" hangingPunct="0">
              <a:lnSpc>
                <a:spcPct val="90000"/>
              </a:lnSpc>
              <a:buClr>
                <a:srgbClr val="2164A8"/>
              </a:buClr>
              <a:buSzPct val="75000"/>
              <a:buFont typeface="Wingdings" pitchFamily="2" charset="2"/>
              <a:buChar char="q"/>
            </a:pPr>
            <a:r>
              <a:rPr lang="en-US" sz="2800" dirty="0">
                <a:solidFill>
                  <a:schemeClr val="bg1"/>
                </a:solidFill>
              </a:rPr>
              <a:t>3 top-500 machines at the time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13" name="Picture 4" descr="HP-SEE-logo-sma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556" y="0"/>
            <a:ext cx="2008688" cy="181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0DA2C0-B7F1-4700-81CF-40A5D63E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7</a:t>
            </a:fld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8DB09-FA8A-24A8-71EE-4064D0526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78" y="1605355"/>
            <a:ext cx="3542580" cy="52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13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4"/>
          <a:stretch/>
        </p:blipFill>
        <p:spPr bwMode="auto">
          <a:xfrm>
            <a:off x="5665285" y="1128055"/>
            <a:ext cx="4780870" cy="373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28431" y="1533916"/>
          <a:ext cx="4137685" cy="2880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4171950" imgH="2905125" progId="Excel.Sheet.8">
                  <p:embed/>
                </p:oleObj>
              </mc:Choice>
              <mc:Fallback>
                <p:oleObj name="Chart" r:id="rId3" imgW="4171950" imgH="2905125" progId="Excel.Sheet.8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431" y="1533916"/>
                        <a:ext cx="4137685" cy="2880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63001" y="1216779"/>
            <a:ext cx="3082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Regional vs pan-EU HTC Grid usage</a:t>
            </a:r>
            <a:endParaRPr lang="el-GR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989" y="259787"/>
            <a:ext cx="8741664" cy="112553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Regional cross-border communities and usage</a:t>
            </a:r>
          </a:p>
        </p:txBody>
      </p:sp>
      <p:pic>
        <p:nvPicPr>
          <p:cNvPr id="4112" name="Picture 16" descr="C:\Users\oprnjat\Desktop\viseem us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31" y="4393496"/>
            <a:ext cx="5564738" cy="24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isnogood\WP\Texnika\PROJECTS\SEE-INFRA\VI-SEEM\WP2-Communication-Marketing-Innovation\VI-SEEM-logo\logo_VISEEM_FINAL_WEB.jpg">
            <a:extLst>
              <a:ext uri="{FF2B5EF4-FFF2-40B4-BE49-F238E27FC236}">
                <a16:creationId xmlns:a16="http://schemas.microsoft.com/office/drawing/2014/main" id="{7D144D1C-D4CF-482E-8564-E958BE101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590" y="148976"/>
            <a:ext cx="1600077" cy="16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F7FD50-5756-4311-B933-D95D32FB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6EB62-161A-4A92-A906-BC1FBB85D3B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5176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Intercontinental cooperation - Iran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A42EC7-4A36-EB94-AD5B-ACCBA5603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" r="20496"/>
          <a:stretch/>
        </p:blipFill>
        <p:spPr>
          <a:xfrm>
            <a:off x="5801359" y="2825930"/>
            <a:ext cx="4746025" cy="389554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1681-3B98-44C9-B431-7E0EFD004BBE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28CE24-27F2-470E-8152-0844F995F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57" y="182203"/>
            <a:ext cx="1288885" cy="973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07BA91-AE0B-F115-F790-FBA219490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r="16830"/>
          <a:stretch/>
        </p:blipFill>
        <p:spPr>
          <a:xfrm>
            <a:off x="650240" y="1707187"/>
            <a:ext cx="5151120" cy="444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99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721</Words>
  <Application>Microsoft Office PowerPoint</Application>
  <PresentationFormat>Widescreen</PresentationFormat>
  <Paragraphs>105</Paragraphs>
  <Slides>18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Courier New</vt:lpstr>
      <vt:lpstr>Wingdings</vt:lpstr>
      <vt:lpstr>Office Theme</vt:lpstr>
      <vt:lpstr>Visio</vt:lpstr>
      <vt:lpstr>Chart</vt:lpstr>
      <vt:lpstr>PowerPoint Presentation</vt:lpstr>
      <vt:lpstr>The region</vt:lpstr>
      <vt:lpstr>A close and wide partnership</vt:lpstr>
      <vt:lpstr>Timeline: 2 decades</vt:lpstr>
      <vt:lpstr>Network</vt:lpstr>
      <vt:lpstr>High Throughput Computing Grid Antun as Infrastructure lead – his perfect diagram!</vt:lpstr>
      <vt:lpstr>High Performance Computing Antun at forefront of HPC operations!</vt:lpstr>
      <vt:lpstr>Regional cross-border communities and usage</vt:lpstr>
      <vt:lpstr>Intercontinental cooperation - Iran</vt:lpstr>
      <vt:lpstr>NI4OS-Europe</vt:lpstr>
      <vt:lpstr>PowerPoint Presentation</vt:lpstr>
      <vt:lpstr>Services onboarded via pre-production platform: 1/3 of EOSC catalogue</vt:lpstr>
      <vt:lpstr>Beyond the platform: Setting national and regional agendas</vt:lpstr>
      <vt:lpstr>Current initiative: DAEDALUS and AI factories</vt:lpstr>
      <vt:lpstr>Conclusion</vt:lpstr>
      <vt:lpstr>Beloved member of our community – thank you Antun!!</vt:lpstr>
      <vt:lpstr>Timeline: 2 decades</vt:lpstr>
      <vt:lpstr>Timeline: 2 decades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Nana Anastasopoulou</dc:creator>
  <cp:lastModifiedBy>Ognjen Prnjat</cp:lastModifiedBy>
  <cp:revision>10</cp:revision>
  <dcterms:created xsi:type="dcterms:W3CDTF">2022-09-26T07:29:57Z</dcterms:created>
  <dcterms:modified xsi:type="dcterms:W3CDTF">2026-06-02T08:56:47Z</dcterms:modified>
</cp:coreProperties>
</file>