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92" r:id="rId5"/>
    <p:sldId id="293" r:id="rId6"/>
    <p:sldId id="296" r:id="rId7"/>
    <p:sldId id="301" r:id="rId8"/>
    <p:sldId id="298" r:id="rId9"/>
    <p:sldId id="294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a Ilic" initials="BI" lastIdx="1" clrIdx="0">
    <p:extLst>
      <p:ext uri="{19B8F6BF-5375-455C-9EA6-DF929625EA0E}">
        <p15:presenceInfo xmlns:p15="http://schemas.microsoft.com/office/powerpoint/2012/main" userId="0cf621378be09e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8E7"/>
    <a:srgbClr val="5788B0"/>
    <a:srgbClr val="0099CC"/>
    <a:srgbClr val="145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7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0166B-543F-4592-9FC7-E4F5C18A8448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30BA-94A8-437B-A2BD-91079AAB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430BA-94A8-437B-A2BD-91079AAB67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словна стра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097" y="3982304"/>
            <a:ext cx="6767806" cy="45672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0D3A417-A2B0-4B9C-8230-0EDA0A3F72D1}"/>
              </a:ext>
            </a:extLst>
          </p:cNvPr>
          <p:cNvSpPr txBox="1">
            <a:spLocks/>
          </p:cNvSpPr>
          <p:nvPr userDrawn="1"/>
        </p:nvSpPr>
        <p:spPr>
          <a:xfrm>
            <a:off x="0" y="3391436"/>
            <a:ext cx="12191999" cy="609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20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Кандидат</a:t>
            </a:r>
            <a:endParaRPr lang="en-US" sz="2000" b="0" spc="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781F0A4-3C19-46DD-9CAA-6D17458544E5}"/>
              </a:ext>
            </a:extLst>
          </p:cNvPr>
          <p:cNvSpPr txBox="1">
            <a:spLocks/>
          </p:cNvSpPr>
          <p:nvPr userDrawn="1"/>
        </p:nvSpPr>
        <p:spPr>
          <a:xfrm>
            <a:off x="495903" y="4674257"/>
            <a:ext cx="2725410" cy="377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1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600" b="0" i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Комисија</a:t>
            </a:r>
            <a:endParaRPr lang="en-US" sz="16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2732" y="4669478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1</a:t>
            </a:r>
            <a:r>
              <a:rPr lang="en-US" dirty="0"/>
              <a:t>&gt;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0C1E5C10-F362-4D29-BDB3-8761443257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1830" y="2090699"/>
            <a:ext cx="9108340" cy="733960"/>
          </a:xfrm>
          <a:effectLst/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A54A6B6-D39C-4CB9-BA10-EC09060EF0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72731" y="5006355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2</a:t>
            </a:r>
            <a:r>
              <a:rPr lang="en-US" dirty="0"/>
              <a:t>&gt;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0CA8C9E-0788-4641-81C8-E331309370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72731" y="5343232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3</a:t>
            </a:r>
            <a:r>
              <a:rPr lang="en-US" dirty="0"/>
              <a:t>&gt;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D2117CE-4C95-45C7-82B5-845C582337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2731" y="5680109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4</a:t>
            </a:r>
            <a:r>
              <a:rPr lang="en-US" dirty="0"/>
              <a:t>&gt;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B7B79B1-75DF-42F4-ADC4-204E01066C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72730" y="6016986"/>
            <a:ext cx="4344571" cy="377902"/>
          </a:xfrm>
        </p:spPr>
        <p:txBody>
          <a:bodyPr>
            <a:normAutofit/>
          </a:bodyPr>
          <a:lstStyle>
            <a:lvl1pPr marL="285750" indent="-285750" algn="l">
              <a:buFont typeface="Century Gothic" panose="020B0502020202020204" pitchFamily="34" charset="0"/>
              <a:buChar char="◦"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Члан 5</a:t>
            </a:r>
            <a:r>
              <a:rPr lang="en-US" dirty="0"/>
              <a:t>&gt;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936B068D-3093-4176-A2CF-7C06173EC6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784" y="231652"/>
            <a:ext cx="1687508" cy="146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486002-0C94-44F3-B2A7-51D61A909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41463" y="2723428"/>
            <a:ext cx="9109075" cy="719866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ографски подац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3" y="1019175"/>
            <a:ext cx="17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Биографски подаци</a:t>
            </a:r>
            <a:endParaRPr lang="en-US" sz="2400" b="0" spc="0" baseline="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C59ACD7-1E39-42A4-B40A-49198BF36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308" y="3932765"/>
            <a:ext cx="398857" cy="34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5D82B3-DD54-4D88-BD6C-57C08A646399}"/>
              </a:ext>
            </a:extLst>
          </p:cNvPr>
          <p:cNvGrpSpPr/>
          <p:nvPr userDrawn="1"/>
        </p:nvGrpSpPr>
        <p:grpSpPr>
          <a:xfrm>
            <a:off x="617887" y="3732243"/>
            <a:ext cx="11008065" cy="2442657"/>
            <a:chOff x="403274" y="3732243"/>
            <a:chExt cx="11385449" cy="244265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4D9C3D-7299-4A2A-AAB1-A98C907A624E}"/>
                </a:ext>
              </a:extLst>
            </p:cNvPr>
            <p:cNvSpPr/>
            <p:nvPr/>
          </p:nvSpPr>
          <p:spPr>
            <a:xfrm>
              <a:off x="40327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0 w 2371968"/>
                <a:gd name="connsiteY5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0" tIns="177800" rIns="160418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4EDEEA-A96A-46DB-8A17-FA8B7CAD58E4}"/>
                </a:ext>
              </a:extLst>
            </p:cNvPr>
            <p:cNvSpPr/>
            <p:nvPr/>
          </p:nvSpPr>
          <p:spPr>
            <a:xfrm>
              <a:off x="403274" y="4000186"/>
              <a:ext cx="2253367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Основне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4DB138-DDF5-45B6-8052-1BD1F89E7D2B}"/>
                </a:ext>
              </a:extLst>
            </p:cNvPr>
            <p:cNvSpPr/>
            <p:nvPr/>
          </p:nvSpPr>
          <p:spPr>
            <a:xfrm>
              <a:off x="265664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C2D274B-CAFA-4C98-B42A-EEB845F5946F}"/>
                </a:ext>
              </a:extLst>
            </p:cNvPr>
            <p:cNvSpPr/>
            <p:nvPr/>
          </p:nvSpPr>
          <p:spPr>
            <a:xfrm>
              <a:off x="2656641" y="4000186"/>
              <a:ext cx="2253366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Мастер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EACB50-8955-48E4-9056-D73ED79F18FC}"/>
                </a:ext>
              </a:extLst>
            </p:cNvPr>
            <p:cNvSpPr/>
            <p:nvPr/>
          </p:nvSpPr>
          <p:spPr>
            <a:xfrm>
              <a:off x="491001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F955079-5934-4853-ACB1-BE6230903756}"/>
                </a:ext>
              </a:extLst>
            </p:cNvPr>
            <p:cNvSpPr/>
            <p:nvPr/>
          </p:nvSpPr>
          <p:spPr>
            <a:xfrm>
              <a:off x="4932824" y="4000186"/>
              <a:ext cx="2230541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Докторске студије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A1AE031-ED5F-45D5-9D35-C7090F9DA400}"/>
                </a:ext>
              </a:extLst>
            </p:cNvPr>
            <p:cNvSpPr/>
            <p:nvPr/>
          </p:nvSpPr>
          <p:spPr>
            <a:xfrm>
              <a:off x="716338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D0A33F6-73BB-4DEC-A625-0FE17443BF61}"/>
                </a:ext>
              </a:extLst>
            </p:cNvPr>
            <p:cNvSpPr/>
            <p:nvPr/>
          </p:nvSpPr>
          <p:spPr>
            <a:xfrm>
              <a:off x="7198207" y="4000186"/>
              <a:ext cx="2236822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Запослен у 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FA89165-C1F0-44B9-A25C-513104A1E9B5}"/>
                </a:ext>
              </a:extLst>
            </p:cNvPr>
            <p:cNvSpPr/>
            <p:nvPr/>
          </p:nvSpPr>
          <p:spPr>
            <a:xfrm>
              <a:off x="9416755" y="5602758"/>
              <a:ext cx="2371968" cy="572142"/>
            </a:xfrm>
            <a:custGeom>
              <a:avLst/>
              <a:gdLst>
                <a:gd name="connsiteX0" fmla="*/ 0 w 2371968"/>
                <a:gd name="connsiteY0" fmla="*/ 0 h 572142"/>
                <a:gd name="connsiteX1" fmla="*/ 2228933 w 2371968"/>
                <a:gd name="connsiteY1" fmla="*/ 0 h 572142"/>
                <a:gd name="connsiteX2" fmla="*/ 2371968 w 2371968"/>
                <a:gd name="connsiteY2" fmla="*/ 286071 h 572142"/>
                <a:gd name="connsiteX3" fmla="*/ 2228933 w 2371968"/>
                <a:gd name="connsiteY3" fmla="*/ 572142 h 572142"/>
                <a:gd name="connsiteX4" fmla="*/ 0 w 2371968"/>
                <a:gd name="connsiteY4" fmla="*/ 572142 h 572142"/>
                <a:gd name="connsiteX5" fmla="*/ 143036 w 2371968"/>
                <a:gd name="connsiteY5" fmla="*/ 286071 h 572142"/>
                <a:gd name="connsiteX6" fmla="*/ 0 w 2371968"/>
                <a:gd name="connsiteY6" fmla="*/ 0 h 57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1968" h="572142">
                  <a:moveTo>
                    <a:pt x="0" y="0"/>
                  </a:moveTo>
                  <a:lnTo>
                    <a:pt x="2228933" y="0"/>
                  </a:lnTo>
                  <a:lnTo>
                    <a:pt x="2371968" y="286071"/>
                  </a:lnTo>
                  <a:lnTo>
                    <a:pt x="2228933" y="572142"/>
                  </a:lnTo>
                  <a:lnTo>
                    <a:pt x="0" y="572142"/>
                  </a:lnTo>
                  <a:lnTo>
                    <a:pt x="143036" y="2860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99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936" tIns="177800" rIns="231935" bIns="17780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kern="120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29879E2-62EA-483C-8535-88D1848EB427}"/>
                </a:ext>
              </a:extLst>
            </p:cNvPr>
            <p:cNvSpPr/>
            <p:nvPr/>
          </p:nvSpPr>
          <p:spPr>
            <a:xfrm>
              <a:off x="9416735" y="4000186"/>
              <a:ext cx="2371968" cy="548985"/>
            </a:xfrm>
            <a:custGeom>
              <a:avLst/>
              <a:gdLst>
                <a:gd name="connsiteX0" fmla="*/ 0 w 1926038"/>
                <a:gd name="connsiteY0" fmla="*/ 0 h 1055856"/>
                <a:gd name="connsiteX1" fmla="*/ 1926038 w 1926038"/>
                <a:gd name="connsiteY1" fmla="*/ 0 h 1055856"/>
                <a:gd name="connsiteX2" fmla="*/ 1926038 w 1926038"/>
                <a:gd name="connsiteY2" fmla="*/ 1055856 h 1055856"/>
                <a:gd name="connsiteX3" fmla="*/ 0 w 1926038"/>
                <a:gd name="connsiteY3" fmla="*/ 1055856 h 1055856"/>
                <a:gd name="connsiteX4" fmla="*/ 0 w 1926038"/>
                <a:gd name="connsiteY4" fmla="*/ 0 h 1055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6038" h="1055856">
                  <a:moveTo>
                    <a:pt x="0" y="0"/>
                  </a:moveTo>
                  <a:lnTo>
                    <a:pt x="1926038" y="0"/>
                  </a:lnTo>
                  <a:lnTo>
                    <a:pt x="1926038" y="1055856"/>
                  </a:lnTo>
                  <a:lnTo>
                    <a:pt x="0" y="10558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15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Последњи избор у звање</a:t>
              </a:r>
              <a:endParaRPr lang="en-US" sz="15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8BE968-32A8-4A69-ABB4-ABCEE31549C3}"/>
                </a:ext>
              </a:extLst>
            </p:cNvPr>
            <p:cNvCxnSpPr>
              <a:cxnSpLocks/>
            </p:cNvCxnSpPr>
            <p:nvPr/>
          </p:nvCxnSpPr>
          <p:spPr>
            <a:xfrm>
              <a:off x="40327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748CDE-B040-4C17-B9E7-43D1EA5CB673}"/>
                </a:ext>
              </a:extLst>
            </p:cNvPr>
            <p:cNvCxnSpPr>
              <a:cxnSpLocks/>
            </p:cNvCxnSpPr>
            <p:nvPr/>
          </p:nvCxnSpPr>
          <p:spPr>
            <a:xfrm>
              <a:off x="265664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F2CFAD-0DA4-4F47-961C-A83817CF09F7}"/>
                </a:ext>
              </a:extLst>
            </p:cNvPr>
            <p:cNvCxnSpPr>
              <a:cxnSpLocks/>
            </p:cNvCxnSpPr>
            <p:nvPr/>
          </p:nvCxnSpPr>
          <p:spPr>
            <a:xfrm>
              <a:off x="491001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01BA719-8039-449D-8F54-1BDEB7E28147}"/>
                </a:ext>
              </a:extLst>
            </p:cNvPr>
            <p:cNvCxnSpPr>
              <a:cxnSpLocks/>
            </p:cNvCxnSpPr>
            <p:nvPr/>
          </p:nvCxnSpPr>
          <p:spPr>
            <a:xfrm>
              <a:off x="716338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1093C9-9BF7-4469-85C5-F069F8670DB9}"/>
                </a:ext>
              </a:extLst>
            </p:cNvPr>
            <p:cNvCxnSpPr>
              <a:cxnSpLocks/>
            </p:cNvCxnSpPr>
            <p:nvPr/>
          </p:nvCxnSpPr>
          <p:spPr>
            <a:xfrm>
              <a:off x="9416755" y="3732243"/>
              <a:ext cx="0" cy="1670181"/>
            </a:xfrm>
            <a:prstGeom prst="line">
              <a:avLst/>
            </a:prstGeom>
            <a:ln>
              <a:solidFill>
                <a:srgbClr val="1459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EECC2-492D-4864-B8ED-DE606FD2B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233F79-3E94-42A0-B8FC-93D73C818E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85338" y="1797050"/>
            <a:ext cx="1716087" cy="171767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6EC86CE-D28A-4D4B-B1DF-E58FB4163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797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45497E0A-F3A1-4AA2-AB21-583D3E6ABD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71621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314AF5B9-30C6-4D53-ACAB-ED56A9F808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7030" y="44132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институција</a:t>
            </a:r>
            <a:r>
              <a:rPr lang="en-US" dirty="0"/>
              <a:t>&gt;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64C50462-1722-4864-BED5-C99824A5E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35689" y="4408750"/>
            <a:ext cx="2021844" cy="98917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0"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лабораторија</a:t>
            </a:r>
            <a:r>
              <a:rPr lang="en-US" dirty="0"/>
              <a:t>&gt;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F100EC3-AA6C-497D-8A24-8046023945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538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633FD0D7-52F9-4458-9684-626FB9D9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2724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E5C87C97-5E95-49E9-99F4-B0ECA56AA9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67560" y="560040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20ХХ-20ХХ</a:t>
            </a:r>
            <a:endParaRPr lang="en-US" dirty="0"/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3B9949A4-3035-4555-B9DC-814CF9160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794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EE41092A-6A8C-44D0-B0FC-7FA186476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14975" y="5602288"/>
            <a:ext cx="2179637" cy="5730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sr-Cyrl-RS" dirty="0"/>
              <a:t>20ХХ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1C90B7-A24F-4DFB-8D74-8D2EBF0E9162}"/>
              </a:ext>
            </a:extLst>
          </p:cNvPr>
          <p:cNvSpPr txBox="1"/>
          <p:nvPr userDrawn="1"/>
        </p:nvSpPr>
        <p:spPr>
          <a:xfrm>
            <a:off x="551789" y="2734590"/>
            <a:ext cx="31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и година рођења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77E8C1F-BAAE-4387-AF75-65FE1CF31C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95700" y="2735263"/>
            <a:ext cx="4801378" cy="3667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45991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место</a:t>
            </a:r>
            <a:r>
              <a:rPr lang="en-US" dirty="0"/>
              <a:t>&gt;</a:t>
            </a:r>
            <a:r>
              <a:rPr lang="sr-Cyrl-RS" dirty="0"/>
              <a:t>, </a:t>
            </a:r>
            <a:r>
              <a:rPr lang="en-US" dirty="0"/>
              <a:t>&lt;</a:t>
            </a:r>
            <a:r>
              <a:rPr lang="sr-Cyrl-RS" dirty="0"/>
              <a:t>година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јистакнутије научно достигнућ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Изабрати и укратко описати једно достигнуће које је кандидат остварио у периоду након претходног избора у звање. Дати кратак опис и прокоментарисати његов значај у односу на област истраживања. Представити на максимално два слајда уз коришћење слика/дијаграма, уколико је то могуће.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Најистакнутије научно достигнуће</a:t>
            </a:r>
            <a:endParaRPr lang="en-US" sz="2400" b="0" spc="0" baseline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76511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нтитативни резул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15A62A-52D3-434B-9B51-58FCC31043E8}"/>
              </a:ext>
            </a:extLst>
          </p:cNvPr>
          <p:cNvSpPr txBox="1">
            <a:spLocks/>
          </p:cNvSpPr>
          <p:nvPr userDrawn="1"/>
        </p:nvSpPr>
        <p:spPr>
          <a:xfrm>
            <a:off x="581192" y="1797184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Квантитативни резултати кандидата</a:t>
            </a:r>
            <a:endParaRPr lang="en-US" sz="2400" b="0" spc="0" baseline="0" dirty="0"/>
          </a:p>
        </p:txBody>
      </p:sp>
    </p:spTree>
    <p:extLst>
      <p:ext uri="{BB962C8B-B14F-4D97-AF65-F5344CB8AC3E}">
        <p14:creationId xmlns:p14="http://schemas.microsoft.com/office/powerpoint/2010/main" val="326791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42057"/>
            <a:ext cx="11029616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поТпројекти</a:t>
            </a:r>
            <a:r>
              <a:rPr lang="en-U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</a:t>
            </a:r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 пројектни</a:t>
            </a:r>
            <a:r>
              <a:rPr lang="en-U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задаци</a:t>
            </a:r>
            <a:r>
              <a:rPr lang="en-U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02983"/>
            <a:ext cx="11029616" cy="996029"/>
          </a:xfrm>
        </p:spPr>
        <p:txBody>
          <a:bodyPr anchor="t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sz="18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два, по мишљењу Комисије, најистакнутија пројекта, потпројекта или пројектна задатка којима је кандидат руководио или руководи.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5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уковођења пројектима и дисертациј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2" y="1561255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пројектима, поТпројектиМа и пројектниМ задациМА</a:t>
            </a:r>
            <a:endParaRPr lang="en-US" sz="2400" b="0" spc="0" baseline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132649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два, по мишљењу Комисије, најистакнутија пројекта, потпројекта или пројектна задатака којима је кандидат руководио или руководи.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EDB4143-BC99-479C-B616-B4FF1F970941}"/>
              </a:ext>
            </a:extLst>
          </p:cNvPr>
          <p:cNvSpPr txBox="1">
            <a:spLocks/>
          </p:cNvSpPr>
          <p:nvPr userDrawn="1"/>
        </p:nvSpPr>
        <p:spPr>
          <a:xfrm>
            <a:off x="581191" y="3993869"/>
            <a:ext cx="11029616" cy="5265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Cyrl-RS" sz="2400" b="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Руковођење ДИсертацијама</a:t>
            </a:r>
            <a:endParaRPr lang="en-US" sz="2400" b="0" spc="0" baseline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BBB2ABA-68BD-431A-9E8B-A565EAD9F1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385" y="6423914"/>
            <a:ext cx="10517785" cy="377902"/>
          </a:xfrm>
        </p:spPr>
        <p:txBody>
          <a:bodyPr>
            <a:normAutofit/>
          </a:bodyPr>
          <a:lstStyle>
            <a:lvl1pPr marL="0" indent="0" algn="l">
              <a:buFont typeface="Century Gothic" panose="020B0502020202020204" pitchFamily="34" charset="0"/>
              <a:buNone/>
              <a:defRPr sz="1100" b="1" i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RS" dirty="0"/>
              <a:t>НАПОМЕНА: СЛАЈД ЈЕ ПОТРЕБНО ПРИКАЗАТИ САМО КОД ИЗБОРА У ЗВАЊЕ ВИШИ НАУЧНИ САРАДНИК ИЛИ НАУЧНИ САВЕТНИК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581192" y="4524582"/>
            <a:ext cx="11029615" cy="1899332"/>
          </a:xfrm>
        </p:spPr>
        <p:txBody>
          <a:bodyPr anchor="t"/>
          <a:lstStyle>
            <a:lvl1pPr marL="306000" marR="0" indent="-30600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tabLst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sr-Cyrl-RS" dirty="0"/>
              <a:t>Навести до две, по избору Комисије, дисертације којима је кандидат руководио у форми: </a:t>
            </a:r>
            <a:r>
              <a:rPr lang="ru-RU" dirty="0"/>
              <a:t>&lt;Име и презиме&gt;, &lt;Наслов дисертације&gt;, &lt;Институција&gt;, &lt;Датум одбране&gt;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88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492606"/>
            <a:ext cx="11029616" cy="526569"/>
          </a:xfrm>
        </p:spPr>
        <p:txBody>
          <a:bodyPr>
            <a:normAutofit/>
          </a:bodyPr>
          <a:lstStyle>
            <a:lvl1pPr>
              <a:defRPr sz="2600" b="1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sr-Cyrl-RS" dirty="0"/>
              <a:t>(</a:t>
            </a:r>
            <a:r>
              <a:rPr lang="sr-Cyrl-RS" dirty="0" err="1"/>
              <a:t>ре</a:t>
            </a:r>
            <a:r>
              <a:rPr lang="sr-Cyrl-RS" dirty="0"/>
              <a:t>)избор у звање </a:t>
            </a:r>
            <a:r>
              <a:rPr lang="en-US" dirty="0"/>
              <a:t>&lt;</a:t>
            </a:r>
            <a:r>
              <a:rPr lang="sr-Cyrl-RS" dirty="0"/>
              <a:t>звање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anchor="t"/>
          <a:lstStyle>
            <a:lvl1pPr marL="306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30000" indent="-306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000" indent="-270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4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602000" indent="-234000">
              <a:buClr>
                <a:srgbClr val="145991"/>
              </a:buClr>
              <a:buFont typeface="Century Gothic" panose="020B0502020202020204" pitchFamily="34" charset="0"/>
              <a:buChar char="◦"/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sr-Cyrl-RS" dirty="0"/>
              <a:t>Остало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56E25-33D3-42F7-9AFC-30AFE47DC50B}"/>
              </a:ext>
            </a:extLst>
          </p:cNvPr>
          <p:cNvSpPr txBox="1"/>
          <p:nvPr userDrawn="1"/>
        </p:nvSpPr>
        <p:spPr>
          <a:xfrm>
            <a:off x="581192" y="1019175"/>
            <a:ext cx="1102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Кандидат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EFAEF35-6745-4BC2-913D-5AC3599857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170" y="165932"/>
            <a:ext cx="1365250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768E53E-5274-4DFB-9AE9-A5E6FBC70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14243" y="1027318"/>
            <a:ext cx="6174107" cy="43656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45991"/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dirty="0"/>
              <a:t>&lt;</a:t>
            </a:r>
            <a:r>
              <a:rPr lang="sr-Cyrl-RS" dirty="0"/>
              <a:t>име и презиме</a:t>
            </a:r>
            <a:r>
              <a:rPr lang="en-US" dirty="0"/>
              <a:t>&gt;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39D9DDE-B78B-4BAF-9C58-1C88A79567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025" y="1870426"/>
            <a:ext cx="11029950" cy="466374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/>
            </a:lvl1pPr>
          </a:lstStyle>
          <a:p>
            <a:pPr lvl="0"/>
            <a:r>
              <a:rPr lang="en-US" dirty="0"/>
              <a:t>&lt;</a:t>
            </a:r>
            <a:r>
              <a:rPr lang="sr-Cyrl-RS" dirty="0"/>
              <a:t>ПОДНАСЛОВ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06716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0" r:id="rId4"/>
    <p:sldLayoutId id="2147483673" r:id="rId5"/>
    <p:sldLayoutId id="2147483676" r:id="rId6"/>
    <p:sldLayoutId id="214748367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00000"/>
        <a:buFont typeface="Century Gothic" panose="020B050202020202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145991"/>
        </a:buClr>
        <a:buSzPct val="120000"/>
        <a:buFont typeface="Century Gothic" panose="020B0502020202020204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c/abstract/10.1103/PhysRevC.108.044905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11071-023-08692-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5CD3009D-0316-4899-BCE2-3B4DC33C04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Др Бојана Илић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C6C43-CFCB-4C79-8772-B0C8A1A4E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r-Cyrl-RS" dirty="0"/>
              <a:t>др Магдалена Ђорђевић (ИФ и САНУ)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370525-CC16-4BA6-BC05-D8D08B378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ИЗБОР У ЗВАЊЕ </a:t>
            </a:r>
            <a:r>
              <a:rPr lang="sr-Cyrl-RS" sz="2200" dirty="0">
                <a:solidFill>
                  <a:schemeClr val="bg1">
                    <a:lumMod val="50000"/>
                  </a:schemeClr>
                </a:solidFill>
              </a:rPr>
              <a:t>(нови превилник)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2FEC2E-1065-4070-952F-BBFBBED4C5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др Лидија Живковић (ИФ)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291131-D116-469B-9588-970DBBEDBC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проф. др Маја Бурић (ФФ)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E72A78-E091-4078-8147-E446703C1F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2684" y="2709134"/>
            <a:ext cx="9109075" cy="719866"/>
          </a:xfrm>
        </p:spPr>
        <p:txBody>
          <a:bodyPr>
            <a:normAutofit/>
          </a:bodyPr>
          <a:lstStyle/>
          <a:p>
            <a:r>
              <a:rPr lang="sr-Cyrl-RS" dirty="0"/>
              <a:t>Виши научни сарадник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4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B85-C71E-4725-AB7E-C03D5CE03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C1FC9-021D-4671-BD4B-9239F612D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</a:t>
            </a:r>
            <a:r>
              <a:rPr lang="sr-Cyrl-RS" sz="2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 Бојана Илић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B415C-EEAF-4CEE-BDFD-DB4858B5E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Физички факултет</a:t>
            </a:r>
          </a:p>
          <a:p>
            <a:r>
              <a:rPr lang="sr-Cyrl-RS" dirty="0"/>
              <a:t>Универзитет у Београду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B9769A-9FE7-4E80-81B7-439C93ED58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Физички факултет</a:t>
            </a:r>
          </a:p>
          <a:p>
            <a:r>
              <a:rPr lang="sr-Cyrl-RS" dirty="0"/>
              <a:t>Универзитет у Београду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6A398B-AF65-42E2-959D-17C51AFE1D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sr-Cyrl-RS" sz="1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Лабораторија за физику високих енергија</a:t>
            </a:r>
            <a:endParaRPr lang="en-US" sz="1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F11D14-4C84-434F-8A8C-474F3B28D4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r-Cyrl-RS" dirty="0"/>
              <a:t>2003-2013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3A7F96-88DA-4DA5-B36E-57226F572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r-Cyrl-RS" dirty="0"/>
              <a:t>-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9E54C4-2E92-43EC-B5E3-21B606AF6D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r-Cyrl-RS" dirty="0"/>
              <a:t>2013-2018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6B9D13-D210-4D93-861C-7AB19EB221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r-Cyrl-RS" dirty="0"/>
              <a:t>2013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5C53BA-4222-4884-AD33-049DBF50C0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sr-Cyrl-RS" dirty="0"/>
              <a:t>23.03.2020.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35DFBA-E49B-4101-A758-11B456A48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Приједор, 1984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36FAE4-21A4-FC60-E774-0DD23ED10322}"/>
              </a:ext>
            </a:extLst>
          </p:cNvPr>
          <p:cNvSpPr txBox="1">
            <a:spLocks/>
          </p:cNvSpPr>
          <p:nvPr/>
        </p:nvSpPr>
        <p:spPr>
          <a:xfrm>
            <a:off x="9414263" y="4408750"/>
            <a:ext cx="2021844" cy="9891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Tx/>
              <a:buNone/>
              <a:defRPr sz="1400" kern="120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00000"/>
              <a:buFont typeface="Century Gothic" panose="020B0502020202020204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20000"/>
              <a:buFont typeface="Century Gothic" panose="020B0502020202020204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145991"/>
              </a:buClr>
              <a:buSzPct val="120000"/>
              <a:buFont typeface="Century Gothic" panose="020B0502020202020204" pitchFamily="34" charset="0"/>
              <a:buChar char="◦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/>
              <a:t>породиљско 08.11.2022.-07.11.2023.</a:t>
            </a:r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2DF6AA4E-B1EF-0222-7DF2-F61599AC14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256" b="8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867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E4FA-EF42-46E1-B893-990E8E80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91CD-B09F-4617-A373-7F9049B02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0864"/>
            <a:ext cx="12192000" cy="4517136"/>
          </a:xfrm>
        </p:spPr>
        <p:txBody>
          <a:bodyPr>
            <a:normAutofit fontScale="92500"/>
          </a:bodyPr>
          <a:lstStyle/>
          <a:p>
            <a:r>
              <a:rPr lang="sr-Cyrl-RS" sz="2100" b="1" dirty="0"/>
              <a:t>Примарна научна дисциплина Честице и поља (раније Физика високих енергија):</a:t>
            </a:r>
          </a:p>
          <a:p>
            <a:pPr marL="0" indent="0" algn="just">
              <a:buNone/>
            </a:pPr>
            <a:r>
              <a:rPr lang="ru-RU" sz="1700" dirty="0"/>
              <a:t>У раду [1] кандидаткиња је аналитички генерализовала израз за радијативне губитке енергије високоенергијских партона у КГП кроз увођење коначног броја центара расејања. За разлику од стандардних апроксимација (један или бесконачно много центара), овај рад уводи реалистичан модел са коначним бројем судара, карактеристичним за RHIC и LHC. По први пут су добијени аналитички изрази за спектре до 4. реда развоја, чиме су проширени Djordjevic-Gyulassy-Levai-Vitev и формализам динамичких губитака енергије на реалније услове. Рад је реализован као један од резултата обухваћених докторском дисертацијом др Стефана Стојку, а кандидаткиња је била задужена за стручно вођење и непосредно менторовање др Стојку у оквиру овог пројекта.</a:t>
            </a:r>
          </a:p>
          <a:p>
            <a:pPr marL="0" indent="0" algn="just">
              <a:buNone/>
            </a:pPr>
            <a:r>
              <a:rPr lang="ru-RU" sz="1700" dirty="0"/>
              <a:t>Резултати су имплементирани у DREENA-C нумерички оквир за предвиђање R</a:t>
            </a:r>
            <a:r>
              <a:rPr lang="ru-RU" sz="1700" baseline="-25000" dirty="0"/>
              <a:t>AA</a:t>
            </a:r>
            <a:r>
              <a:rPr lang="ru-RU" sz="1700" dirty="0"/>
              <a:t> и v</a:t>
            </a:r>
            <a:r>
              <a:rPr lang="ru-RU" sz="1700" baseline="-25000" dirty="0"/>
              <a:t>2</a:t>
            </a:r>
            <a:r>
              <a:rPr lang="ru-RU" sz="1700" dirty="0"/>
              <a:t> мезона. Показано је да ефекат виших редова зависи од масе мезона, централности судара и хромомагнетне масе. У светлу најновијих процена хромомагнетне масе, показано је да се 1. ред по броју центара расејања сасвим довољан, не само у статичкој средини где је једини допринос хромоелектрични, већ и у динамичкој средини. </a:t>
            </a:r>
          </a:p>
          <a:p>
            <a:pPr marL="0" indent="0" algn="just">
              <a:buNone/>
            </a:pPr>
            <a:r>
              <a:rPr lang="en-US" sz="1500" dirty="0"/>
              <a:t>[1] Stefan Stojku, </a:t>
            </a:r>
            <a:r>
              <a:rPr lang="en-US" sz="1500" b="1" dirty="0"/>
              <a:t>Bojana Ilic</a:t>
            </a:r>
            <a:r>
              <a:rPr lang="en-US" sz="1500" dirty="0"/>
              <a:t>, Igor Salom and Magdalena Djordjevic, </a:t>
            </a:r>
            <a:r>
              <a:rPr lang="en-US" sz="1500" i="1" dirty="0"/>
              <a:t>Importance of higher orders in opacity in quark-gluon plasma tomography</a:t>
            </a:r>
            <a:r>
              <a:rPr lang="en-US" sz="1500" dirty="0"/>
              <a:t>, Phys. Rev. C </a:t>
            </a:r>
            <a:r>
              <a:rPr lang="en-US" sz="1500" b="1" dirty="0"/>
              <a:t>108</a:t>
            </a:r>
            <a:r>
              <a:rPr lang="en-US" sz="1500" dirty="0"/>
              <a:t>, no.4, 044905 (2023), </a:t>
            </a:r>
            <a:r>
              <a:rPr lang="en-US" sz="1500" dirty="0">
                <a:hlinkClick r:id="rId2"/>
              </a:rPr>
              <a:t>DOI: 10.1103/PhysRevC.108.044905</a:t>
            </a:r>
            <a:r>
              <a:rPr lang="en-US" sz="1500" dirty="0"/>
              <a:t>, M21, (IF=3.2).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923D1-279D-4972-AA06-42B41DCF0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 Бојана Илић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5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04F45-CE01-83B1-7C62-A3CCB87A3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7107-F8C0-343D-9E9D-5E651F1C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19276-C9CF-F33A-62A4-01C17876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0864"/>
            <a:ext cx="12192000" cy="4517136"/>
          </a:xfrm>
        </p:spPr>
        <p:txBody>
          <a:bodyPr>
            <a:normAutofit fontScale="47500" lnSpcReduction="20000"/>
          </a:bodyPr>
          <a:lstStyle/>
          <a:p>
            <a:r>
              <a:rPr lang="sr-Cyrl-RS" sz="3800" b="1" dirty="0"/>
              <a:t>Интердисциплинарна истраживања у Биофизици:</a:t>
            </a:r>
          </a:p>
          <a:p>
            <a:pPr marL="0" indent="0" algn="just">
              <a:buNone/>
            </a:pPr>
            <a:r>
              <a:rPr lang="ru-RU" sz="3400" dirty="0"/>
              <a:t>Кандидаткиња је водећи аутор рада [2], који аналитички проучава реалистични модел почетног ширења Covid-19 инфекције под мерама социјалног дистанцирања, применљив и на будуће непознате епидемије. Рад се надовезује на SPEIRD модел, у чијем аналитичком развоју је кандидаткиња учествовала.</a:t>
            </a:r>
          </a:p>
          <a:p>
            <a:pPr marL="0" indent="0" algn="just">
              <a:buNone/>
            </a:pPr>
            <a:r>
              <a:rPr lang="ru-RU" sz="3400" dirty="0"/>
              <a:t>По први пут су изведени затворени аналитички изрази временске зависности детектованих D(t) и умрлих F(t), решавањем система нелинеарних диференцијалних једначина, коришћењем уобичајених метода решавања нехомогених диференцијалних Cauchy-Euler-ових једначина другог реда, затим специјалних карактеристика: модификованих Bessel-ових функција 1. и 2. врсте, горњих непотпуних гама функција и регуларизованих генерализованих хипергеометријских функција.</a:t>
            </a:r>
          </a:p>
          <a:p>
            <a:pPr marL="0" indent="0" algn="just">
              <a:buNone/>
            </a:pPr>
            <a:r>
              <a:rPr lang="ru-RU" sz="3400" dirty="0"/>
              <a:t>Показано је да се сложени изрази могу значајно поједноставити без губитка тачности, уз успешну верификацију на подацима из више земаља. Изведене су формуле за време пика, његово трајање и вредности у сатурацији. Посебно је анализиран утицај односа између базичног репродуктивног броја R₀ и времена трајања заштите (које у себи комбинује јачину мера социјалног дистанцирања и тренутак увођења тих мера) показујући да благе мере уведене раније могу бити ефикасније од престрогих уведених касније. </a:t>
            </a:r>
          </a:p>
          <a:p>
            <a:pPr marL="0" indent="0" algn="just">
              <a:buNone/>
            </a:pPr>
            <a:r>
              <a:rPr lang="sr-Cyrl-RS" sz="2500" dirty="0"/>
              <a:t>[2] </a:t>
            </a:r>
            <a:r>
              <a:rPr lang="en-US" sz="2500" b="1" dirty="0"/>
              <a:t>Bojana Ilic</a:t>
            </a:r>
            <a:r>
              <a:rPr lang="en-US" sz="2500" dirty="0"/>
              <a:t>, Igor Salom, Marko Djordjevic and Magdalena Djordjevic, </a:t>
            </a:r>
            <a:r>
              <a:rPr lang="en-US" sz="2500" i="1" dirty="0"/>
              <a:t>An analytical framework for understanding infection progression under social mitigation measures</a:t>
            </a:r>
            <a:r>
              <a:rPr lang="en-US" sz="2500" dirty="0"/>
              <a:t>, Nonlinear Dyn. </a:t>
            </a:r>
            <a:r>
              <a:rPr lang="en-US" sz="2500" b="1" dirty="0"/>
              <a:t>111</a:t>
            </a:r>
            <a:r>
              <a:rPr lang="en-US" sz="2500" dirty="0"/>
              <a:t>, 22033–22053 (2023), DOI: </a:t>
            </a:r>
            <a:r>
              <a:rPr lang="en-US" sz="2500" dirty="0">
                <a:hlinkClick r:id="rId3"/>
              </a:rPr>
              <a:t>10.1007/s11071-023-08692-4</a:t>
            </a:r>
            <a:r>
              <a:rPr lang="en-US" sz="2500" dirty="0"/>
              <a:t>, M21a (IF=5.741).</a:t>
            </a:r>
            <a:endParaRPr lang="sr-Cyrl-RS" sz="2500" dirty="0"/>
          </a:p>
          <a:p>
            <a:pPr marL="0" indent="0">
              <a:buNone/>
            </a:pPr>
            <a:endParaRPr lang="sr-Cyrl-RS" sz="2100" dirty="0"/>
          </a:p>
          <a:p>
            <a:pPr marL="0" indent="0">
              <a:buNone/>
            </a:pPr>
            <a:endParaRPr lang="sr-Cyrl-RS" sz="2100" dirty="0"/>
          </a:p>
          <a:p>
            <a:pPr marL="0" indent="0">
              <a:buNone/>
            </a:pPr>
            <a:endParaRPr lang="sr-Cyrl-RS" sz="2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8F35F-65BD-9D0A-4AA1-B1EE3BB35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др Бојана Илић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2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др Бојана Илић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80441" y="6451346"/>
            <a:ext cx="10517785" cy="3779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sr-Cyrl-RS" dirty="0"/>
              <a:t>Марко Тумбас, </a:t>
            </a:r>
            <a:r>
              <a:rPr lang="ru-RU" dirty="0"/>
              <a:t>„Биоинформатичка и биофизичка анализа CRISPR/Cas и токсин-антитоксин локуса у геномима бактерија“, Биофизика, Универзитет у Београду, тема одбрањена 06. јула 2022. год. под коменторством кандидаткиње и проф. др Марка Ђорђевића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5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A2144A7C-0610-4405-A348-80E7740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у звање виши научни сарадник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470976D-0107-4570-AE88-B69D47911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</a:t>
            </a:r>
            <a:r>
              <a:rPr lang="sr-Cyrl-RS" sz="2400" dirty="0">
                <a:solidFill>
                  <a:srgbClr val="1459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 Бојана Илић</a:t>
            </a:r>
            <a:endParaRPr lang="en-US" sz="2400" dirty="0">
              <a:solidFill>
                <a:srgbClr val="1459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0" name="Group 6">
            <a:extLst>
              <a:ext uri="{FF2B5EF4-FFF2-40B4-BE49-F238E27FC236}">
                <a16:creationId xmlns:a16="http://schemas.microsoft.com/office/drawing/2014/main" id="{DAA38BB3-2364-4A70-887A-B824C2768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50099"/>
              </p:ext>
            </p:extLst>
          </p:nvPr>
        </p:nvGraphicFramePr>
        <p:xfrm>
          <a:off x="5971592" y="2381545"/>
          <a:ext cx="5639216" cy="2201164"/>
        </p:xfrm>
        <a:graphic>
          <a:graphicData uri="http://schemas.openxmlformats.org/drawingml/2006/table">
            <a:tbl>
              <a:tblPr/>
              <a:tblGrid>
                <a:gridCol w="2016782">
                  <a:extLst>
                    <a:ext uri="{9D8B030D-6E8A-4147-A177-3AD203B41FA5}">
                      <a16:colId xmlns:a16="http://schemas.microsoft.com/office/drawing/2014/main" val="1342224922"/>
                    </a:ext>
                  </a:extLst>
                </a:gridCol>
                <a:gridCol w="1811217">
                  <a:extLst>
                    <a:ext uri="{9D8B030D-6E8A-4147-A177-3AD203B41FA5}">
                      <a16:colId xmlns:a16="http://schemas.microsoft.com/office/drawing/2014/main" val="2156263360"/>
                    </a:ext>
                  </a:extLst>
                </a:gridCol>
                <a:gridCol w="1811217">
                  <a:extLst>
                    <a:ext uri="{9D8B030D-6E8A-4147-A177-3AD203B41FA5}">
                      <a16:colId xmlns:a16="http://schemas.microsoft.com/office/drawing/2014/main" val="20624261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ОСТВАРЕНО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ПОТРЕБНО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56654"/>
                  </a:ext>
                </a:extLst>
              </a:tr>
              <a:tr h="159257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Укупно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98.5 (77.928)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77077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М11 + М12 + М21 + М22 + М23 + М91 + М92 + М93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 (60.659)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50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КВАЛИТАТИВНИ</a:t>
                      </a: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А2, Б1, Б2, Б4, Б6, Б7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Мин. 3 са збирне листе А и Б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494138"/>
                  </a:ext>
                </a:extLst>
              </a:tr>
            </a:tbl>
          </a:graphicData>
        </a:graphic>
      </p:graphicFrame>
      <p:graphicFrame>
        <p:nvGraphicFramePr>
          <p:cNvPr id="21" name="Group 6">
            <a:extLst>
              <a:ext uri="{FF2B5EF4-FFF2-40B4-BE49-F238E27FC236}">
                <a16:creationId xmlns:a16="http://schemas.microsoft.com/office/drawing/2014/main" id="{8E57F8D9-FBCF-4B8C-9AA4-149CBB3A6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16859"/>
              </p:ext>
            </p:extLst>
          </p:nvPr>
        </p:nvGraphicFramePr>
        <p:xfrm>
          <a:off x="442762" y="2381545"/>
          <a:ext cx="2505711" cy="1423162"/>
        </p:xfrm>
        <a:graphic>
          <a:graphicData uri="http://schemas.openxmlformats.org/drawingml/2006/table">
            <a:tbl>
              <a:tblPr/>
              <a:tblGrid>
                <a:gridCol w="1405289">
                  <a:extLst>
                    <a:ext uri="{9D8B030D-6E8A-4147-A177-3AD203B41FA5}">
                      <a16:colId xmlns:a16="http://schemas.microsoft.com/office/drawing/2014/main" val="1342224922"/>
                    </a:ext>
                  </a:extLst>
                </a:gridCol>
                <a:gridCol w="1100422">
                  <a:extLst>
                    <a:ext uri="{9D8B030D-6E8A-4147-A177-3AD203B41FA5}">
                      <a16:colId xmlns:a16="http://schemas.microsoft.com/office/drawing/2014/main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КАТЕГОРИЈА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М20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80 (60.659)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050249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М30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18.5 (17.269)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75411"/>
                  </a:ext>
                </a:extLst>
              </a:tr>
            </a:tbl>
          </a:graphicData>
        </a:graphic>
      </p:graphicFrame>
      <p:graphicFrame>
        <p:nvGraphicFramePr>
          <p:cNvPr id="25" name="Group 6">
            <a:extLst>
              <a:ext uri="{FF2B5EF4-FFF2-40B4-BE49-F238E27FC236}">
                <a16:creationId xmlns:a16="http://schemas.microsoft.com/office/drawing/2014/main" id="{F855725A-072E-48C9-AD40-A75151E8C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858421"/>
              </p:ext>
            </p:extLst>
          </p:nvPr>
        </p:nvGraphicFramePr>
        <p:xfrm>
          <a:off x="3056913" y="2381545"/>
          <a:ext cx="2812042" cy="645160"/>
        </p:xfrm>
        <a:graphic>
          <a:graphicData uri="http://schemas.openxmlformats.org/drawingml/2006/table">
            <a:tbl>
              <a:tblPr/>
              <a:tblGrid>
                <a:gridCol w="1608393">
                  <a:extLst>
                    <a:ext uri="{9D8B030D-6E8A-4147-A177-3AD203B41FA5}">
                      <a16:colId xmlns:a16="http://schemas.microsoft.com/office/drawing/2014/main" val="1342224922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val="215626336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БРОЈ ЦИТАТА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h-</a:t>
                      </a:r>
                      <a:r>
                        <a:rPr kumimoji="0" lang="sr-Cyrl-R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ИНДЕКС</a:t>
                      </a: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256654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198 (165)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Noto Sans CJK SC" charset="0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sr-Cyrl-R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27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74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D92A-2986-5726-BD06-54E99A9D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ИЗБОР У ЗВАЊЕ НАУЧНИ САВЕТНИК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7BB00-DAC7-2C90-18B5-64E5B38C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136938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А2 – МЕНТОРСКИ РАД</a:t>
            </a:r>
          </a:p>
          <a:p>
            <a:r>
              <a:rPr lang="sr-Cyrl-RS" dirty="0"/>
              <a:t>Б1 – ЦИТИРАНОСТ ПРЕКО 50 ЦИТАТА БЕЗ АУТОЦИТАТА (165)</a:t>
            </a:r>
          </a:p>
          <a:p>
            <a:r>
              <a:rPr lang="sr-Cyrl-RS" dirty="0"/>
              <a:t>Б2 – МЕЂУНАРОДНА НАУЧНА САРАДЊА (УЧЕШЋЕ НА МЕЂУНАРОДНИМ ПРОЈЕКТИМА) </a:t>
            </a:r>
          </a:p>
          <a:p>
            <a:pPr marL="0" indent="0">
              <a:buNone/>
            </a:pPr>
            <a:r>
              <a:rPr lang="sr-Cyrl-RS" sz="1400" dirty="0"/>
              <a:t>- </a:t>
            </a:r>
            <a:r>
              <a:rPr lang="en-US" sz="1400" dirty="0"/>
              <a:t>ERC-2016-CoG:725741 “A novel Quark-Gluon Plasma tomography tool: from jet quenching to exploring the extreme medium properties”</a:t>
            </a:r>
            <a:endParaRPr lang="sr-Cyrl-RS" sz="1400" dirty="0"/>
          </a:p>
          <a:p>
            <a:pPr marL="0" indent="0">
              <a:buNone/>
            </a:pPr>
            <a:r>
              <a:rPr lang="sr-Cyrl-RS" sz="1400" dirty="0"/>
              <a:t> - </a:t>
            </a:r>
            <a:r>
              <a:rPr lang="en-US" sz="1400" dirty="0"/>
              <a:t>SNSF SCOPES IZ73Z0-152297 “Bioinformatics and modeling of bacterial immune systems -understanding control of CRISPR/Cas”</a:t>
            </a:r>
            <a:endParaRPr lang="sr-Cyrl-RS" sz="1400" dirty="0"/>
          </a:p>
          <a:p>
            <a:r>
              <a:rPr lang="sr-Cyrl-RS" dirty="0"/>
              <a:t>Б4 – ПРЕДАВАЊА ПО ПОЗИВУ (ОСИМ НА КОНФЕРЕНЦИЈАМА) </a:t>
            </a:r>
            <a:r>
              <a:rPr lang="sr-Cyrl-RS" sz="1400" dirty="0"/>
              <a:t>(5 предавања, САНУ, ЦЕРН...)</a:t>
            </a:r>
          </a:p>
          <a:p>
            <a:r>
              <a:rPr lang="sr-Cyrl-RS" dirty="0"/>
              <a:t>Б6 – </a:t>
            </a:r>
            <a:r>
              <a:rPr lang="ru-RU" dirty="0"/>
              <a:t>РЕЦЕНЗИРАЊЕ НАЈМАЊЕ 3 РЕЗУЛТАТА ИЗ КАТЕГОРИЈЕ М21-M23 </a:t>
            </a:r>
            <a:r>
              <a:rPr lang="ru-RU" sz="1400" dirty="0"/>
              <a:t>(8 РАДОВА М21)</a:t>
            </a:r>
          </a:p>
          <a:p>
            <a:r>
              <a:rPr lang="ru-RU" dirty="0"/>
              <a:t>Б7 – УЧЕШЋЕ У НАСТАВИ НА МАСТЕР АКАДЕМСКИМ СТУДИЈАМА </a:t>
            </a:r>
            <a:r>
              <a:rPr lang="ru-RU" sz="1400" dirty="0"/>
              <a:t>(Биолошки факултет, Универзитет у Београду, студијски програми: Молекуларна биологија и физиологија и Биологија, два наставна предмета: Динамичко моделирање биолошких система и Биоинформатика)</a:t>
            </a:r>
            <a:endParaRPr lang="ru-RU" dirty="0"/>
          </a:p>
          <a:p>
            <a:endParaRPr lang="en-GB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5D500-280A-07EE-15C6-533044DDA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/>
              <a:t>др Бојана Илић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4E30E-A725-8376-F72A-91102E18AF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Cyrl-RS" dirty="0"/>
              <a:t>КВАЛИТАТИВНИ УСЛОВИ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5003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71af3243-3dd4-4a8d-8c0d-dd76da1f02a5"/>
    <ds:schemaRef ds:uri="http://www.w3.org/XML/1998/namespace"/>
    <ds:schemaRef ds:uri="16c05727-aa75-4e4a-9b5f-8a80a1165891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{C16AFF45-C899-4934-878B-CD75F6A48F8C}tf67061901_win32</Template>
  <TotalTime>565</TotalTime>
  <Words>861</Words>
  <Application>Microsoft Office PowerPoint</Application>
  <PresentationFormat>Widescreen</PresentationFormat>
  <Paragraphs>73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Franklin Gothic Book</vt:lpstr>
      <vt:lpstr>Verdana</vt:lpstr>
      <vt:lpstr>Wingdings 2</vt:lpstr>
      <vt:lpstr>DividendVTI</vt:lpstr>
      <vt:lpstr>ИЗБОР У ЗВАЊЕ (нови превилник)</vt:lpstr>
      <vt:lpstr>Избор у звање виши научни сарадник</vt:lpstr>
      <vt:lpstr>Избор у звање виши научни сарадник</vt:lpstr>
      <vt:lpstr>Избор у звање виши научни сарадник</vt:lpstr>
      <vt:lpstr>Избор у звање виши научни сарадник</vt:lpstr>
      <vt:lpstr>Избор у звање виши научни сарадник</vt:lpstr>
      <vt:lpstr>ИЗБОР У ЗВАЊЕ НАУЧНИ САВЕТНИК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Andreja</dc:creator>
  <cp:lastModifiedBy>Bojana Ilic</cp:lastModifiedBy>
  <cp:revision>231</cp:revision>
  <dcterms:created xsi:type="dcterms:W3CDTF">2021-08-05T12:39:25Z</dcterms:created>
  <dcterms:modified xsi:type="dcterms:W3CDTF">2025-09-11T16:25:14Z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