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68" r:id="rId5"/>
    <p:sldId id="265" r:id="rId6"/>
    <p:sldId id="270" r:id="rId7"/>
    <p:sldId id="269" r:id="rId8"/>
    <p:sldId id="271" r:id="rId9"/>
    <p:sldId id="272" r:id="rId10"/>
    <p:sldId id="273" r:id="rId11"/>
    <p:sldId id="267" r:id="rId12"/>
    <p:sldId id="275" r:id="rId13"/>
    <p:sldId id="276" r:id="rId14"/>
    <p:sldId id="257" r:id="rId15"/>
    <p:sldId id="258" r:id="rId16"/>
    <p:sldId id="259" r:id="rId17"/>
    <p:sldId id="260" r:id="rId18"/>
    <p:sldId id="261" r:id="rId19"/>
    <p:sldId id="277" r:id="rId20"/>
    <p:sldId id="26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C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9" autoAdjust="0"/>
    <p:restoredTop sz="94632" autoAdjust="0"/>
  </p:normalViewPr>
  <p:slideViewPr>
    <p:cSldViewPr>
      <p:cViewPr varScale="1">
        <p:scale>
          <a:sx n="224" d="100"/>
          <a:sy n="224" d="100"/>
        </p:scale>
        <p:origin x="-108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56C2-0136-49A4-9DB4-474C6C4E740B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7075-D73B-41EF-A499-420E74824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7075-D73B-41EF-A499-420E748240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7075-D73B-41EF-A499-420E748240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386C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86C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86CD9"/>
                </a:solidFill>
              </a:defRPr>
            </a:lvl1pPr>
          </a:lstStyle>
          <a:p>
            <a:r>
              <a:rPr lang="en-US" smtClean="0"/>
              <a:t>May 20th,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86CD9"/>
                </a:solidFill>
              </a:defRPr>
            </a:lvl1pPr>
          </a:lstStyle>
          <a:p>
            <a:r>
              <a:rPr lang="en-US" b="1" dirty="0" smtClean="0"/>
              <a:t>EuroCC4SEE Workshop in Belgrade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86CD9"/>
                </a:solidFill>
              </a:defRPr>
            </a:lvl1pPr>
          </a:lstStyle>
          <a:p>
            <a:fld id="{CF2CA6F1-AD2A-4B22-9FC2-B130CA9A992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86CD9"/>
                </a:solidFill>
              </a:defRPr>
            </a:lvl1pPr>
            <a:lvl2pPr>
              <a:defRPr>
                <a:solidFill>
                  <a:srgbClr val="386CD9"/>
                </a:solidFill>
              </a:defRPr>
            </a:lvl2pPr>
            <a:lvl3pPr>
              <a:defRPr>
                <a:solidFill>
                  <a:srgbClr val="386CD9"/>
                </a:solidFill>
              </a:defRPr>
            </a:lvl3pPr>
            <a:lvl4pPr>
              <a:defRPr>
                <a:solidFill>
                  <a:srgbClr val="386CD9"/>
                </a:solidFill>
              </a:defRPr>
            </a:lvl4pPr>
            <a:lvl5pPr>
              <a:defRPr>
                <a:solidFill>
                  <a:srgbClr val="386CD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20th,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May 20th,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EuroCC4SEE Workshop in Belgrade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F2CA6F1-AD2A-4B22-9FC2-B130CA9A992C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86CD9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86CD9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86CD9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86CD9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86CD9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lcan@etf.bg.ac.r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ca-emerald.e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o-esd.etf.bg.ac.rs/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developer/tools/oneapi/onemkl.htm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netlib.org/lapa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developer.nvidia.com/cubl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1102519"/>
          </a:xfrm>
        </p:spPr>
        <p:txBody>
          <a:bodyPr>
            <a:noAutofit/>
          </a:bodyPr>
          <a:lstStyle/>
          <a:p>
            <a:r>
              <a:rPr lang="en-US" sz="4200" dirty="0" smtClean="0"/>
              <a:t>High-Performance Computing in Electromagnetics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914650"/>
            <a:ext cx="6172200" cy="17145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3800" b="1" dirty="0" smtClean="0"/>
              <a:t>Group for Electromagnetics, Antennas and Microwaves </a:t>
            </a:r>
          </a:p>
          <a:p>
            <a:pPr algn="l"/>
            <a:r>
              <a:rPr lang="en-US" dirty="0" smtClean="0"/>
              <a:t>School of Electrical Engineering, University of Belgrade</a:t>
            </a:r>
          </a:p>
          <a:p>
            <a:pPr algn="l"/>
            <a:r>
              <a:rPr lang="en-US" b="1" dirty="0" smtClean="0"/>
              <a:t>Presenter: </a:t>
            </a:r>
            <a:r>
              <a:rPr lang="en-US" b="1" dirty="0" err="1" smtClean="0"/>
              <a:t>Dragan</a:t>
            </a:r>
            <a:r>
              <a:rPr lang="en-US" b="1" dirty="0" smtClean="0"/>
              <a:t> </a:t>
            </a:r>
            <a:r>
              <a:rPr lang="en-US" b="1" dirty="0" err="1" smtClean="0"/>
              <a:t>Olcan</a:t>
            </a:r>
            <a:r>
              <a:rPr lang="en-US" b="1" dirty="0" smtClean="0"/>
              <a:t>, Professor (</a:t>
            </a:r>
            <a:r>
              <a:rPr lang="en-US" b="1" dirty="0" smtClean="0">
                <a:hlinkClick r:id="rId2"/>
              </a:rPr>
              <a:t>olcan@etf.bg.ac.rs</a:t>
            </a:r>
            <a:r>
              <a:rPr lang="en-US" b="1" dirty="0" smtClean="0"/>
              <a:t>)</a:t>
            </a:r>
          </a:p>
          <a:p>
            <a:pPr algn="l"/>
            <a:r>
              <a:rPr lang="en-US" sz="2900" dirty="0" smtClean="0"/>
              <a:t>Contributors: </a:t>
            </a:r>
            <a:br>
              <a:rPr lang="en-US" sz="2900" dirty="0" smtClean="0"/>
            </a:br>
            <a:r>
              <a:rPr lang="en-US" sz="2900" dirty="0" smtClean="0"/>
              <a:t>Prof. A. </a:t>
            </a:r>
            <a:r>
              <a:rPr lang="en-US" sz="2900" dirty="0" err="1" smtClean="0"/>
              <a:t>Djordjevic</a:t>
            </a:r>
            <a:r>
              <a:rPr lang="en-US" sz="2900" dirty="0" smtClean="0"/>
              <a:t>, Prof. B. </a:t>
            </a:r>
            <a:r>
              <a:rPr lang="en-US" sz="2900" dirty="0" err="1" smtClean="0"/>
              <a:t>Kolundzija</a:t>
            </a:r>
            <a:r>
              <a:rPr lang="en-US" sz="2900" dirty="0" smtClean="0"/>
              <a:t>, Prof. M. </a:t>
            </a:r>
            <a:r>
              <a:rPr lang="en-US" sz="2900" dirty="0" err="1" smtClean="0"/>
              <a:t>Ilic</a:t>
            </a:r>
            <a:r>
              <a:rPr lang="en-US" sz="2900" dirty="0" smtClean="0"/>
              <a:t>, Prof. M. </a:t>
            </a:r>
            <a:r>
              <a:rPr lang="en-US" sz="2900" dirty="0" err="1" smtClean="0"/>
              <a:t>Stevanovic</a:t>
            </a:r>
            <a:r>
              <a:rPr lang="en-US" sz="2900" dirty="0" smtClean="0"/>
              <a:t>, </a:t>
            </a:r>
            <a:br>
              <a:rPr lang="en-US" sz="2900" dirty="0" smtClean="0"/>
            </a:br>
            <a:r>
              <a:rPr lang="en-US" sz="2900" dirty="0" smtClean="0"/>
              <a:t>Assoc. Prof. Slobodan </a:t>
            </a:r>
            <a:r>
              <a:rPr lang="en-US" sz="2900" dirty="0" err="1" smtClean="0"/>
              <a:t>Savic</a:t>
            </a:r>
            <a:r>
              <a:rPr lang="en-US" sz="2900" dirty="0" smtClean="0"/>
              <a:t>, Assoc. Prof. </a:t>
            </a:r>
            <a:r>
              <a:rPr lang="en-US" sz="2900" dirty="0" err="1" smtClean="0"/>
              <a:t>Miodrag</a:t>
            </a:r>
            <a:r>
              <a:rPr lang="en-US" sz="2900" dirty="0" smtClean="0"/>
              <a:t> </a:t>
            </a:r>
            <a:r>
              <a:rPr lang="en-US" sz="2900" dirty="0" err="1" smtClean="0"/>
              <a:t>Tasic</a:t>
            </a:r>
            <a:r>
              <a:rPr lang="en-US" sz="2900" dirty="0" smtClean="0"/>
              <a:t>, </a:t>
            </a:r>
            <a:br>
              <a:rPr lang="en-US" sz="2900" dirty="0" smtClean="0"/>
            </a:br>
            <a:r>
              <a:rPr lang="en-US" sz="2900" dirty="0" smtClean="0"/>
              <a:t>Dr. </a:t>
            </a:r>
            <a:r>
              <a:rPr lang="en-US" sz="2900" dirty="0" err="1" smtClean="0"/>
              <a:t>Jovana</a:t>
            </a:r>
            <a:r>
              <a:rPr lang="en-US" sz="2900" dirty="0" smtClean="0"/>
              <a:t> </a:t>
            </a:r>
            <a:r>
              <a:rPr lang="en-US" sz="2900" dirty="0" err="1" smtClean="0"/>
              <a:t>Petrovic</a:t>
            </a:r>
            <a:r>
              <a:rPr lang="en-US" sz="2900" dirty="0" smtClean="0"/>
              <a:t>, Dr. </a:t>
            </a:r>
            <a:r>
              <a:rPr lang="en-US" sz="2900" dirty="0" err="1" smtClean="0"/>
              <a:t>Jelena</a:t>
            </a:r>
            <a:r>
              <a:rPr lang="en-US" sz="2900" dirty="0" smtClean="0"/>
              <a:t> </a:t>
            </a:r>
            <a:r>
              <a:rPr lang="en-US" sz="2900" dirty="0" err="1" smtClean="0"/>
              <a:t>Dinkic</a:t>
            </a:r>
            <a:r>
              <a:rPr lang="en-US" sz="2900" dirty="0" smtClean="0"/>
              <a:t>, </a:t>
            </a:r>
            <a:br>
              <a:rPr lang="en-US" sz="2900" dirty="0" smtClean="0"/>
            </a:br>
            <a:r>
              <a:rPr lang="en-US" sz="2900" dirty="0" err="1" smtClean="0"/>
              <a:t>MSc</a:t>
            </a:r>
            <a:r>
              <a:rPr lang="en-US" sz="2900" dirty="0" smtClean="0"/>
              <a:t> </a:t>
            </a:r>
            <a:r>
              <a:rPr lang="en-US" sz="2900" dirty="0" err="1" smtClean="0"/>
              <a:t>Darko</a:t>
            </a:r>
            <a:r>
              <a:rPr lang="en-US" sz="2900" dirty="0" smtClean="0"/>
              <a:t> </a:t>
            </a:r>
            <a:r>
              <a:rPr lang="en-US" sz="2900" dirty="0" err="1" smtClean="0"/>
              <a:t>Ninkovic</a:t>
            </a:r>
            <a:r>
              <a:rPr lang="en-US" sz="2900" dirty="0" smtClean="0"/>
              <a:t> and </a:t>
            </a:r>
            <a:r>
              <a:rPr lang="en-US" sz="2900" dirty="0" err="1" smtClean="0"/>
              <a:t>MSc</a:t>
            </a:r>
            <a:r>
              <a:rPr lang="en-US" sz="2900" dirty="0" smtClean="0"/>
              <a:t> </a:t>
            </a:r>
            <a:r>
              <a:rPr lang="en-US" sz="2900" dirty="0" err="1" smtClean="0"/>
              <a:t>Anja</a:t>
            </a:r>
            <a:r>
              <a:rPr lang="en-US" sz="2900" dirty="0" smtClean="0"/>
              <a:t> </a:t>
            </a:r>
            <a:r>
              <a:rPr lang="en-US" sz="2900" dirty="0" err="1" smtClean="0"/>
              <a:t>Kovacevic</a:t>
            </a:r>
            <a:endParaRPr lang="en-US" sz="2900" dirty="0"/>
          </a:p>
        </p:txBody>
      </p:sp>
      <p:pic>
        <p:nvPicPr>
          <p:cNvPr id="4" name="Picture 3" descr="Primarni ZZ NEGATIV engleski.png"/>
          <p:cNvPicPr>
            <a:picLocks noChangeAspect="1"/>
          </p:cNvPicPr>
          <p:nvPr/>
        </p:nvPicPr>
        <p:blipFill>
          <a:blip r:embed="rId3" cstate="print"/>
          <a:srcRect t="9703" b="9201"/>
          <a:stretch>
            <a:fillRect/>
          </a:stretch>
        </p:blipFill>
        <p:spPr>
          <a:xfrm>
            <a:off x="5545900" y="69675"/>
            <a:ext cx="3564932" cy="926926"/>
          </a:xfrm>
          <a:prstGeom prst="rect">
            <a:avLst/>
          </a:prstGeom>
        </p:spPr>
      </p:pic>
      <p:pic>
        <p:nvPicPr>
          <p:cNvPr id="7" name="Picture 6" descr="EuroCC4SEE-Logo_16zu9 - Copy.png"/>
          <p:cNvPicPr>
            <a:picLocks noChangeAspect="1"/>
          </p:cNvPicPr>
          <p:nvPr/>
        </p:nvPicPr>
        <p:blipFill>
          <a:blip r:embed="rId4" cstate="print"/>
          <a:srcRect l="25490" t="13943" r="1961"/>
          <a:stretch>
            <a:fillRect/>
          </a:stretch>
        </p:blipFill>
        <p:spPr>
          <a:xfrm>
            <a:off x="76200" y="57150"/>
            <a:ext cx="1570298" cy="104774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EuroCC4SEE Workshop in Belgrade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392" y="2972753"/>
            <a:ext cx="2719408" cy="16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1310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EuroCC4SEE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Workshop in Belgrade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l="9070" r="5350" b="3162"/>
          <a:stretch>
            <a:fillRect/>
          </a:stretch>
        </p:blipFill>
        <p:spPr bwMode="auto">
          <a:xfrm>
            <a:off x="7296150" y="2266950"/>
            <a:ext cx="1847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Microwave Imaging: </a:t>
            </a:r>
            <a:br>
              <a:rPr lang="en-US" dirty="0" smtClean="0"/>
            </a:br>
            <a:r>
              <a:rPr lang="en-US" dirty="0" smtClean="0"/>
              <a:t>Non-invasive Medical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2578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 smtClean="0"/>
              <a:t>3D Distorted Born iterative method for brain imaging (brain tumor detection)</a:t>
            </a:r>
          </a:p>
          <a:p>
            <a:r>
              <a:rPr lang="en-US" altLang="en-US" dirty="0" smtClean="0"/>
              <a:t>7 head tissues are estimated in </a:t>
            </a:r>
            <a:br>
              <a:rPr lang="en-US" altLang="en-US" dirty="0" smtClean="0"/>
            </a:br>
            <a:r>
              <a:rPr lang="en-US" altLang="en-US" dirty="0" smtClean="0"/>
              <a:t>20 iterations using coarser grid (</a:t>
            </a:r>
            <a:r>
              <a:rPr lang="it-IT" altLang="en-US" dirty="0" smtClean="0"/>
              <a:t>60 minutes each</a:t>
            </a:r>
            <a:r>
              <a:rPr lang="en-US" altLang="en-US" dirty="0" smtClean="0"/>
              <a:t>) and additional 10 iterations using finer grid (</a:t>
            </a:r>
            <a:r>
              <a:rPr lang="it-IT" altLang="en-US" dirty="0" smtClean="0"/>
              <a:t>105 minutes each</a:t>
            </a:r>
            <a:r>
              <a:rPr lang="en-US" altLang="en-US" dirty="0" smtClean="0"/>
              <a:t>)</a:t>
            </a:r>
          </a:p>
          <a:p>
            <a:r>
              <a:rPr lang="it-IT" altLang="en-US" dirty="0" smtClean="0"/>
              <a:t>Intel Core i7-9700 CPU @3 GHz 8 cores,</a:t>
            </a:r>
            <a:br>
              <a:rPr lang="it-IT" altLang="en-US" dirty="0" smtClean="0"/>
            </a:br>
            <a:r>
              <a:rPr lang="it-IT" altLang="en-US" dirty="0" smtClean="0"/>
              <a:t>whole analysis lasted about 37.5 hours</a:t>
            </a:r>
          </a:p>
          <a:p>
            <a:r>
              <a:rPr lang="it-IT" dirty="0" smtClean="0"/>
              <a:t>Child phantoms: </a:t>
            </a:r>
            <a:r>
              <a:rPr lang="en-US" dirty="0" smtClean="0"/>
              <a:t>about 5 hours of simulation time per phantom with 4 tissues on </a:t>
            </a:r>
            <a:r>
              <a:rPr lang="en-US" altLang="en-US" dirty="0" smtClean="0"/>
              <a:t>a computer with two Intel® Xeon® Gold 6342 CPU @2.80 GHz </a:t>
            </a:r>
            <a:br>
              <a:rPr lang="en-US" altLang="en-US" dirty="0" smtClean="0"/>
            </a:br>
            <a:r>
              <a:rPr lang="en-US" altLang="en-US" dirty="0" smtClean="0"/>
              <a:t>(96 threads in total) and 1024 GB of RAM.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019550"/>
            <a:ext cx="891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 Horizon 2020: EMERALD Grant agreement ID: 764479, DOI 10.3030/764479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http://www.msca-emerald.eu/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T. Singh, D. M.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Ninkovic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B. M.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Kolundzija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M. N.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Stevanovic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"Smooth Polynomial Approach for Microwave Imaging in Sparse Processing Framework,“ </a:t>
            </a:r>
            <a:r>
              <a:rPr lang="en-US" sz="1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Access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vol. 10, pp. 120616-120629, 2022,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10.1109/ACCESS.2022.3217221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6469" y="971550"/>
            <a:ext cx="21173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1123950"/>
            <a:ext cx="1066800" cy="1221463"/>
          </a:xfrm>
          <a:prstGeom prst="round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10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AI-Assisted Identification of Monitors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943600" cy="3394472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Identifying monitor </a:t>
            </a:r>
            <a:br>
              <a:rPr lang="en-AU" dirty="0" smtClean="0"/>
            </a:br>
            <a:r>
              <a:rPr lang="en-AU" dirty="0" smtClean="0"/>
              <a:t>state &amp; type based on </a:t>
            </a:r>
            <a:br>
              <a:rPr lang="en-AU" dirty="0" smtClean="0"/>
            </a:br>
            <a:r>
              <a:rPr lang="en-AU" dirty="0" smtClean="0"/>
              <a:t>emanated EM fields</a:t>
            </a:r>
          </a:p>
          <a:p>
            <a:r>
              <a:rPr lang="en-AU" dirty="0" smtClean="0"/>
              <a:t>Technique based on</a:t>
            </a:r>
            <a:br>
              <a:rPr lang="en-AU" dirty="0" smtClean="0"/>
            </a:br>
            <a:r>
              <a:rPr lang="en-AU" dirty="0" smtClean="0"/>
              <a:t>(MLP) neural networks</a:t>
            </a:r>
          </a:p>
          <a:p>
            <a:r>
              <a:rPr lang="en-AU" dirty="0" smtClean="0"/>
              <a:t>12 monitors measured: </a:t>
            </a:r>
            <a:br>
              <a:rPr lang="en-AU" dirty="0" smtClean="0"/>
            </a:br>
            <a:r>
              <a:rPr lang="en-AU" dirty="0" smtClean="0"/>
              <a:t>30,000 frequency spectrums with </a:t>
            </a:r>
            <a:br>
              <a:rPr lang="en-AU" dirty="0" smtClean="0"/>
            </a:br>
            <a:r>
              <a:rPr lang="en-AU" dirty="0" smtClean="0"/>
              <a:t>501 components each</a:t>
            </a:r>
          </a:p>
          <a:p>
            <a:r>
              <a:rPr lang="en-AU" dirty="0" smtClean="0"/>
              <a:t>Trained </a:t>
            </a:r>
            <a:r>
              <a:rPr lang="en-AU" dirty="0" err="1" smtClean="0"/>
              <a:t>ANNs</a:t>
            </a:r>
            <a:r>
              <a:rPr lang="en-AU" dirty="0" smtClean="0"/>
              <a:t> identify monitor </a:t>
            </a:r>
            <a:br>
              <a:rPr lang="en-AU" dirty="0" smtClean="0"/>
            </a:br>
            <a:r>
              <a:rPr lang="en-AU" dirty="0" smtClean="0"/>
              <a:t>with the accuracy of 99%!</a:t>
            </a:r>
          </a:p>
          <a:p>
            <a:r>
              <a:rPr lang="en-US" dirty="0" smtClean="0"/>
              <a:t>Training of 100 ANNs lasted </a:t>
            </a:r>
            <a:br>
              <a:rPr lang="en-US" dirty="0" smtClean="0"/>
            </a:br>
            <a:r>
              <a:rPr lang="en-US" dirty="0" smtClean="0"/>
              <a:t>19.5 hours using </a:t>
            </a:r>
            <a:r>
              <a:rPr lang="it-IT" dirty="0" smtClean="0"/>
              <a:t>Intel Core </a:t>
            </a:r>
            <a:br>
              <a:rPr lang="it-IT" dirty="0" smtClean="0"/>
            </a:br>
            <a:r>
              <a:rPr lang="it-IT" dirty="0" smtClean="0"/>
              <a:t>i7-9700 CPU @3 GHz with 8 cores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32435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M.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Ninković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D. I.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"AI-Assisted Identification of State and Type of Flat-Panel Monitors in the Presence of EM Noise,“ </a:t>
            </a:r>
            <a:r>
              <a:rPr lang="en-US" sz="1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Transactions on Electromagnetic Compatibility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2024,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10.1109/TEMC.2024.3370653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G20231201151417.jpg"/>
          <p:cNvPicPr/>
          <p:nvPr/>
        </p:nvPicPr>
        <p:blipFill>
          <a:blip r:embed="rId2" cstate="print"/>
          <a:srcRect l="3869" b="18298"/>
          <a:stretch>
            <a:fillRect/>
          </a:stretch>
        </p:blipFill>
        <p:spPr>
          <a:xfrm>
            <a:off x="3768436" y="1123950"/>
            <a:ext cx="2632364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sv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570" y="1123950"/>
            <a:ext cx="2611430" cy="32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MG_20220929_092625549.jp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419600" y="2800350"/>
            <a:ext cx="1981200" cy="148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11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and AI for </a:t>
            </a:r>
            <a:br>
              <a:rPr lang="en-US" dirty="0" smtClean="0"/>
            </a:br>
            <a:r>
              <a:rPr lang="en-US" dirty="0" smtClean="0"/>
              <a:t>Antenna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006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ML models to model highly nonlinear relations </a:t>
            </a:r>
            <a:br>
              <a:rPr lang="en-US" dirty="0" smtClean="0"/>
            </a:br>
            <a:r>
              <a:rPr lang="en-US" dirty="0" smtClean="0"/>
              <a:t>(EM output vs. parameters)</a:t>
            </a:r>
          </a:p>
          <a:p>
            <a:r>
              <a:rPr lang="en-US" dirty="0" smtClean="0"/>
              <a:t>Large datasets (100 million)  Yagi-Uda antennas for training: 2 weeks of run time @ Intel® Xeon® Gold 6342 CPU / 96threads 1TB of 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876550"/>
            <a:ext cx="1905000" cy="18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"/>
          <a:stretch>
            <a:fillRect/>
          </a:stretch>
        </p:blipFill>
        <p:spPr bwMode="auto">
          <a:xfrm>
            <a:off x="7043738" y="1075354"/>
            <a:ext cx="1871662" cy="18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417692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Stanković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Dončov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Kolundžija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"Consensus Deep Neural Networks for </a:t>
            </a:r>
            <a:b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Antenna Design and Optimization,“ </a:t>
            </a:r>
            <a:r>
              <a:rPr lang="en-US" sz="1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Transactions on Antennas and Propagation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2022,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10.1109/TAP.2021.3138220.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952750"/>
            <a:ext cx="1853499" cy="13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/>
          <a:stretch>
            <a:fillRect/>
          </a:stretch>
        </p:blipFill>
        <p:spPr bwMode="auto">
          <a:xfrm>
            <a:off x="4800600" y="1200150"/>
            <a:ext cx="21872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12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 of Field Sources due to Instruction Execution in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768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Finding </a:t>
            </a:r>
            <a:br>
              <a:rPr lang="en-US" dirty="0" smtClean="0"/>
            </a:br>
            <a:r>
              <a:rPr lang="en-US" dirty="0" smtClean="0"/>
              <a:t>executed </a:t>
            </a:r>
            <a:br>
              <a:rPr lang="en-US" dirty="0" smtClean="0"/>
            </a:br>
            <a:r>
              <a:rPr lang="en-US" dirty="0" smtClean="0"/>
              <a:t>instruction in </a:t>
            </a:r>
            <a:br>
              <a:rPr lang="en-US" dirty="0" smtClean="0"/>
            </a:br>
            <a:r>
              <a:rPr lang="en-US" dirty="0" smtClean="0"/>
              <a:t>a processor </a:t>
            </a:r>
            <a:br>
              <a:rPr lang="en-US" dirty="0" smtClean="0"/>
            </a:br>
            <a:r>
              <a:rPr lang="en-US" dirty="0" smtClean="0"/>
              <a:t>based on EM fields </a:t>
            </a:r>
          </a:p>
          <a:p>
            <a:r>
              <a:rPr lang="en-US" dirty="0" smtClean="0"/>
              <a:t>Noninvasive technique for hardware &amp; software inspections</a:t>
            </a:r>
          </a:p>
          <a:p>
            <a:r>
              <a:rPr lang="en-US" dirty="0" smtClean="0"/>
              <a:t>Nonlinear inverse problem utilizing CEM + modern heuristics to solve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40055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F. Werner, D. Chu, A.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Djordjević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Prvulovic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A.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Zajić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"A Method for Efficient Localization of Magnetic Field Sources Excited by Execution of Instructions in a Processor,“ </a:t>
            </a:r>
            <a:r>
              <a:rPr lang="en-US" sz="11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Transactions on Electromagnetic Compatibility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2018,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10.1109/TEMC.2017.2742501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3"/>
          <a:stretch>
            <a:fillRect/>
          </a:stretch>
        </p:blipFill>
        <p:spPr bwMode="auto">
          <a:xfrm>
            <a:off x="5257800" y="2575414"/>
            <a:ext cx="3886200" cy="179442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5" r="3844"/>
          <a:stretch>
            <a:fillRect/>
          </a:stretch>
        </p:blipFill>
        <p:spPr bwMode="auto">
          <a:xfrm>
            <a:off x="5229213" y="1123950"/>
            <a:ext cx="3910016" cy="163452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009" y="1047750"/>
            <a:ext cx="2307391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13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Solver: Large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1371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SzPct val="90000"/>
              <a:defRPr/>
            </a:pPr>
            <a:r>
              <a:rPr lang="en-US" altLang="en-US" sz="2200" dirty="0"/>
              <a:t>Computer configuration</a:t>
            </a:r>
          </a:p>
          <a:p>
            <a:pPr marL="800100" lvl="1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Intel Xeon CPU E5-2660 v2 @2.2GHz (2 processors</a:t>
            </a:r>
            <a:r>
              <a:rPr lang="en-US" altLang="en-US" sz="2200" dirty="0" smtClean="0"/>
              <a:t>) + 256 </a:t>
            </a:r>
            <a:r>
              <a:rPr lang="en-US" altLang="en-US" sz="2200" dirty="0"/>
              <a:t>GB of RAM</a:t>
            </a:r>
          </a:p>
          <a:p>
            <a:pPr marL="800100" lvl="1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4 SATA HDDS </a:t>
            </a:r>
            <a:r>
              <a:rPr lang="en-US" altLang="en-US" sz="2200" dirty="0" smtClean="0"/>
              <a:t>(~</a:t>
            </a:r>
            <a:r>
              <a:rPr lang="en-US" altLang="en-US" sz="2200" dirty="0"/>
              <a:t>100MB/s RW speed) </a:t>
            </a:r>
          </a:p>
          <a:p>
            <a:pPr marL="800100" lvl="1" indent="-342900">
              <a:lnSpc>
                <a:spcPct val="9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8 identical </a:t>
            </a:r>
            <a:r>
              <a:rPr lang="en-US" altLang="en-US" sz="2200" dirty="0" smtClean="0"/>
              <a:t>GPUs </a:t>
            </a:r>
            <a:r>
              <a:rPr lang="en-US" altLang="en-US" sz="2200" dirty="0" err="1" smtClean="0"/>
              <a:t>GeForce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GTX 680 </a:t>
            </a:r>
          </a:p>
          <a:p>
            <a:pPr marL="1257300" lvl="2" indent="-342900">
              <a:lnSpc>
                <a:spcPct val="90000"/>
              </a:lnSpc>
              <a:buSzPct val="90000"/>
              <a:defRPr/>
            </a:pPr>
            <a:r>
              <a:rPr lang="en-US" altLang="en-US" sz="2200" dirty="0"/>
              <a:t>GPUs are placed in the </a:t>
            </a:r>
            <a:r>
              <a:rPr lang="en-US" altLang="en-US" sz="2200" dirty="0" err="1"/>
              <a:t>Cubix</a:t>
            </a:r>
            <a:r>
              <a:rPr lang="en-US" altLang="en-US" sz="2200" dirty="0"/>
              <a:t> XPRM-G3-82A GPU </a:t>
            </a:r>
            <a:r>
              <a:rPr lang="en-US" altLang="en-US" sz="2200" dirty="0" err="1" smtClean="0"/>
              <a:t>Xpander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D77252D-E5B0-D2C7-FE9C-5631F7CE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95550"/>
            <a:ext cx="3528499" cy="5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en-US" altLang="en-US" sz="1600" b="1" dirty="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rPr>
              <a:t>Acceleration for 10k to 100k problems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Blip>
                <a:blip r:embed="rId2"/>
              </a:buBlip>
              <a:defRPr/>
            </a:pPr>
            <a:endParaRPr lang="en-US" altLang="en-US" dirty="0"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Blip>
                <a:blip r:embed="rId2"/>
              </a:buBlip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Blip>
                <a:blip r:embed="rId2"/>
              </a:buBlip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2400" dirty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F048BE1-CCBD-C4B3-245C-F37BA464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0350"/>
            <a:ext cx="3048000" cy="198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170367D-AD84-A392-977A-2AEDF82A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95550"/>
            <a:ext cx="3903530" cy="5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en-US" altLang="en-US" sz="1600" b="1" dirty="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rPr>
              <a:t>Simulation time for 100k to 140k problem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Calibri" pitchFamily="34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32F1E8-89FE-BA9A-E1D1-B18B5FF5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01623"/>
            <a:ext cx="2895600" cy="197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14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D3FF87-4B67-E0D0-6F0A-9F7D39828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57150"/>
            <a:ext cx="774666" cy="3048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067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Large Structure: Smart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209799"/>
          </a:xfrm>
        </p:spPr>
        <p:txBody>
          <a:bodyPr>
            <a:normAutofit fontScale="850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Frigate warship, 117 m long and 12.6 m wide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monopole antenna is placed on top of a 24 m high </a:t>
            </a:r>
            <a:r>
              <a:rPr lang="en-US" sz="2400" dirty="0" smtClean="0"/>
              <a:t>comm. tower</a:t>
            </a:r>
            <a:endParaRPr lang="en-US" sz="2400" dirty="0"/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frigate is around </a:t>
            </a:r>
            <a:r>
              <a:rPr lang="en-US" sz="2400" b="1" dirty="0"/>
              <a:t>100 λ</a:t>
            </a:r>
            <a:r>
              <a:rPr lang="en-US" sz="2400" dirty="0"/>
              <a:t> </a:t>
            </a:r>
            <a:r>
              <a:rPr lang="en-US" sz="2400" dirty="0" smtClean="0"/>
              <a:t>long</a:t>
            </a:r>
            <a:endParaRPr lang="en-US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/>
              <a:t>Significant reduction </a:t>
            </a:r>
            <a:r>
              <a:rPr lang="en-US" sz="2400" b="1" dirty="0" smtClean="0"/>
              <a:t>in number </a:t>
            </a:r>
            <a:r>
              <a:rPr lang="en-US" sz="2400" b="1" dirty="0"/>
              <a:t>of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unknowns </a:t>
            </a:r>
            <a:r>
              <a:rPr lang="en-US" sz="2400" b="1" dirty="0"/>
              <a:t>and </a:t>
            </a:r>
            <a:r>
              <a:rPr lang="en-US" sz="2400" b="1" dirty="0" smtClean="0"/>
              <a:t>simulation </a:t>
            </a:r>
            <a:r>
              <a:rPr lang="en-US" sz="2400" b="1" dirty="0"/>
              <a:t>times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Negligible discrepancies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the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calculated </a:t>
            </a:r>
            <a:r>
              <a:rPr lang="en-US" altLang="en-US" sz="2400" dirty="0"/>
              <a:t>radiation pattern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11" descr="img_n112">
            <a:extLst>
              <a:ext uri="{FF2B5EF4-FFF2-40B4-BE49-F238E27FC236}">
                <a16:creationId xmlns:a16="http://schemas.microsoft.com/office/drawing/2014/main" xmlns="" id="{E8287403-7F5D-31A7-7BEE-2223ABAA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798" y="1885950"/>
            <a:ext cx="410160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g_n111">
            <a:extLst>
              <a:ext uri="{FF2B5EF4-FFF2-40B4-BE49-F238E27FC236}">
                <a16:creationId xmlns:a16="http://schemas.microsoft.com/office/drawing/2014/main" xmlns="" id="{549BCAC7-418B-BB98-61E3-669B1F469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05150"/>
            <a:ext cx="1600200" cy="12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7ECE455-DDF0-0424-A12E-76C436A8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1618413"/>
              </p:ext>
            </p:extLst>
          </p:nvPr>
        </p:nvGraphicFramePr>
        <p:xfrm>
          <a:off x="381000" y="3333750"/>
          <a:ext cx="4343400" cy="14721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unknowns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Memory [GB]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Sim. time CPU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Sim. time GPU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86 894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8.39 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1.12 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64 147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3.88 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 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51 844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 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11.4 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40 125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 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6.4 min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33 564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26.6 min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4.7 min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15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D3FF87-4B67-E0D0-6F0A-9F7D39828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57150"/>
            <a:ext cx="774666" cy="3048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Cloud Server: RCS of Tank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FCB65A-454E-C364-E3EB-98153A6CD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200150"/>
            <a:ext cx="2685006" cy="1735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D8C552-026E-0AC9-732E-284F4B36F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1" y="1200150"/>
            <a:ext cx="2386093" cy="173736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B46B057F-4D9D-D321-6E72-8136C377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181350"/>
            <a:ext cx="2503712" cy="1518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9F13C0AA-5B98-327A-B4C2-E22FAEBD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181351"/>
            <a:ext cx="2362199" cy="1559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0" y="1200150"/>
            <a:ext cx="4267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Bistatic</a:t>
            </a:r>
            <a:r>
              <a:rPr lang="en-US" sz="2400" b="1" dirty="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rPr>
              <a:t> RCS</a:t>
            </a:r>
            <a:r>
              <a:rPr lang="en-US" sz="2400" dirty="0">
                <a:solidFill>
                  <a:srgbClr val="386C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1,801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directions (20.8 hrs)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86CD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Monostatic RCS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at 70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directions (6.9 hrs)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86CD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Frequency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3.6 GHz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Reduction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ref.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frequency and total shadow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Matrix fill-in and output results - CPU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Matrix inversion 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GPU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257800" y="3028950"/>
            <a:ext cx="3581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Amazon cloud server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CPU: Intel Xeon E5-2686 v4 @ 2.3 GHz (2 processors)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64 threads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RAM: 488 GB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HDD: 3 Hard disks,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MB/s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GPU: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6CD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 Tesla V100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D3FF87-4B67-E0D0-6F0A-9F7D39828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57150"/>
            <a:ext cx="774666" cy="304800"/>
          </a:xfrm>
          <a:prstGeom prst="rect">
            <a:avLst/>
          </a:prstGeom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16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Cluster: Large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096000" cy="3394472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Acceleration of all phases of an EM simulation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Arbitrary number of: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CPU </a:t>
            </a:r>
            <a:r>
              <a:rPr lang="en-US" sz="2400" b="1" dirty="0"/>
              <a:t>threads, GPUs, GPU cluster </a:t>
            </a:r>
            <a:r>
              <a:rPr lang="en-US" sz="2400" b="1" dirty="0" smtClean="0"/>
              <a:t>nodes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400" dirty="0" smtClean="0"/>
              <a:t>Matrix </a:t>
            </a:r>
            <a:r>
              <a:rPr lang="en-US" altLang="en-US" sz="2400" dirty="0"/>
              <a:t>solve time for </a:t>
            </a:r>
            <a:r>
              <a:rPr lang="en-US" altLang="en-US" sz="2400" dirty="0" smtClean="0"/>
              <a:t>100</a:t>
            </a:r>
            <a:r>
              <a:rPr lang="en-US" altLang="en-US" sz="2400" b="1" dirty="0"/>
              <a:t> – </a:t>
            </a:r>
            <a:r>
              <a:rPr lang="en-US" altLang="en-US" sz="2400" dirty="0" smtClean="0"/>
              <a:t>140k unknowns:</a:t>
            </a:r>
            <a:br>
              <a:rPr lang="en-US" altLang="en-US" sz="2400" dirty="0" smtClean="0"/>
            </a:br>
            <a:r>
              <a:rPr lang="en-US" altLang="en-US" sz="2400" dirty="0" smtClean="0"/>
              <a:t>3.7 </a:t>
            </a:r>
            <a:r>
              <a:rPr lang="en-US" altLang="en-US" sz="2400" dirty="0"/>
              <a:t>minutes for 100k unknowns on 4 </a:t>
            </a:r>
            <a:r>
              <a:rPr lang="en-US" altLang="en-US" sz="2400" dirty="0" smtClean="0"/>
              <a:t>GPUs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90000"/>
              <a:buNone/>
            </a:pPr>
            <a:r>
              <a:rPr lang="en-US" altLang="en-US" sz="2400" b="1" dirty="0" smtClean="0"/>
              <a:t>Global hawk – Monostatic RCS (8.2 hours)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en-US" sz="2400" dirty="0" smtClean="0"/>
              <a:t>Unknowns: 546k  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= </a:t>
            </a:r>
            <a:r>
              <a:rPr lang="en-US" altLang="en-US" sz="2400" b="1" dirty="0" smtClean="0"/>
              <a:t>5 GHz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en-US" sz="2400" dirty="0" smtClean="0"/>
              <a:t>Wing span: 36 m </a:t>
            </a:r>
            <a:r>
              <a:rPr lang="en-US" altLang="en-US" sz="2400" b="1" dirty="0" smtClean="0"/>
              <a:t>(600 </a:t>
            </a:r>
            <a:r>
              <a:rPr lang="el-GR" altLang="en-US" sz="2400" b="1" dirty="0" smtClean="0"/>
              <a:t>λ</a:t>
            </a:r>
            <a:r>
              <a:rPr lang="en-US" altLang="en-US" sz="2400" b="1" dirty="0" smtClean="0"/>
              <a:t>)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en-US" sz="2400" b="1" dirty="0" smtClean="0"/>
              <a:t>Cluster</a:t>
            </a:r>
            <a:r>
              <a:rPr lang="en-US" altLang="en-US" sz="2400" dirty="0" smtClean="0"/>
              <a:t>: 8 nodes x 2 GPUs each</a:t>
            </a:r>
            <a:br>
              <a:rPr lang="en-US" altLang="en-US" sz="2400" dirty="0" smtClean="0"/>
            </a:b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GeForce</a:t>
            </a:r>
            <a:r>
              <a:rPr lang="en-US" altLang="en-US" sz="2400" dirty="0" smtClean="0"/>
              <a:t> GTX 680 GPU card)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676" y="1123950"/>
            <a:ext cx="25287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400800" y="2800350"/>
            <a:ext cx="2438400" cy="2219601"/>
            <a:chOff x="7161845" y="1789497"/>
            <a:chExt cx="4633017" cy="4217293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75543" y="3164552"/>
              <a:ext cx="3605620" cy="96673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1845" y="1789497"/>
              <a:ext cx="4633017" cy="4217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17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D3FF87-4B67-E0D0-6F0A-9F7D39828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57150"/>
            <a:ext cx="774666" cy="3048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Cluster: Solver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5257800" cy="1981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Helicopter with one </a:t>
            </a:r>
            <a:r>
              <a:rPr lang="en-US" dirty="0" err="1" smtClean="0"/>
              <a:t>microstrip</a:t>
            </a:r>
            <a:r>
              <a:rPr lang="en-US" dirty="0" smtClean="0"/>
              <a:t> patch </a:t>
            </a:r>
            <a:br>
              <a:rPr lang="en-US" dirty="0" smtClean="0"/>
            </a:br>
            <a:r>
              <a:rPr lang="en-US" dirty="0" smtClean="0"/>
              <a:t>antenna on the fuselage at 1.8 GHz</a:t>
            </a:r>
          </a:p>
          <a:p>
            <a:r>
              <a:rPr lang="en-US" dirty="0" smtClean="0"/>
              <a:t>Efficiency: (achieved acc.)/(max acc.)</a:t>
            </a:r>
          </a:p>
          <a:p>
            <a:r>
              <a:rPr lang="en-US" dirty="0" smtClean="0"/>
              <a:t>Matrix fill efficiency &gt; 83%</a:t>
            </a:r>
          </a:p>
          <a:p>
            <a:r>
              <a:rPr lang="en-US" dirty="0" smtClean="0"/>
              <a:t>Matrix factorization efficiency 79%</a:t>
            </a:r>
          </a:p>
          <a:p>
            <a:r>
              <a:rPr lang="en-US" b="1" dirty="0" smtClean="0"/>
              <a:t>Overall simulation efficiency &gt; 80%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6" descr="D:\eucap 2014 GPU cluster\200k 2 GPU.bmp">
            <a:extLst>
              <a:ext uri="{FF2B5EF4-FFF2-40B4-BE49-F238E27FC236}">
                <a16:creationId xmlns:a16="http://schemas.microsoft.com/office/drawing/2014/main" xmlns="" id="{8795A2B4-8EE2-92D9-35E8-654439BB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9" t="12898" r="10820" b="11487"/>
          <a:stretch>
            <a:fillRect/>
          </a:stretch>
        </p:blipFill>
        <p:spPr bwMode="auto">
          <a:xfrm>
            <a:off x="5410200" y="1123950"/>
            <a:ext cx="3581400" cy="248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prezentacija GPU za japan 2013\RefH.bmp">
            <a:extLst>
              <a:ext uri="{FF2B5EF4-FFF2-40B4-BE49-F238E27FC236}">
                <a16:creationId xmlns:a16="http://schemas.microsoft.com/office/drawing/2014/main" xmlns="" id="{405A588A-EE15-5323-4AD6-54EA16B8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4" t="6110" r="19287" b="10190"/>
          <a:stretch>
            <a:fillRect/>
          </a:stretch>
        </p:blipFill>
        <p:spPr bwMode="auto">
          <a:xfrm rot="928242">
            <a:off x="6085503" y="3130311"/>
            <a:ext cx="2164720" cy="19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0EC1AA2A-1B01-4A2B-26DC-8C974C30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5150"/>
            <a:ext cx="4572000" cy="16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18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D3FF87-4B67-E0D0-6F0A-9F7D39828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57150"/>
            <a:ext cx="774666" cy="3048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Optimizations (Heuristics) 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Running one CEM analysis </a:t>
            </a:r>
            <a:br>
              <a:rPr lang="en-US" dirty="0" smtClean="0"/>
            </a:br>
            <a:r>
              <a:rPr lang="en-US" dirty="0" smtClean="0"/>
              <a:t>is just a beginning</a:t>
            </a:r>
          </a:p>
          <a:p>
            <a:r>
              <a:rPr lang="en-US" dirty="0" smtClean="0"/>
              <a:t>Design = multiple iterations </a:t>
            </a:r>
            <a:br>
              <a:rPr lang="en-US" dirty="0" smtClean="0"/>
            </a:br>
            <a:r>
              <a:rPr lang="en-US" dirty="0" smtClean="0"/>
              <a:t>in the design space (optimizations)</a:t>
            </a:r>
          </a:p>
          <a:p>
            <a:r>
              <a:rPr lang="en-US" dirty="0" smtClean="0"/>
              <a:t>Modern heuristics for design space </a:t>
            </a:r>
            <a:br>
              <a:rPr lang="en-US" dirty="0" smtClean="0"/>
            </a:br>
            <a:r>
              <a:rPr lang="en-US" dirty="0" smtClean="0"/>
              <a:t>searches: GA, DE, PSO, NSGA, etc.</a:t>
            </a:r>
          </a:p>
          <a:p>
            <a:r>
              <a:rPr lang="en-US" dirty="0" smtClean="0"/>
              <a:t>Transient non-linear circuit analysis with </a:t>
            </a:r>
            <a:br>
              <a:rPr lang="en-US" dirty="0" smtClean="0"/>
            </a:br>
            <a:r>
              <a:rPr lang="en-US" dirty="0" smtClean="0"/>
              <a:t>~200 elements = 2GB of data on HDD</a:t>
            </a:r>
          </a:p>
          <a:p>
            <a:r>
              <a:rPr lang="en-US" dirty="0" smtClean="0"/>
              <a:t>Optimal route for drilling holes in PCB </a:t>
            </a:r>
            <a:br>
              <a:rPr lang="en-US" dirty="0" smtClean="0"/>
            </a:br>
            <a:r>
              <a:rPr lang="en-US" dirty="0" smtClean="0"/>
              <a:t>165 drilling holes: 165! = 5.4∙10</a:t>
            </a:r>
            <a:r>
              <a:rPr lang="en-US" b="1" baseline="30000" dirty="0" smtClean="0">
                <a:solidFill>
                  <a:srgbClr val="FF0000"/>
                </a:solidFill>
              </a:rPr>
              <a:t>295 </a:t>
            </a:r>
            <a:r>
              <a:rPr lang="en-US" dirty="0" smtClean="0"/>
              <a:t>paths to search</a:t>
            </a:r>
          </a:p>
          <a:p>
            <a:r>
              <a:rPr lang="en-US" dirty="0" smtClean="0"/>
              <a:t>Running @ 200PFlops ~1.7 ∙10</a:t>
            </a:r>
            <a:r>
              <a:rPr lang="en-US" b="1" baseline="30000" dirty="0" smtClean="0">
                <a:solidFill>
                  <a:srgbClr val="FF0000"/>
                </a:solidFill>
              </a:rPr>
              <a:t>273</a:t>
            </a:r>
            <a:r>
              <a:rPr lang="en-US" dirty="0" smtClean="0"/>
              <a:t> years of calculations!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19</a:t>
            </a:fld>
            <a:r>
              <a:rPr lang="en-US" smtClean="0"/>
              <a:t>/20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36"/>
          <a:stretch>
            <a:fillRect/>
          </a:stretch>
        </p:blipFill>
        <p:spPr bwMode="auto">
          <a:xfrm>
            <a:off x="4114800" y="1114497"/>
            <a:ext cx="4038600" cy="21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Motherboard-b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014906" y="967044"/>
            <a:ext cx="1877562" cy="2191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4519940"/>
            <a:ext cx="891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 Europe, NGI Zero Core: Open-Hardware for Electrostatic Discharge Testing (O-ESD) 2024-2025,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https://o-esd.etf.bg.ac.rs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59" y="1504950"/>
            <a:ext cx="1106306" cy="7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  <p:pic>
        <p:nvPicPr>
          <p:cNvPr id="5" name="Picture 2" descr="D:\Olcan\ETF\Dokumenti\2023-NGI-core-ZERO\Docs\09-v1.0\Mechanical\3D\explode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028950"/>
            <a:ext cx="2167468" cy="12192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Electromagnetics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953000" cy="3505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~150 years ago J.C. Maxwell </a:t>
            </a:r>
            <a:br>
              <a:rPr lang="en-US" dirty="0" smtClean="0"/>
            </a:br>
            <a:r>
              <a:rPr lang="en-US" i="1" dirty="0" smtClean="0"/>
              <a:t>A Treatise on Electricity and Magnetism</a:t>
            </a:r>
          </a:p>
          <a:p>
            <a:r>
              <a:rPr lang="en-US" dirty="0" smtClean="0"/>
              <a:t>Equations rewritten by Oliver Heaviside</a:t>
            </a:r>
          </a:p>
          <a:p>
            <a:r>
              <a:rPr lang="en-US" dirty="0" smtClean="0"/>
              <a:t>Computational model of all electric devices </a:t>
            </a:r>
            <a:br>
              <a:rPr lang="en-US" dirty="0" smtClean="0"/>
            </a:br>
            <a:r>
              <a:rPr lang="en-US" dirty="0" smtClean="0"/>
              <a:t>(on macroscopic level) </a:t>
            </a:r>
          </a:p>
          <a:p>
            <a:pPr lvl="1"/>
            <a:r>
              <a:rPr lang="en-US" dirty="0" smtClean="0"/>
              <a:t>Kirchhoff's circuit laws are a special case</a:t>
            </a:r>
          </a:p>
          <a:p>
            <a:r>
              <a:rPr lang="en-US" dirty="0" smtClean="0"/>
              <a:t>Examples: light bulbs, mobile phones, microwave ovens, antennas, motors, computers, drones, radars, etc. </a:t>
            </a:r>
          </a:p>
          <a:p>
            <a:r>
              <a:rPr lang="en-US" dirty="0" smtClean="0"/>
              <a:t>The microscopic level </a:t>
            </a:r>
            <a:br>
              <a:rPr lang="en-US" dirty="0" smtClean="0"/>
            </a:br>
            <a:r>
              <a:rPr lang="en-US" dirty="0" smtClean="0"/>
              <a:t>(light &amp; semiconductors) included by </a:t>
            </a:r>
            <a:br>
              <a:rPr lang="en-US" dirty="0" smtClean="0"/>
            </a:br>
            <a:r>
              <a:rPr lang="en-US" dirty="0" smtClean="0"/>
              <a:t>quantum electrodynamics ~1950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184792"/>
            <a:ext cx="2064385" cy="1920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" t="14940" r="6052" b="6470"/>
          <a:stretch>
            <a:fillRect/>
          </a:stretch>
        </p:blipFill>
        <p:spPr bwMode="auto">
          <a:xfrm>
            <a:off x="6867526" y="1181098"/>
            <a:ext cx="21698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26" r="3712" b="5429"/>
          <a:stretch>
            <a:fillRect/>
          </a:stretch>
        </p:blipFill>
        <p:spPr bwMode="auto">
          <a:xfrm>
            <a:off x="5410200" y="2724150"/>
            <a:ext cx="3581400" cy="209721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2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High-performance computing is 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indispensable </a:t>
            </a:r>
            <a:r>
              <a:rPr lang="en-US" b="1" dirty="0" smtClean="0"/>
              <a:t>tool </a:t>
            </a:r>
            <a:r>
              <a:rPr lang="en-US" dirty="0" smtClean="0"/>
              <a:t>in computational electromagnetics</a:t>
            </a:r>
          </a:p>
          <a:p>
            <a:r>
              <a:rPr lang="en-US" b="1" dirty="0" smtClean="0"/>
              <a:t>State-of-the-art research </a:t>
            </a:r>
            <a:r>
              <a:rPr lang="en-US" dirty="0" smtClean="0"/>
              <a:t>in EM (and electrical engineering)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b="1" dirty="0" smtClean="0"/>
              <a:t>entangled with high-performance computing</a:t>
            </a:r>
          </a:p>
          <a:p>
            <a:r>
              <a:rPr lang="en-US" dirty="0" smtClean="0"/>
              <a:t>Changes in industry and academia: desktop computers used for preparing models but actual computations done at HPC installations</a:t>
            </a:r>
          </a:p>
          <a:p>
            <a:r>
              <a:rPr lang="en-US" dirty="0" smtClean="0"/>
              <a:t>Challenges ahead: </a:t>
            </a:r>
          </a:p>
          <a:p>
            <a:pPr lvl="1"/>
            <a:r>
              <a:rPr lang="en-US" dirty="0" smtClean="0"/>
              <a:t>running existing CEM codes on emerging HPC hardware </a:t>
            </a:r>
          </a:p>
          <a:p>
            <a:pPr lvl="1"/>
            <a:r>
              <a:rPr lang="en-US" dirty="0" smtClean="0"/>
              <a:t>efficient implementation of CEM algorithms on HPC architectures</a:t>
            </a:r>
          </a:p>
          <a:p>
            <a:pPr lvl="1"/>
            <a:r>
              <a:rPr lang="en-US" dirty="0" smtClean="0"/>
              <a:t>managing HPC resources (technical + economics aspects)</a:t>
            </a:r>
          </a:p>
          <a:p>
            <a:pPr lvl="2"/>
            <a:r>
              <a:rPr lang="en-US" dirty="0" smtClean="0"/>
              <a:t>minimizing power consumptions</a:t>
            </a:r>
          </a:p>
          <a:p>
            <a:pPr lvl="2"/>
            <a:r>
              <a:rPr lang="en-US" dirty="0" smtClean="0"/>
              <a:t>capital expenditures (</a:t>
            </a:r>
            <a:r>
              <a:rPr lang="en-US" dirty="0" err="1" smtClean="0"/>
              <a:t>capex</a:t>
            </a:r>
            <a:r>
              <a:rPr lang="en-US" dirty="0" smtClean="0"/>
              <a:t>) &amp; operational expenditures (</a:t>
            </a:r>
            <a:r>
              <a:rPr lang="en-US" dirty="0" err="1" smtClean="0"/>
              <a:t>opex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20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Electromagnetics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05600" cy="3394472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/>
              <a:t>Solving Maxwell’s equations </a:t>
            </a:r>
            <a:r>
              <a:rPr lang="en-US" sz="3400" b="1" dirty="0" smtClean="0"/>
              <a:t>analytically</a:t>
            </a:r>
            <a:r>
              <a:rPr lang="en-US" sz="3400" dirty="0" smtClean="0"/>
              <a:t> is possible only for </a:t>
            </a:r>
            <a:br>
              <a:rPr lang="en-US" sz="3400" dirty="0" smtClean="0"/>
            </a:br>
            <a:r>
              <a:rPr lang="en-US" sz="3400" dirty="0" smtClean="0"/>
              <a:t>very simple structures (integral and differential equations)</a:t>
            </a:r>
          </a:p>
          <a:p>
            <a:r>
              <a:rPr lang="en-US" sz="3400" dirty="0" smtClean="0"/>
              <a:t>Computers made a revolution in EM about 70 years ago</a:t>
            </a:r>
          </a:p>
          <a:p>
            <a:r>
              <a:rPr lang="en-US" sz="3400" b="1" dirty="0" smtClean="0"/>
              <a:t>Computational electromagnetics</a:t>
            </a:r>
            <a:r>
              <a:rPr lang="en-US" sz="3400" dirty="0" smtClean="0"/>
              <a:t> = </a:t>
            </a:r>
            <a:br>
              <a:rPr lang="en-US" sz="3400" dirty="0" smtClean="0"/>
            </a:br>
            <a:r>
              <a:rPr lang="en-US" sz="3400" dirty="0" smtClean="0"/>
              <a:t>using computers to design and analyze EM sources &amp; fields</a:t>
            </a:r>
          </a:p>
          <a:p>
            <a:r>
              <a:rPr lang="en-US" sz="3400" dirty="0" smtClean="0"/>
              <a:t>Linear EM system is transformed into a set of linear equations </a:t>
            </a:r>
            <a:br>
              <a:rPr lang="en-US" sz="3400" dirty="0" smtClean="0"/>
            </a:br>
            <a:r>
              <a:rPr lang="en-US" sz="3400" dirty="0" smtClean="0"/>
              <a:t>(MoM or FEM): solutions are coefficients in approximation of </a:t>
            </a:r>
            <a:br>
              <a:rPr lang="en-US" sz="3400" dirty="0" smtClean="0"/>
            </a:br>
            <a:r>
              <a:rPr lang="en-US" sz="3400" dirty="0" smtClean="0"/>
              <a:t>charges, currents or electromagnetic fields</a:t>
            </a:r>
          </a:p>
          <a:p>
            <a:r>
              <a:rPr lang="en-US" sz="3400" b="1" dirty="0" smtClean="0"/>
              <a:t>Linear</a:t>
            </a:r>
            <a:r>
              <a:rPr lang="en-US" sz="3400" dirty="0" smtClean="0"/>
              <a:t> CEM problem = Integration + linear algebra @ full steam</a:t>
            </a:r>
          </a:p>
          <a:p>
            <a:pPr lvl="1"/>
            <a:r>
              <a:rPr lang="en-US" sz="2900" dirty="0" smtClean="0"/>
              <a:t>LAPACK library, </a:t>
            </a:r>
            <a:r>
              <a:rPr lang="en-US" sz="2900" dirty="0" smtClean="0">
                <a:hlinkClick r:id="rId2"/>
              </a:rPr>
              <a:t>https://www.netlib.org/lapack/</a:t>
            </a:r>
            <a:endParaRPr lang="en-US" sz="2900" dirty="0" smtClean="0"/>
          </a:p>
          <a:p>
            <a:pPr lvl="1"/>
            <a:r>
              <a:rPr lang="en-US" sz="2900" dirty="0" smtClean="0"/>
              <a:t>INTEL Math Kernel Library (MKL), </a:t>
            </a:r>
            <a:r>
              <a:rPr lang="en-US" sz="2900" dirty="0" smtClean="0">
                <a:hlinkClick r:id="rId3"/>
              </a:rPr>
              <a:t>https://www.intel.com/content/www/us/en/developer/tools/oneapi/onemkl.html</a:t>
            </a:r>
            <a:r>
              <a:rPr lang="en-US" sz="2900" dirty="0" smtClean="0"/>
              <a:t>  </a:t>
            </a:r>
          </a:p>
          <a:p>
            <a:pPr lvl="1"/>
            <a:r>
              <a:rPr lang="en-US" sz="2900" dirty="0" smtClean="0"/>
              <a:t>NVIDIA </a:t>
            </a:r>
            <a:r>
              <a:rPr lang="en-US" sz="2900" dirty="0" err="1" smtClean="0"/>
              <a:t>cuBLAS</a:t>
            </a:r>
            <a:r>
              <a:rPr lang="en-US" sz="2900" dirty="0" smtClean="0"/>
              <a:t>, CUDA , </a:t>
            </a:r>
            <a:r>
              <a:rPr lang="en-US" sz="2900" dirty="0" smtClean="0">
                <a:hlinkClick r:id="rId4"/>
              </a:rPr>
              <a:t>https://developer.nvidia.com/cublas</a:t>
            </a:r>
            <a:r>
              <a:rPr lang="en-US" sz="2900" dirty="0" smtClean="0"/>
              <a:t> </a:t>
            </a:r>
          </a:p>
          <a:p>
            <a:r>
              <a:rPr lang="en-US" sz="3300" dirty="0" smtClean="0"/>
              <a:t>Solving </a:t>
            </a:r>
            <a:r>
              <a:rPr lang="en-US" sz="3300" b="1" dirty="0" smtClean="0"/>
              <a:t>nonlinear</a:t>
            </a:r>
            <a:r>
              <a:rPr lang="en-US" sz="3300" dirty="0" smtClean="0"/>
              <a:t> CEM problem = heuristics</a:t>
            </a:r>
          </a:p>
          <a:p>
            <a:r>
              <a:rPr lang="en-US" sz="3300" dirty="0" smtClean="0"/>
              <a:t>PhD in CEM = EM + programming + high-performance computing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2" y="3725278"/>
            <a:ext cx="1737360" cy="11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 b="9776"/>
          <a:stretch>
            <a:fillRect/>
          </a:stretch>
        </p:blipFill>
        <p:spPr bwMode="auto">
          <a:xfrm>
            <a:off x="7029452" y="1112400"/>
            <a:ext cx="1737360" cy="122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9452" y="2419350"/>
            <a:ext cx="1737360" cy="125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3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as we speak in IEEE 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23949"/>
            <a:ext cx="2667000" cy="36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025" y="1123950"/>
            <a:ext cx="2610575" cy="39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341" y="2876550"/>
            <a:ext cx="3152459" cy="193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1"/>
            <a:ext cx="3505200" cy="2133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Benchmarking CEM codes</a:t>
            </a:r>
          </a:p>
          <a:p>
            <a:pPr lvl="1"/>
            <a:r>
              <a:rPr lang="en-US" dirty="0" smtClean="0"/>
              <a:t>Accuracy and</a:t>
            </a:r>
          </a:p>
          <a:p>
            <a:pPr lvl="1"/>
            <a:r>
              <a:rPr lang="en-US" dirty="0" smtClean="0"/>
              <a:t>Speed</a:t>
            </a:r>
          </a:p>
          <a:p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EM Problems</a:t>
            </a:r>
          </a:p>
          <a:p>
            <a:pPr lvl="1"/>
            <a:r>
              <a:rPr lang="en-US" dirty="0" smtClean="0"/>
              <a:t>Computers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4149" t="38710" r="11570"/>
          <a:stretch>
            <a:fillRect/>
          </a:stretch>
        </p:blipFill>
        <p:spPr bwMode="auto">
          <a:xfrm>
            <a:off x="3733800" y="2190750"/>
            <a:ext cx="1600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4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Precision in CEM</a:t>
            </a:r>
            <a:br>
              <a:rPr lang="en-US" dirty="0" smtClean="0"/>
            </a:br>
            <a:r>
              <a:rPr lang="en-US" dirty="0" smtClean="0"/>
              <a:t>(Conversion to </a:t>
            </a:r>
            <a:r>
              <a:rPr lang="en-US" smtClean="0"/>
              <a:t>Linear Equations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324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Numerical solutions</a:t>
            </a:r>
            <a:br>
              <a:rPr lang="en-US" dirty="0" smtClean="0"/>
            </a:br>
            <a:r>
              <a:rPr lang="en-US" dirty="0" smtClean="0"/>
              <a:t>down to </a:t>
            </a:r>
            <a:br>
              <a:rPr lang="en-US" dirty="0" smtClean="0"/>
            </a:br>
            <a:r>
              <a:rPr lang="en-US" dirty="0" smtClean="0"/>
              <a:t>machine precision</a:t>
            </a:r>
          </a:p>
          <a:p>
            <a:r>
              <a:rPr lang="en-US" dirty="0" smtClean="0"/>
              <a:t>64-bit yields max. </a:t>
            </a:r>
            <a:br>
              <a:rPr lang="en-US" dirty="0" smtClean="0"/>
            </a:br>
            <a:r>
              <a:rPr lang="en-US" dirty="0" smtClean="0"/>
              <a:t>15 significant digits</a:t>
            </a:r>
          </a:p>
          <a:p>
            <a:r>
              <a:rPr lang="en-US" dirty="0" smtClean="0"/>
              <a:t>Novel algorithms for numerical integration are developed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32435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J. G.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Perović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D. I.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B. M.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Kolundžija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A. R.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Djordjević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"A Singularity Cancelation Transformation for Entire-Domain Analysis of 2-D Structures With High-Precision Integration," </a:t>
            </a:r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Transactions on Antennas and Propagation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2019,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10.1109/TAP.2019.2891401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123950"/>
            <a:ext cx="2238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1197" y="1123950"/>
            <a:ext cx="3119203" cy="22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5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Accuracy: 24hrs on Desktop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" y="1241425"/>
            <a:ext cx="44958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412" y="1200150"/>
            <a:ext cx="44973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6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Parameters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81400" cy="3200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Extraction of EM parameters of materials</a:t>
            </a:r>
          </a:p>
          <a:p>
            <a:r>
              <a:rPr lang="en-US" dirty="0" smtClean="0"/>
              <a:t>Step 1: measurements</a:t>
            </a:r>
          </a:p>
          <a:p>
            <a:r>
              <a:rPr lang="en-US" dirty="0" smtClean="0"/>
              <a:t>Step 2: accurate EM ~2 days of simulation</a:t>
            </a:r>
          </a:p>
          <a:p>
            <a:r>
              <a:rPr lang="en-US" dirty="0" smtClean="0"/>
              <a:t>Step 3: extraction from steps 1 &amp; 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32435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J. G.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Petrović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D. I.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N. N.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Obradović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A. R.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Djordjević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"High-Precision Method of Moments Applied to Measurement of Dielectric Parameters at Microwave Frequencies,“ </a:t>
            </a:r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IEEE Transactions on Microwave Theory and Techniques,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10.1109/TMTT.2021.313629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9" t="3778" b="9073"/>
          <a:stretch>
            <a:fillRect/>
          </a:stretch>
        </p:blipFill>
        <p:spPr bwMode="auto">
          <a:xfrm>
            <a:off x="4191000" y="1123950"/>
            <a:ext cx="2438400" cy="17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2" b="10266"/>
          <a:stretch>
            <a:fillRect/>
          </a:stretch>
        </p:blipFill>
        <p:spPr bwMode="auto">
          <a:xfrm>
            <a:off x="6670674" y="1116805"/>
            <a:ext cx="2244726" cy="168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" b="12400"/>
          <a:stretch>
            <a:fillRect/>
          </a:stretch>
        </p:blipFill>
        <p:spPr bwMode="auto">
          <a:xfrm>
            <a:off x="6781800" y="2724150"/>
            <a:ext cx="2286000" cy="16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r="2567" b="11579"/>
          <a:stretch>
            <a:fillRect/>
          </a:stretch>
        </p:blipFill>
        <p:spPr bwMode="auto">
          <a:xfrm>
            <a:off x="3965369" y="2800350"/>
            <a:ext cx="28926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7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Design Needs HPC!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1"/>
            <a:ext cx="2971800" cy="3200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IRA: Impulse radiating antenna</a:t>
            </a:r>
          </a:p>
          <a:p>
            <a:r>
              <a:rPr lang="en-US" dirty="0" smtClean="0"/>
              <a:t>Design, prototype </a:t>
            </a:r>
            <a:br>
              <a:rPr lang="en-US" dirty="0" smtClean="0"/>
            </a:br>
            <a:r>
              <a:rPr lang="en-US" dirty="0" smtClean="0"/>
              <a:t>&amp; measurements</a:t>
            </a:r>
          </a:p>
          <a:p>
            <a:r>
              <a:rPr lang="en-US" dirty="0" smtClean="0"/>
              <a:t>2 weeks of design using HPC cluster:</a:t>
            </a:r>
            <a:br>
              <a:rPr lang="en-US" dirty="0" smtClean="0"/>
            </a:br>
            <a:r>
              <a:rPr lang="en-US" dirty="0" smtClean="0"/>
              <a:t>48 CPUs+256 GB RAM + 4 GPUs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32435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M. F.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Miletić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D. I.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Olćan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"Impulse Radiating Antenna With Six Feeding Arms and a Tapered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Balun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," </a:t>
            </a:r>
            <a:b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IEEE Transactions on Antennas and Propagation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vol. 70, no. 8, pp. 6414-6422,  2022,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10.1109/TAP.2022.3161572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103266"/>
            <a:ext cx="5638800" cy="32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8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every pixel: CEM+DFT=12hrs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EuroCC4SEE Workshop in Belgrade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3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4" descr="tds01"/>
          <p:cNvPicPr>
            <a:picLocks noChangeAspect="1" noChangeArrowheads="1"/>
          </p:cNvPicPr>
          <p:nvPr/>
        </p:nvPicPr>
        <p:blipFill>
          <a:blip r:embed="rId2" cstate="print"/>
          <a:srcRect l="20265"/>
          <a:stretch>
            <a:fillRect/>
          </a:stretch>
        </p:blipFill>
        <p:spPr bwMode="auto">
          <a:xfrm>
            <a:off x="533400" y="1066802"/>
            <a:ext cx="1818852" cy="37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td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120" y="1066802"/>
            <a:ext cx="2281132" cy="37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tds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120" y="1066802"/>
            <a:ext cx="2281132" cy="37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tds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080" y="1066802"/>
            <a:ext cx="2281132" cy="37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tds05"/>
          <p:cNvPicPr>
            <a:picLocks noChangeAspect="1" noChangeArrowheads="1"/>
          </p:cNvPicPr>
          <p:nvPr/>
        </p:nvPicPr>
        <p:blipFill>
          <a:blip r:embed="rId6" cstate="print"/>
          <a:srcRect r="18939"/>
          <a:stretch>
            <a:fillRect/>
          </a:stretch>
        </p:blipFill>
        <p:spPr bwMode="auto">
          <a:xfrm>
            <a:off x="6609080" y="1066802"/>
            <a:ext cx="1849120" cy="375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31520" y="3276602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Impulse excitation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382520" y="2651762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Spherical wave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962400" y="2438402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Impulse EM wave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1061720" y="3906522"/>
            <a:ext cx="330200" cy="39624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2712720" y="3246122"/>
            <a:ext cx="330200" cy="39624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4297680" y="3048002"/>
            <a:ext cx="330200" cy="39624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5948680" y="1859282"/>
            <a:ext cx="330200" cy="39624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 rot="10800000">
            <a:off x="7599680" y="1661162"/>
            <a:ext cx="330200" cy="39624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591178" y="1253197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Impulse EM wave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248526" y="2115204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Impulse EM wave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A6F1-AD2A-4B22-9FC2-B130CA9A992C}" type="slidenum">
              <a:rPr lang="en-US" smtClean="0"/>
              <a:pPr/>
              <a:t>9</a:t>
            </a:fld>
            <a:r>
              <a:rPr lang="en-US" smtClean="0"/>
              <a:t>/20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20th,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987</Words>
  <Application>Microsoft Office PowerPoint</Application>
  <PresentationFormat>On-screen Show (16:9)</PresentationFormat>
  <Paragraphs>232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High-Performance Computing in Electromagnetics</vt:lpstr>
      <vt:lpstr>Electromagnetics in General</vt:lpstr>
      <vt:lpstr>Computational Electromagnetics</vt:lpstr>
      <vt:lpstr>Just as we speak in IEEE AP</vt:lpstr>
      <vt:lpstr>Machine Precision in CEM (Conversion to Linear Equations)</vt:lpstr>
      <vt:lpstr>High Accuracy: 24hrs on Desktop PC</vt:lpstr>
      <vt:lpstr>EM Parameters of Materials</vt:lpstr>
      <vt:lpstr>Antenna Design Needs HPC!</vt:lpstr>
      <vt:lpstr>For every pixel: CEM+DFT=12hrs </vt:lpstr>
      <vt:lpstr>Microwave Imaging:  Non-invasive Medical Diagnostics</vt:lpstr>
      <vt:lpstr>AI-Assisted Identification of Monitors </vt:lpstr>
      <vt:lpstr>Machine Learning and AI for  Antenna Modeling</vt:lpstr>
      <vt:lpstr>Localization of Field Sources due to Instruction Execution in Processor</vt:lpstr>
      <vt:lpstr>GPU Solver: Large Problems</vt:lpstr>
      <vt:lpstr>Large Structure: Smart Reduction</vt:lpstr>
      <vt:lpstr>Amazon Cloud Server: RCS of Tank</vt:lpstr>
      <vt:lpstr>GPU Cluster: Large Problems</vt:lpstr>
      <vt:lpstr>GPU Cluster: Solver Scalability</vt:lpstr>
      <vt:lpstr>Optimizations (Heuristics) in Design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Olcan</dc:creator>
  <cp:lastModifiedBy>Olcan</cp:lastModifiedBy>
  <cp:revision>185</cp:revision>
  <dcterms:created xsi:type="dcterms:W3CDTF">2025-05-18T13:03:40Z</dcterms:created>
  <dcterms:modified xsi:type="dcterms:W3CDTF">2025-05-19T11:59:36Z</dcterms:modified>
</cp:coreProperties>
</file>