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Cantarell"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pyyOBHhAh+QtZgf0AnCId+5ee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3" d="100"/>
          <a:sy n="63" d="100"/>
        </p:scale>
        <p:origin x="780" y="-60"/>
      </p:cViewPr>
      <p:guideLst>
        <p:guide orient="horz" pos="997"/>
        <p:guide pos="405"/>
        <p:guide pos="6494"/>
        <p:guide pos="465"/>
        <p:guide pos="7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a3566caa1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35a3566caa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39c834ac37_3_1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g339c834ac37_3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dirty="0"/>
          </a:p>
        </p:txBody>
      </p:sp>
      <p:sp>
        <p:nvSpPr>
          <p:cNvPr id="178" name="Google Shape;178;g339c834ac37_3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dirty="0"/>
          </a:p>
        </p:txBody>
      </p:sp>
      <p:sp>
        <p:nvSpPr>
          <p:cNvPr id="187" name="Google Shape;18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dirty="0"/>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38533cd76c_0_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g338533cd76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204" name="Google Shape;204;g338533cd76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38533cd76c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338533cd76c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221" name="Google Shape;22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39c834ac37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339c834ac37_3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240" name="Google Shape;2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98" name="Google Shape;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126" name="Google Shape;1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134" name="Google Shape;1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143" name="Google Shape;1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152" name="Google Shape;1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 name="Google Shape;1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endParaRPr/>
          </a:p>
        </p:txBody>
      </p:sp>
      <p:sp>
        <p:nvSpPr>
          <p:cNvPr id="161" name="Google Shape;16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39c834ac37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339c834ac37_3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13"/>
        <p:cNvGrpSpPr/>
        <p:nvPr/>
      </p:nvGrpSpPr>
      <p:grpSpPr>
        <a:xfrm>
          <a:off x="0" y="0"/>
          <a:ext cx="0" cy="0"/>
          <a:chOff x="0" y="0"/>
          <a:chExt cx="0" cy="0"/>
        </a:xfrm>
      </p:grpSpPr>
      <p:sp>
        <p:nvSpPr>
          <p:cNvPr id="14" name="Google Shape;14;p16"/>
          <p:cNvSpPr txBox="1">
            <a:spLocks noGrp="1"/>
          </p:cNvSpPr>
          <p:nvPr>
            <p:ph type="title"/>
          </p:nvPr>
        </p:nvSpPr>
        <p:spPr>
          <a:xfrm>
            <a:off x="668868" y="118334"/>
            <a:ext cx="9744600" cy="1207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4800"/>
              <a:buFont typeface="Calibri"/>
              <a:buNone/>
              <a:defRPr sz="4800" b="1"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6"/>
          <p:cNvSpPr txBox="1">
            <a:spLocks noGrp="1"/>
          </p:cNvSpPr>
          <p:nvPr>
            <p:ph type="body" idx="1"/>
          </p:nvPr>
        </p:nvSpPr>
        <p:spPr>
          <a:xfrm>
            <a:off x="631371" y="2993289"/>
            <a:ext cx="10722300" cy="3183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16"/>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16"/>
          <p:cNvSpPr txBox="1">
            <a:spLocks noGrp="1"/>
          </p:cNvSpPr>
          <p:nvPr>
            <p:ph type="body" idx="2"/>
          </p:nvPr>
        </p:nvSpPr>
        <p:spPr>
          <a:xfrm>
            <a:off x="668868" y="733424"/>
            <a:ext cx="8262900" cy="592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2800"/>
              <a:buNone/>
              <a:defRPr>
                <a:solidFill>
                  <a:srgbClr val="000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body" idx="3"/>
          </p:nvPr>
        </p:nvSpPr>
        <p:spPr>
          <a:xfrm>
            <a:off x="631825" y="2024063"/>
            <a:ext cx="10722000" cy="969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b="1" i="1">
                <a:latin typeface="Cantarell"/>
                <a:ea typeface="Cantarell"/>
                <a:cs typeface="Cantarell"/>
                <a:sym typeface="Cantare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200"/>
              <a:buFont typeface="Calibri"/>
              <a:buNone/>
              <a:defRPr sz="32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25"/>
          <p:cNvSpPr>
            <a:spLocks noGrp="1"/>
          </p:cNvSpPr>
          <p:nvPr>
            <p:ph type="pic" idx="2"/>
          </p:nvPr>
        </p:nvSpPr>
        <p:spPr>
          <a:xfrm>
            <a:off x="5183188" y="987425"/>
            <a:ext cx="6172200" cy="4873500"/>
          </a:xfrm>
          <a:prstGeom prst="rect">
            <a:avLst/>
          </a:prstGeom>
          <a:noFill/>
          <a:ln>
            <a:noFill/>
          </a:ln>
        </p:spPr>
      </p:sp>
      <p:sp>
        <p:nvSpPr>
          <p:cNvPr id="74" name="Google Shape;74;p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25"/>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25"/>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87"/>
        <p:cNvGrpSpPr/>
        <p:nvPr/>
      </p:nvGrpSpPr>
      <p:grpSpPr>
        <a:xfrm>
          <a:off x="0" y="0"/>
          <a:ext cx="0" cy="0"/>
          <a:chOff x="0" y="0"/>
          <a:chExt cx="0" cy="0"/>
        </a:xfrm>
      </p:grpSpPr>
      <p:sp>
        <p:nvSpPr>
          <p:cNvPr id="88" name="Google Shape;88;p14"/>
          <p:cNvSpPr txBox="1">
            <a:spLocks noGrp="1"/>
          </p:cNvSpPr>
          <p:nvPr>
            <p:ph type="subTitle" idx="1"/>
          </p:nvPr>
        </p:nvSpPr>
        <p:spPr>
          <a:xfrm>
            <a:off x="1828800" y="5636712"/>
            <a:ext cx="8534400" cy="1221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888888"/>
              </a:buClr>
              <a:buSzPts val="3200"/>
              <a:buNone/>
              <a:defRPr>
                <a:solidFill>
                  <a:srgbClr val="888888"/>
                </a:solidFill>
              </a:defRPr>
            </a:lvl1pPr>
            <a:lvl2pPr lvl="1" algn="ctr">
              <a:lnSpc>
                <a:spcPct val="100000"/>
              </a:lnSpc>
              <a:spcBef>
                <a:spcPts val="0"/>
              </a:spcBef>
              <a:spcAft>
                <a:spcPts val="0"/>
              </a:spcAft>
              <a:buClr>
                <a:srgbClr val="888888"/>
              </a:buClr>
              <a:buSzPts val="2800"/>
              <a:buNone/>
              <a:defRPr>
                <a:solidFill>
                  <a:srgbClr val="888888"/>
                </a:solidFill>
              </a:defRPr>
            </a:lvl2pPr>
            <a:lvl3pPr lvl="2" algn="ctr">
              <a:lnSpc>
                <a:spcPct val="100000"/>
              </a:lnSpc>
              <a:spcBef>
                <a:spcPts val="0"/>
              </a:spcBef>
              <a:spcAft>
                <a:spcPts val="0"/>
              </a:spcAft>
              <a:buClr>
                <a:srgbClr val="888888"/>
              </a:buClr>
              <a:buSzPts val="2400"/>
              <a:buNone/>
              <a:defRPr>
                <a:solidFill>
                  <a:srgbClr val="888888"/>
                </a:solidFill>
              </a:defRPr>
            </a:lvl3pPr>
            <a:lvl4pPr lvl="3" algn="ctr">
              <a:lnSpc>
                <a:spcPct val="100000"/>
              </a:lnSpc>
              <a:spcBef>
                <a:spcPts val="0"/>
              </a:spcBef>
              <a:spcAft>
                <a:spcPts val="0"/>
              </a:spcAft>
              <a:buClr>
                <a:srgbClr val="888888"/>
              </a:buClr>
              <a:buSzPts val="2000"/>
              <a:buNone/>
              <a:defRPr>
                <a:solidFill>
                  <a:srgbClr val="888888"/>
                </a:solidFill>
              </a:defRPr>
            </a:lvl4pPr>
            <a:lvl5pPr lvl="4" algn="ctr">
              <a:lnSpc>
                <a:spcPct val="100000"/>
              </a:lnSpc>
              <a:spcBef>
                <a:spcPts val="0"/>
              </a:spcBef>
              <a:spcAft>
                <a:spcPts val="0"/>
              </a:spcAft>
              <a:buClr>
                <a:srgbClr val="888888"/>
              </a:buClr>
              <a:buSzPts val="2000"/>
              <a:buNone/>
              <a:defRPr>
                <a:solidFill>
                  <a:srgbClr val="888888"/>
                </a:solidFill>
              </a:defRPr>
            </a:lvl5pPr>
            <a:lvl6pPr lvl="5" algn="ctr">
              <a:lnSpc>
                <a:spcPct val="100000"/>
              </a:lnSpc>
              <a:spcBef>
                <a:spcPts val="0"/>
              </a:spcBef>
              <a:spcAft>
                <a:spcPts val="0"/>
              </a:spcAft>
              <a:buClr>
                <a:srgbClr val="888888"/>
              </a:buClr>
              <a:buSzPts val="2000"/>
              <a:buNone/>
              <a:defRPr>
                <a:solidFill>
                  <a:srgbClr val="888888"/>
                </a:solidFill>
              </a:defRPr>
            </a:lvl6pPr>
            <a:lvl7pPr lvl="6" algn="ctr">
              <a:lnSpc>
                <a:spcPct val="100000"/>
              </a:lnSpc>
              <a:spcBef>
                <a:spcPts val="0"/>
              </a:spcBef>
              <a:spcAft>
                <a:spcPts val="0"/>
              </a:spcAft>
              <a:buClr>
                <a:srgbClr val="888888"/>
              </a:buClr>
              <a:buSzPts val="2000"/>
              <a:buNone/>
              <a:defRPr>
                <a:solidFill>
                  <a:srgbClr val="888888"/>
                </a:solidFill>
              </a:defRPr>
            </a:lvl7pPr>
            <a:lvl8pPr lvl="7" algn="ctr">
              <a:lnSpc>
                <a:spcPct val="100000"/>
              </a:lnSpc>
              <a:spcBef>
                <a:spcPts val="0"/>
              </a:spcBef>
              <a:spcAft>
                <a:spcPts val="0"/>
              </a:spcAft>
              <a:buClr>
                <a:srgbClr val="888888"/>
              </a:buClr>
              <a:buSzPts val="2000"/>
              <a:buNone/>
              <a:defRPr>
                <a:solidFill>
                  <a:srgbClr val="888888"/>
                </a:solidFill>
              </a:defRPr>
            </a:lvl8pPr>
            <a:lvl9pPr lvl="8" algn="ctr">
              <a:lnSpc>
                <a:spcPct val="100000"/>
              </a:lnSpc>
              <a:spcBef>
                <a:spcPts val="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el und Inhal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Calibri"/>
              <a:buNone/>
              <a:defRPr sz="48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17"/>
          <p:cNvSpPr txBox="1">
            <a:spLocks noGrp="1"/>
          </p:cNvSpPr>
          <p:nvPr>
            <p:ph type="body" idx="1"/>
          </p:nvPr>
        </p:nvSpPr>
        <p:spPr>
          <a:xfrm>
            <a:off x="631371" y="2993289"/>
            <a:ext cx="10722300" cy="3183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17"/>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7"/>
        <p:cNvGrpSpPr/>
        <p:nvPr/>
      </p:nvGrpSpPr>
      <p:grpSpPr>
        <a:xfrm>
          <a:off x="0" y="0"/>
          <a:ext cx="0" cy="0"/>
          <a:chOff x="0" y="0"/>
          <a:chExt cx="0" cy="0"/>
        </a:xfrm>
      </p:grpSpPr>
      <p:sp>
        <p:nvSpPr>
          <p:cNvPr id="28" name="Google Shape;28;p1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00000"/>
              </a:buClr>
              <a:buSzPts val="6000"/>
              <a:buFont typeface="Calibri"/>
              <a:buNone/>
              <a:defRPr sz="6000" b="1"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1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18"/>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18"/>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19"/>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19"/>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9"/>
        <p:cNvGrpSpPr/>
        <p:nvPr/>
      </p:nvGrpSpPr>
      <p:grpSpPr>
        <a:xfrm>
          <a:off x="0" y="0"/>
          <a:ext cx="0" cy="0"/>
          <a:chOff x="0" y="0"/>
          <a:chExt cx="0" cy="0"/>
        </a:xfrm>
      </p:grpSpPr>
      <p:sp>
        <p:nvSpPr>
          <p:cNvPr id="40" name="Google Shape;40;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Calibri"/>
              <a:buNone/>
              <a:defRPr sz="48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2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0"/>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0"/>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6"/>
        <p:cNvGrpSpPr/>
        <p:nvPr/>
      </p:nvGrpSpPr>
      <p:grpSpPr>
        <a:xfrm>
          <a:off x="0" y="0"/>
          <a:ext cx="0" cy="0"/>
          <a:chOff x="0" y="0"/>
          <a:chExt cx="0" cy="0"/>
        </a:xfrm>
      </p:grpSpPr>
      <p:sp>
        <p:nvSpPr>
          <p:cNvPr id="47" name="Google Shape;47;p2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Calibri"/>
              <a:buNone/>
              <a:defRPr sz="48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2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1"/>
          <p:cNvSpPr txBox="1">
            <a:spLocks noGrp="1"/>
          </p:cNvSpPr>
          <p:nvPr>
            <p:ph type="body" idx="2"/>
          </p:nvPr>
        </p:nvSpPr>
        <p:spPr>
          <a:xfrm>
            <a:off x="839788" y="2505074"/>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21"/>
          <p:cNvSpPr txBox="1">
            <a:spLocks noGrp="1"/>
          </p:cNvSpPr>
          <p:nvPr>
            <p:ph type="body" idx="4"/>
          </p:nvPr>
        </p:nvSpPr>
        <p:spPr>
          <a:xfrm>
            <a:off x="6172200" y="2505074"/>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1"/>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21"/>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55"/>
        <p:cNvGrpSpPr/>
        <p:nvPr/>
      </p:nvGrpSpPr>
      <p:grpSpPr>
        <a:xfrm>
          <a:off x="0" y="0"/>
          <a:ext cx="0" cy="0"/>
          <a:chOff x="0" y="0"/>
          <a:chExt cx="0" cy="0"/>
        </a:xfrm>
      </p:grpSpPr>
      <p:sp>
        <p:nvSpPr>
          <p:cNvPr id="56" name="Google Shape;56;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4800"/>
              <a:buFont typeface="Calibri"/>
              <a:buNone/>
              <a:defRPr sz="4800" b="1"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22"/>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2"/>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60"/>
        <p:cNvGrpSpPr/>
        <p:nvPr/>
      </p:nvGrpSpPr>
      <p:grpSpPr>
        <a:xfrm>
          <a:off x="0" y="0"/>
          <a:ext cx="0" cy="0"/>
          <a:chOff x="0" y="0"/>
          <a:chExt cx="0" cy="0"/>
        </a:xfrm>
      </p:grpSpPr>
      <p:sp>
        <p:nvSpPr>
          <p:cNvPr id="61" name="Google Shape;61;p23"/>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23"/>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64"/>
        <p:cNvGrpSpPr/>
        <p:nvPr/>
      </p:nvGrpSpPr>
      <p:grpSpPr>
        <a:xfrm>
          <a:off x="0" y="0"/>
          <a:ext cx="0" cy="0"/>
          <a:chOff x="0" y="0"/>
          <a:chExt cx="0" cy="0"/>
        </a:xfrm>
      </p:grpSpPr>
      <p:sp>
        <p:nvSpPr>
          <p:cNvPr id="65" name="Google Shape;65;p2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200"/>
              <a:buFont typeface="Calibri"/>
              <a:buNone/>
              <a:defRPr sz="32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2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2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24"/>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4"/>
          <p:cNvSpPr txBox="1">
            <a:spLocks noGrp="1"/>
          </p:cNvSpPr>
          <p:nvPr>
            <p:ph type="ftr" idx="11"/>
          </p:nvPr>
        </p:nvSpPr>
        <p:spPr>
          <a:xfrm>
            <a:off x="4038600" y="6460014"/>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24"/>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5"/>
          <p:cNvPicPr preferRelativeResize="0"/>
          <p:nvPr/>
        </p:nvPicPr>
        <p:blipFill rotWithShape="1">
          <a:blip r:embed="rId12">
            <a:alphaModFix/>
          </a:blip>
          <a:srcRect/>
          <a:stretch/>
        </p:blipFill>
        <p:spPr>
          <a:xfrm>
            <a:off x="0" y="-10501"/>
            <a:ext cx="7486650" cy="6858000"/>
          </a:xfrm>
          <a:prstGeom prst="rect">
            <a:avLst/>
          </a:prstGeom>
          <a:noFill/>
          <a:ln>
            <a:noFill/>
          </a:ln>
        </p:spPr>
      </p:pic>
      <p:sp>
        <p:nvSpPr>
          <p:cNvPr id="7" name="Google Shape;7;p15"/>
          <p:cNvSpPr txBox="1">
            <a:spLocks noGrp="1"/>
          </p:cNvSpPr>
          <p:nvPr>
            <p:ph type="body" idx="1"/>
          </p:nvPr>
        </p:nvSpPr>
        <p:spPr>
          <a:xfrm>
            <a:off x="631371" y="2993289"/>
            <a:ext cx="10722300" cy="31836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460014"/>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p:nvPr/>
        </p:nvSpPr>
        <p:spPr>
          <a:xfrm>
            <a:off x="0" y="1333500"/>
            <a:ext cx="12192000" cy="5126400"/>
          </a:xfrm>
          <a:prstGeom prst="rect">
            <a:avLst/>
          </a:prstGeom>
          <a:gradFill>
            <a:gsLst>
              <a:gs pos="0">
                <a:srgbClr val="A5A5A5"/>
              </a:gs>
              <a:gs pos="34000">
                <a:srgbClr val="EFEFEF"/>
              </a:gs>
              <a:gs pos="65000">
                <a:srgbClr val="EFEFEF"/>
              </a:gs>
              <a:gs pos="100000">
                <a:srgbClr val="D8D8D8"/>
              </a:gs>
            </a:gsLst>
            <a:path path="circle">
              <a:fillToRect l="50000" t="50000" r="50000" b="50000"/>
            </a:path>
            <a:tileRect/>
          </a:gradFill>
          <a:ln w="12700" cap="flat" cmpd="sng">
            <a:solidFill>
              <a:srgbClr val="B886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 name="Google Shape;10;p15"/>
          <p:cNvPicPr preferRelativeResize="0"/>
          <p:nvPr/>
        </p:nvPicPr>
        <p:blipFill rotWithShape="1">
          <a:blip r:embed="rId13">
            <a:alphaModFix/>
          </a:blip>
          <a:srcRect/>
          <a:stretch/>
        </p:blipFill>
        <p:spPr>
          <a:xfrm>
            <a:off x="10466723" y="102870"/>
            <a:ext cx="1134985" cy="1127760"/>
          </a:xfrm>
          <a:prstGeom prst="rect">
            <a:avLst/>
          </a:prstGeom>
          <a:noFill/>
          <a:ln>
            <a:noFill/>
          </a:ln>
        </p:spPr>
      </p:pic>
      <p:sp>
        <p:nvSpPr>
          <p:cNvPr id="11" name="Google Shape;11;p15"/>
          <p:cNvSpPr txBox="1"/>
          <p:nvPr/>
        </p:nvSpPr>
        <p:spPr>
          <a:xfrm>
            <a:off x="11556355" y="728067"/>
            <a:ext cx="63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4SEE</a:t>
            </a:r>
            <a:endParaRPr sz="1100" b="0" i="0" u="none" strike="noStrike" cap="none">
              <a:solidFill>
                <a:schemeClr val="dk1"/>
              </a:solidFill>
              <a:latin typeface="Calibri"/>
              <a:ea typeface="Calibri"/>
              <a:cs typeface="Calibri"/>
              <a:sym typeface="Calibri"/>
            </a:endParaRPr>
          </a:p>
        </p:txBody>
      </p:sp>
      <p:sp>
        <p:nvSpPr>
          <p:cNvPr id="12" name="Google Shape;12;p15"/>
          <p:cNvSpPr txBox="1">
            <a:spLocks noGrp="1"/>
          </p:cNvSpPr>
          <p:nvPr>
            <p:ph type="sldNum" idx="12"/>
          </p:nvPr>
        </p:nvSpPr>
        <p:spPr>
          <a:xfrm>
            <a:off x="8737600" y="6457609"/>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pic>
        <p:nvPicPr>
          <p:cNvPr id="79" name="Google Shape;79;p13"/>
          <p:cNvPicPr preferRelativeResize="0"/>
          <p:nvPr/>
        </p:nvPicPr>
        <p:blipFill rotWithShape="1">
          <a:blip r:embed="rId3">
            <a:alphaModFix/>
          </a:blip>
          <a:srcRect/>
          <a:stretch/>
        </p:blipFill>
        <p:spPr>
          <a:xfrm>
            <a:off x="0" y="-10501"/>
            <a:ext cx="7486650" cy="6858000"/>
          </a:xfrm>
          <a:prstGeom prst="rect">
            <a:avLst/>
          </a:prstGeom>
          <a:noFill/>
          <a:ln>
            <a:noFill/>
          </a:ln>
        </p:spPr>
      </p:pic>
      <p:sp>
        <p:nvSpPr>
          <p:cNvPr id="80" name="Google Shape;80;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 name="Google Shape;81;p13"/>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3"/>
          <p:cNvPicPr preferRelativeResize="0"/>
          <p:nvPr/>
        </p:nvPicPr>
        <p:blipFill rotWithShape="1">
          <a:blip r:embed="rId4">
            <a:alphaModFix/>
          </a:blip>
          <a:srcRect/>
          <a:stretch/>
        </p:blipFill>
        <p:spPr>
          <a:xfrm>
            <a:off x="4205088" y="1539625"/>
            <a:ext cx="3781825" cy="3757747"/>
          </a:xfrm>
          <a:prstGeom prst="rect">
            <a:avLst/>
          </a:prstGeom>
          <a:noFill/>
          <a:ln>
            <a:noFill/>
          </a:ln>
        </p:spPr>
      </p:pic>
      <p:sp>
        <p:nvSpPr>
          <p:cNvPr id="86" name="Google Shape;86;p13"/>
          <p:cNvSpPr txBox="1"/>
          <p:nvPr/>
        </p:nvSpPr>
        <p:spPr>
          <a:xfrm>
            <a:off x="7843522" y="3937518"/>
            <a:ext cx="12876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4SEE</a:t>
            </a:r>
            <a:endParaRPr sz="2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ncchpcbih.verlabinstitute.co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g35a3566caa1_0_5" title="NCC-Logo Transparent (1).png"/>
          <p:cNvPicPr preferRelativeResize="0"/>
          <p:nvPr/>
        </p:nvPicPr>
        <p:blipFill rotWithShape="1">
          <a:blip r:embed="rId3">
            <a:alphaModFix/>
          </a:blip>
          <a:srcRect/>
          <a:stretch/>
        </p:blipFill>
        <p:spPr>
          <a:xfrm>
            <a:off x="3636825" y="2553175"/>
            <a:ext cx="5089502" cy="2559976"/>
          </a:xfrm>
          <a:prstGeom prst="rect">
            <a:avLst/>
          </a:prstGeom>
          <a:noFill/>
          <a:ln>
            <a:noFill/>
          </a:ln>
        </p:spPr>
      </p:pic>
      <p:sp>
        <p:nvSpPr>
          <p:cNvPr id="94" name="Google Shape;94;g35a3566caa1_0_5"/>
          <p:cNvSpPr txBox="1">
            <a:spLocks noGrp="1"/>
          </p:cNvSpPr>
          <p:nvPr>
            <p:ph type="subTitle" idx="4294967295"/>
          </p:nvPr>
        </p:nvSpPr>
        <p:spPr>
          <a:xfrm>
            <a:off x="1828800" y="5191387"/>
            <a:ext cx="8534400" cy="12213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7F7F7F"/>
              </a:buClr>
              <a:buSzPts val="3200"/>
              <a:buFont typeface="Arial"/>
              <a:buNone/>
            </a:pPr>
            <a:r>
              <a:rPr lang="en-US" sz="2700" b="1" i="0" u="none" strike="noStrike" cap="none">
                <a:solidFill>
                  <a:srgbClr val="7F7F7F"/>
                </a:solidFill>
                <a:latin typeface="Calibri"/>
                <a:ea typeface="Calibri"/>
                <a:cs typeface="Calibri"/>
                <a:sym typeface="Calibri"/>
              </a:rPr>
              <a:t>NCC Bosnia and Herzegovina </a:t>
            </a:r>
            <a:endParaRPr sz="2700" b="1" i="0" u="none" strike="noStrike" cap="none">
              <a:solidFill>
                <a:srgbClr val="7F7F7F"/>
              </a:solidFill>
              <a:latin typeface="Calibri"/>
              <a:ea typeface="Calibri"/>
              <a:cs typeface="Calibri"/>
              <a:sym typeface="Calibri"/>
            </a:endParaRPr>
          </a:p>
          <a:p>
            <a:pPr marL="0" marR="0" lvl="0" indent="0" algn="ctr" rtl="0">
              <a:lnSpc>
                <a:spcPct val="90000"/>
              </a:lnSpc>
              <a:spcBef>
                <a:spcPts val="0"/>
              </a:spcBef>
              <a:spcAft>
                <a:spcPts val="0"/>
              </a:spcAft>
              <a:buClr>
                <a:srgbClr val="7F7F7F"/>
              </a:buClr>
              <a:buSzPts val="3200"/>
              <a:buFont typeface="Arial"/>
              <a:buNone/>
            </a:pPr>
            <a:r>
              <a:rPr lang="en-US" sz="1800" b="0" i="0" u="none" strike="noStrike" cap="none">
                <a:solidFill>
                  <a:srgbClr val="7F7F7F"/>
                </a:solidFill>
                <a:latin typeface="Calibri"/>
                <a:ea typeface="Calibri"/>
                <a:cs typeface="Calibri"/>
                <a:sym typeface="Calibri"/>
              </a:rPr>
              <a:t>Ana Lalović, Belgrade, May 2025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339c834ac37_3_17"/>
          <p:cNvSpPr txBox="1">
            <a:spLocks noGrp="1"/>
          </p:cNvSpPr>
          <p:nvPr>
            <p:ph type="body" idx="1"/>
          </p:nvPr>
        </p:nvSpPr>
        <p:spPr>
          <a:xfrm>
            <a:off x="631371" y="1582738"/>
            <a:ext cx="7060800" cy="4594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Consultancy services methodology</a:t>
            </a:r>
            <a:endParaRPr/>
          </a:p>
        </p:txBody>
      </p:sp>
      <p:sp>
        <p:nvSpPr>
          <p:cNvPr id="181" name="Google Shape;181;g339c834ac37_3_17"/>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82" name="Google Shape;182;g339c834ac37_3_17"/>
          <p:cNvPicPr preferRelativeResize="0"/>
          <p:nvPr/>
        </p:nvPicPr>
        <p:blipFill rotWithShape="1">
          <a:blip r:embed="rId3">
            <a:alphaModFix/>
          </a:blip>
          <a:srcRect t="-9841"/>
          <a:stretch/>
        </p:blipFill>
        <p:spPr>
          <a:xfrm>
            <a:off x="588100" y="1763999"/>
            <a:ext cx="10765700" cy="4989775"/>
          </a:xfrm>
          <a:prstGeom prst="rect">
            <a:avLst/>
          </a:prstGeom>
          <a:noFill/>
          <a:ln>
            <a:noFill/>
          </a:ln>
        </p:spPr>
      </p:pic>
      <p:pic>
        <p:nvPicPr>
          <p:cNvPr id="183" name="Google Shape;183;g339c834ac37_3_17"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8"/>
          <p:cNvSpPr txBox="1">
            <a:spLocks noGrp="1"/>
          </p:cNvSpPr>
          <p:nvPr>
            <p:ph type="body" idx="1"/>
          </p:nvPr>
        </p:nvSpPr>
        <p:spPr>
          <a:xfrm>
            <a:off x="631371" y="1582738"/>
            <a:ext cx="7060901" cy="45942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Consultancy services to Bosnalijek, pharmaceutical company in the HPC simulation of molecular dynamics.</a:t>
            </a:r>
            <a:endParaRPr/>
          </a:p>
          <a:p>
            <a:pPr marL="228600" lvl="0" indent="-228600" algn="l" rtl="0">
              <a:lnSpc>
                <a:spcPct val="90000"/>
              </a:lnSpc>
              <a:spcBef>
                <a:spcPts val="1000"/>
              </a:spcBef>
              <a:spcAft>
                <a:spcPts val="0"/>
              </a:spcAft>
              <a:buClr>
                <a:schemeClr val="dk1"/>
              </a:buClr>
              <a:buSzPts val="2800"/>
              <a:buChar char="•"/>
            </a:pPr>
            <a:r>
              <a:rPr lang="en-US"/>
              <a:t>Providing consultancy to a leading pharmaceutical company in Bosnia and Herzegovina on the use of HPC for advanced simulations of molecular dynamics, which can be used to improve their existing products formulation. </a:t>
            </a:r>
            <a:endParaRPr/>
          </a:p>
        </p:txBody>
      </p:sp>
      <p:sp>
        <p:nvSpPr>
          <p:cNvPr id="190" name="Google Shape;190;p8"/>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191" name="Google Shape;191;p8"/>
          <p:cNvPicPr preferRelativeResize="0"/>
          <p:nvPr/>
        </p:nvPicPr>
        <p:blipFill rotWithShape="1">
          <a:blip r:embed="rId3">
            <a:alphaModFix/>
          </a:blip>
          <a:srcRect/>
          <a:stretch/>
        </p:blipFill>
        <p:spPr>
          <a:xfrm>
            <a:off x="7884570" y="1940652"/>
            <a:ext cx="2935829" cy="2935829"/>
          </a:xfrm>
          <a:prstGeom prst="rect">
            <a:avLst/>
          </a:prstGeom>
          <a:noFill/>
          <a:ln>
            <a:noFill/>
          </a:ln>
        </p:spPr>
      </p:pic>
      <p:pic>
        <p:nvPicPr>
          <p:cNvPr id="192" name="Google Shape;192;p8"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9"/>
          <p:cNvSpPr txBox="1">
            <a:spLocks noGrp="1"/>
          </p:cNvSpPr>
          <p:nvPr>
            <p:ph type="body" idx="1"/>
          </p:nvPr>
        </p:nvSpPr>
        <p:spPr>
          <a:xfrm>
            <a:off x="609600" y="1494604"/>
            <a:ext cx="10972800" cy="4137323"/>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The NCC strengthened its regional and international presence through strategic visits and participation in events:</a:t>
            </a:r>
            <a:endParaRPr/>
          </a:p>
          <a:p>
            <a:pPr marL="228600" lvl="0" indent="-215265" algn="l" rtl="0">
              <a:lnSpc>
                <a:spcPct val="90000"/>
              </a:lnSpc>
              <a:spcBef>
                <a:spcPts val="1000"/>
              </a:spcBef>
              <a:spcAft>
                <a:spcPts val="0"/>
              </a:spcAft>
              <a:buClr>
                <a:schemeClr val="dk1"/>
              </a:buClr>
              <a:buSzPct val="100000"/>
              <a:buChar char="•"/>
            </a:pPr>
            <a:r>
              <a:rPr lang="en-US"/>
              <a:t>Collaborated with NCCs in Montenegro, Croatia and North Macedonia, fostering knowledge exchange.</a:t>
            </a:r>
            <a:endParaRPr/>
          </a:p>
          <a:p>
            <a:pPr marL="228600" lvl="0" indent="-215265" algn="l" rtl="0">
              <a:lnSpc>
                <a:spcPct val="90000"/>
              </a:lnSpc>
              <a:spcBef>
                <a:spcPts val="1000"/>
              </a:spcBef>
              <a:spcAft>
                <a:spcPts val="0"/>
              </a:spcAft>
              <a:buClr>
                <a:schemeClr val="dk1"/>
              </a:buClr>
              <a:buSzPct val="100000"/>
              <a:buChar char="•"/>
            </a:pPr>
            <a:r>
              <a:rPr lang="en-US" b="1"/>
              <a:t>Submitted a project proposal</a:t>
            </a:r>
            <a:r>
              <a:rPr lang="en-US"/>
              <a:t>, in partnership with institutions from Montenegro, Austria, Serbia, Greece and Slovenia, aimed at developing and implementing MSc and PhD programs for HPC studies. If funded, this initiative will mark a significant step toward building a sustainable educational framework to support the HPC ecosystem in the region.</a:t>
            </a:r>
            <a:endParaRPr/>
          </a:p>
          <a:p>
            <a:pPr marL="228600" lvl="0" indent="-215265" algn="l" rtl="0">
              <a:lnSpc>
                <a:spcPct val="90000"/>
              </a:lnSpc>
              <a:spcBef>
                <a:spcPts val="1000"/>
              </a:spcBef>
              <a:spcAft>
                <a:spcPts val="0"/>
              </a:spcAft>
              <a:buClr>
                <a:schemeClr val="dk1"/>
              </a:buClr>
              <a:buSzPct val="100000"/>
              <a:buChar char="•"/>
            </a:pPr>
            <a:r>
              <a:rPr lang="en-US"/>
              <a:t>Established formal support from the Federal Ministry for Development, Entrepreneurship and Crafts for the </a:t>
            </a:r>
            <a:r>
              <a:rPr lang="en-US" b="1"/>
              <a:t>NCC BiH Stakeholder Network</a:t>
            </a:r>
            <a:r>
              <a:rPr lang="en-US"/>
              <a:t>.</a:t>
            </a:r>
            <a:endParaRPr/>
          </a:p>
          <a:p>
            <a:pPr marL="228600" lvl="0" indent="-156527" algn="l" rtl="0">
              <a:lnSpc>
                <a:spcPct val="90000"/>
              </a:lnSpc>
              <a:spcBef>
                <a:spcPts val="1000"/>
              </a:spcBef>
              <a:spcAft>
                <a:spcPts val="0"/>
              </a:spcAft>
              <a:buSzPct val="64285"/>
              <a:buChar char="•"/>
            </a:pPr>
            <a:r>
              <a:rPr lang="en-US"/>
              <a:t>Last week we organized three workshops with academia and one with industry.</a:t>
            </a:r>
            <a:endParaRPr/>
          </a:p>
        </p:txBody>
      </p:sp>
      <p:sp>
        <p:nvSpPr>
          <p:cNvPr id="199" name="Google Shape;199;p9"/>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200" name="Google Shape;200;p9" title="NCC-Logo Transparent (1).png"/>
          <p:cNvPicPr preferRelativeResize="0"/>
          <p:nvPr/>
        </p:nvPicPr>
        <p:blipFill rotWithShape="1">
          <a:blip r:embed="rId3">
            <a:alphaModFix/>
          </a:blip>
          <a:srcRect/>
          <a:stretch/>
        </p:blipFill>
        <p:spPr>
          <a:xfrm>
            <a:off x="173900" y="104226"/>
            <a:ext cx="2183274" cy="1098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38533cd76c_0_0"/>
          <p:cNvSpPr txBox="1"/>
          <p:nvPr/>
        </p:nvSpPr>
        <p:spPr>
          <a:xfrm>
            <a:off x="609600" y="822050"/>
            <a:ext cx="8255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7C7C7C"/>
                </a:solidFill>
                <a:latin typeface="Calibri"/>
                <a:ea typeface="Calibri"/>
                <a:cs typeface="Calibri"/>
                <a:sym typeface="Calibri"/>
              </a:rPr>
              <a:t> </a:t>
            </a:r>
            <a:endParaRPr sz="2800" b="0" i="0" u="none" strike="noStrike" cap="none">
              <a:solidFill>
                <a:srgbClr val="7C7C7C"/>
              </a:solidFill>
              <a:latin typeface="Calibri"/>
              <a:ea typeface="Calibri"/>
              <a:cs typeface="Calibri"/>
              <a:sym typeface="Calibri"/>
            </a:endParaRPr>
          </a:p>
        </p:txBody>
      </p:sp>
      <p:sp>
        <p:nvSpPr>
          <p:cNvPr id="207" name="Google Shape;207;g338533cd76c_0_0"/>
          <p:cNvSpPr txBox="1">
            <a:spLocks noGrp="1"/>
          </p:cNvSpPr>
          <p:nvPr>
            <p:ph type="body" idx="1"/>
          </p:nvPr>
        </p:nvSpPr>
        <p:spPr>
          <a:xfrm>
            <a:off x="609600" y="1842675"/>
            <a:ext cx="10972800" cy="37893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1000"/>
              </a:spcBef>
              <a:spcAft>
                <a:spcPts val="0"/>
              </a:spcAft>
              <a:buClr>
                <a:schemeClr val="dk1"/>
              </a:buClr>
              <a:buSzPts val="2800"/>
              <a:buChar char="•"/>
            </a:pPr>
            <a:r>
              <a:rPr lang="en-US"/>
              <a:t>Engaged 568 participants across key sectors (heatlh, agrifood and environmental protection)</a:t>
            </a:r>
            <a:endParaRPr/>
          </a:p>
          <a:p>
            <a:pPr marL="685800" lvl="1" indent="-292100" algn="l" rtl="0">
              <a:lnSpc>
                <a:spcPct val="90000"/>
              </a:lnSpc>
              <a:spcBef>
                <a:spcPts val="1000"/>
              </a:spcBef>
              <a:spcAft>
                <a:spcPts val="0"/>
              </a:spcAft>
              <a:buClr>
                <a:schemeClr val="dk1"/>
              </a:buClr>
              <a:buSzPts val="2800"/>
              <a:buChar char="•"/>
            </a:pPr>
            <a:r>
              <a:rPr lang="en-US"/>
              <a:t>Bioinformatics workshop: 132 participants</a:t>
            </a:r>
            <a:endParaRPr/>
          </a:p>
          <a:p>
            <a:pPr marL="685800" lvl="1" indent="-292100" algn="l" rtl="0">
              <a:lnSpc>
                <a:spcPct val="90000"/>
              </a:lnSpc>
              <a:spcBef>
                <a:spcPts val="1000"/>
              </a:spcBef>
              <a:spcAft>
                <a:spcPts val="0"/>
              </a:spcAft>
              <a:buClr>
                <a:schemeClr val="dk1"/>
              </a:buClr>
              <a:buSzPts val="2800"/>
              <a:buChar char="•"/>
            </a:pPr>
            <a:r>
              <a:rPr lang="en-US"/>
              <a:t>Sarajevo Roadshow: 240 participants</a:t>
            </a:r>
            <a:endParaRPr/>
          </a:p>
          <a:p>
            <a:pPr marL="685800" lvl="1" indent="-292100" algn="l" rtl="0">
              <a:lnSpc>
                <a:spcPct val="90000"/>
              </a:lnSpc>
              <a:spcBef>
                <a:spcPts val="1000"/>
              </a:spcBef>
              <a:spcAft>
                <a:spcPts val="0"/>
              </a:spcAft>
              <a:buClr>
                <a:schemeClr val="dk1"/>
              </a:buClr>
              <a:buSzPts val="2800"/>
              <a:buChar char="•"/>
            </a:pPr>
            <a:r>
              <a:rPr lang="en-US"/>
              <a:t>AI in Agriculture workshop: 80 participants</a:t>
            </a:r>
            <a:endParaRPr/>
          </a:p>
          <a:p>
            <a:pPr marL="228600" lvl="0" indent="-228600" algn="l" rtl="0">
              <a:lnSpc>
                <a:spcPct val="90000"/>
              </a:lnSpc>
              <a:spcBef>
                <a:spcPts val="1000"/>
              </a:spcBef>
              <a:spcAft>
                <a:spcPts val="0"/>
              </a:spcAft>
              <a:buClr>
                <a:schemeClr val="dk1"/>
              </a:buClr>
              <a:buSzPts val="2800"/>
              <a:buChar char="•"/>
            </a:pPr>
            <a:r>
              <a:rPr lang="en-US"/>
              <a:t>Secured pharmaceutical project (HPC for protein simulations)</a:t>
            </a:r>
            <a:endParaRPr/>
          </a:p>
          <a:p>
            <a:pPr marL="228600" lvl="0" indent="-228600" algn="l" rtl="0">
              <a:lnSpc>
                <a:spcPct val="90000"/>
              </a:lnSpc>
              <a:spcBef>
                <a:spcPts val="1000"/>
              </a:spcBef>
              <a:spcAft>
                <a:spcPts val="0"/>
              </a:spcAft>
              <a:buClr>
                <a:schemeClr val="dk1"/>
              </a:buClr>
              <a:buSzPts val="2800"/>
              <a:buChar char="•"/>
            </a:pPr>
            <a:r>
              <a:rPr lang="en-US"/>
              <a:t>Co-developed 2 project applications for SMEs funding</a:t>
            </a:r>
            <a:endParaRPr/>
          </a:p>
          <a:p>
            <a:pPr marL="228600" lvl="0" indent="0" algn="l" rtl="0">
              <a:lnSpc>
                <a:spcPct val="90000"/>
              </a:lnSpc>
              <a:spcBef>
                <a:spcPts val="1000"/>
              </a:spcBef>
              <a:spcAft>
                <a:spcPts val="0"/>
              </a:spcAft>
              <a:buSzPts val="1800"/>
              <a:buNone/>
            </a:pPr>
            <a:endParaRPr/>
          </a:p>
        </p:txBody>
      </p:sp>
      <p:sp>
        <p:nvSpPr>
          <p:cNvPr id="208" name="Google Shape;208;g338533cd76c_0_0"/>
          <p:cNvSpPr txBox="1">
            <a:spLocks noGrp="1"/>
          </p:cNvSpPr>
          <p:nvPr>
            <p:ph type="title"/>
          </p:nvPr>
        </p:nvSpPr>
        <p:spPr>
          <a:xfrm>
            <a:off x="642938" y="193274"/>
            <a:ext cx="10760100" cy="628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3200"/>
              <a:buFont typeface="Calibri"/>
              <a:buNone/>
            </a:pPr>
            <a:r>
              <a:rPr lang="en-US"/>
              <a:t> </a:t>
            </a:r>
            <a:endParaRPr/>
          </a:p>
        </p:txBody>
      </p:sp>
      <p:sp>
        <p:nvSpPr>
          <p:cNvPr id="209" name="Google Shape;209;g338533cd76c_0_0"/>
          <p:cNvSpPr txBox="1">
            <a:spLocks noGrp="1"/>
          </p:cNvSpPr>
          <p:nvPr>
            <p:ph type="sldNum" idx="12"/>
          </p:nvPr>
        </p:nvSpPr>
        <p:spPr>
          <a:xfrm>
            <a:off x="8610600" y="646001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210" name="Google Shape;210;g338533cd76c_0_0" title="NCC-Logo Transparent (1).png"/>
          <p:cNvPicPr preferRelativeResize="0"/>
          <p:nvPr/>
        </p:nvPicPr>
        <p:blipFill rotWithShape="1">
          <a:blip r:embed="rId3">
            <a:alphaModFix/>
          </a:blip>
          <a:srcRect/>
          <a:stretch/>
        </p:blipFill>
        <p:spPr>
          <a:xfrm>
            <a:off x="173900" y="104226"/>
            <a:ext cx="2183274" cy="1098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38533cd76c_0_138"/>
          <p:cNvSpPr txBox="1">
            <a:spLocks noGrp="1"/>
          </p:cNvSpPr>
          <p:nvPr>
            <p:ph type="body" idx="1"/>
          </p:nvPr>
        </p:nvSpPr>
        <p:spPr>
          <a:xfrm>
            <a:off x="631375" y="1376600"/>
            <a:ext cx="10722300" cy="5137800"/>
          </a:xfrm>
          <a:prstGeom prst="rect">
            <a:avLst/>
          </a:prstGeom>
          <a:noFill/>
          <a:ln>
            <a:noFill/>
          </a:ln>
        </p:spPr>
        <p:txBody>
          <a:bodyPr spcFirstLastPara="1" wrap="square" lIns="91425" tIns="45700" rIns="91425" bIns="45700" anchor="t" anchorCtr="0">
            <a:noAutofit/>
          </a:bodyPr>
          <a:lstStyle/>
          <a:p>
            <a:pPr marL="457200" lvl="0" indent="-400050" algn="l" rtl="0">
              <a:lnSpc>
                <a:spcPct val="70000"/>
              </a:lnSpc>
              <a:spcBef>
                <a:spcPts val="1000"/>
              </a:spcBef>
              <a:spcAft>
                <a:spcPts val="0"/>
              </a:spcAft>
              <a:buSzPts val="2700"/>
              <a:buChar char="•"/>
            </a:pPr>
            <a:r>
              <a:rPr lang="en-US" sz="2700"/>
              <a:t>As a newly established NCC, time is needed to fully structure and optimize processes</a:t>
            </a:r>
            <a:endParaRPr sz="2700"/>
          </a:p>
          <a:p>
            <a:pPr marL="457200" lvl="0" indent="0" algn="l" rtl="0">
              <a:lnSpc>
                <a:spcPct val="70000"/>
              </a:lnSpc>
              <a:spcBef>
                <a:spcPts val="1000"/>
              </a:spcBef>
              <a:spcAft>
                <a:spcPts val="0"/>
              </a:spcAft>
              <a:buSzPts val="1800"/>
              <a:buNone/>
            </a:pPr>
            <a:endParaRPr sz="1000"/>
          </a:p>
          <a:p>
            <a:pPr marL="914400" lvl="1" indent="-400050" algn="l" rtl="0">
              <a:lnSpc>
                <a:spcPct val="70000"/>
              </a:lnSpc>
              <a:spcBef>
                <a:spcPts val="500"/>
              </a:spcBef>
              <a:spcAft>
                <a:spcPts val="0"/>
              </a:spcAft>
              <a:buSzPts val="2700"/>
              <a:buChar char="•"/>
            </a:pPr>
            <a:r>
              <a:rPr lang="en-US" sz="2300"/>
              <a:t>HPC is not widely known in Bosnia and Herzegovina, requiring significant awareness-building efforts</a:t>
            </a:r>
            <a:endParaRPr sz="2300"/>
          </a:p>
          <a:p>
            <a:pPr marL="914400" lvl="0" indent="0" algn="l" rtl="0">
              <a:lnSpc>
                <a:spcPct val="70000"/>
              </a:lnSpc>
              <a:spcBef>
                <a:spcPts val="1000"/>
              </a:spcBef>
              <a:spcAft>
                <a:spcPts val="0"/>
              </a:spcAft>
              <a:buSzPts val="1800"/>
              <a:buNone/>
            </a:pPr>
            <a:endParaRPr sz="1100"/>
          </a:p>
          <a:p>
            <a:pPr marL="457200" lvl="0" indent="-400050" algn="l" rtl="0">
              <a:lnSpc>
                <a:spcPct val="70000"/>
              </a:lnSpc>
              <a:spcBef>
                <a:spcPts val="1000"/>
              </a:spcBef>
              <a:spcAft>
                <a:spcPts val="0"/>
              </a:spcAft>
              <a:buSzPts val="2700"/>
              <a:buChar char="•"/>
            </a:pPr>
            <a:r>
              <a:rPr lang="en-US" sz="2700"/>
              <a:t>Ecosystem mapping </a:t>
            </a:r>
            <a:endParaRPr sz="2700"/>
          </a:p>
          <a:p>
            <a:pPr marL="914400" lvl="1" indent="-400050" algn="l" rtl="0">
              <a:lnSpc>
                <a:spcPct val="70000"/>
              </a:lnSpc>
              <a:spcBef>
                <a:spcPts val="0"/>
              </a:spcBef>
              <a:spcAft>
                <a:spcPts val="0"/>
              </a:spcAft>
              <a:buSzPts val="2700"/>
              <a:buChar char="•"/>
            </a:pPr>
            <a:r>
              <a:rPr lang="en-US" sz="2300"/>
              <a:t>A strong focus is placed on educating stakeholders about HPC benefits and applications</a:t>
            </a:r>
            <a:endParaRPr sz="2300"/>
          </a:p>
          <a:p>
            <a:pPr marL="457200" lvl="0" indent="0" algn="l" rtl="0">
              <a:lnSpc>
                <a:spcPct val="70000"/>
              </a:lnSpc>
              <a:spcBef>
                <a:spcPts val="1000"/>
              </a:spcBef>
              <a:spcAft>
                <a:spcPts val="0"/>
              </a:spcAft>
              <a:buSzPts val="1800"/>
              <a:buNone/>
            </a:pPr>
            <a:endParaRPr sz="1300"/>
          </a:p>
          <a:p>
            <a:pPr marL="457200" lvl="0" indent="-400050" algn="l" rtl="0">
              <a:lnSpc>
                <a:spcPct val="70000"/>
              </a:lnSpc>
              <a:spcBef>
                <a:spcPts val="1000"/>
              </a:spcBef>
              <a:spcAft>
                <a:spcPts val="0"/>
              </a:spcAft>
              <a:buSzPts val="2700"/>
              <a:buChar char="•"/>
            </a:pPr>
            <a:r>
              <a:rPr lang="en-US" sz="2700"/>
              <a:t>Lack of local HPC infrastructure - no dedicated HPC equipment yet, but a </a:t>
            </a:r>
            <a:r>
              <a:rPr lang="en-US" sz="2700" b="1"/>
              <a:t>sandbox environment </a:t>
            </a:r>
            <a:r>
              <a:rPr lang="en-US" sz="2700"/>
              <a:t>is being established and we are leveraging partner networks to utilize supercomputers from international collaborators</a:t>
            </a:r>
            <a:endParaRPr sz="2700"/>
          </a:p>
          <a:p>
            <a:pPr marL="914400" lvl="1" indent="-374649" algn="l" rtl="0">
              <a:lnSpc>
                <a:spcPct val="70000"/>
              </a:lnSpc>
              <a:spcBef>
                <a:spcPts val="0"/>
              </a:spcBef>
              <a:spcAft>
                <a:spcPts val="0"/>
              </a:spcAft>
              <a:buSzPts val="2300"/>
              <a:buChar char="•"/>
            </a:pPr>
            <a:r>
              <a:rPr lang="en-US" sz="2300"/>
              <a:t>Recruitment of staff - technical expertise HPC related </a:t>
            </a:r>
            <a:endParaRPr sz="2300"/>
          </a:p>
          <a:p>
            <a:pPr marL="0" lvl="0" indent="0" algn="l" rtl="0">
              <a:lnSpc>
                <a:spcPct val="70000"/>
              </a:lnSpc>
              <a:spcBef>
                <a:spcPts val="1000"/>
              </a:spcBef>
              <a:spcAft>
                <a:spcPts val="0"/>
              </a:spcAft>
              <a:buSzPts val="1800"/>
              <a:buNone/>
            </a:pPr>
            <a:endParaRPr sz="2700"/>
          </a:p>
          <a:p>
            <a:pPr marL="0" lvl="0" indent="0" algn="l" rtl="0">
              <a:lnSpc>
                <a:spcPct val="70000"/>
              </a:lnSpc>
              <a:spcBef>
                <a:spcPts val="1000"/>
              </a:spcBef>
              <a:spcAft>
                <a:spcPts val="0"/>
              </a:spcAft>
              <a:buSzPts val="1018"/>
              <a:buNone/>
            </a:pPr>
            <a:endParaRPr sz="2490"/>
          </a:p>
        </p:txBody>
      </p:sp>
      <p:sp>
        <p:nvSpPr>
          <p:cNvPr id="216" name="Google Shape;216;g338533cd76c_0_138"/>
          <p:cNvSpPr txBox="1">
            <a:spLocks noGrp="1"/>
          </p:cNvSpPr>
          <p:nvPr>
            <p:ph type="title"/>
          </p:nvPr>
        </p:nvSpPr>
        <p:spPr>
          <a:xfrm>
            <a:off x="3173563" y="338912"/>
            <a:ext cx="10972800" cy="62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F7F7F"/>
              </a:buClr>
              <a:buSzPts val="3200"/>
              <a:buFont typeface="Calibri"/>
              <a:buNone/>
            </a:pPr>
            <a:r>
              <a:rPr lang="en-US" sz="3200">
                <a:solidFill>
                  <a:schemeClr val="dk1"/>
                </a:solidFill>
              </a:rPr>
              <a:t>NCC BiH - Challenges</a:t>
            </a:r>
            <a:endParaRPr>
              <a:solidFill>
                <a:schemeClr val="dk1"/>
              </a:solidFill>
            </a:endParaRPr>
          </a:p>
        </p:txBody>
      </p:sp>
      <p:pic>
        <p:nvPicPr>
          <p:cNvPr id="217" name="Google Shape;217;g338533cd76c_0_138" title="NCC-Logo Transparent (1).png"/>
          <p:cNvPicPr preferRelativeResize="0"/>
          <p:nvPr/>
        </p:nvPicPr>
        <p:blipFill rotWithShape="1">
          <a:blip r:embed="rId3">
            <a:alphaModFix/>
          </a:blip>
          <a:srcRect/>
          <a:stretch/>
        </p:blipFill>
        <p:spPr>
          <a:xfrm>
            <a:off x="173900" y="104226"/>
            <a:ext cx="2183274" cy="1098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a:spLocks noGrp="1"/>
          </p:cNvSpPr>
          <p:nvPr>
            <p:ph type="body" idx="1"/>
          </p:nvPr>
        </p:nvSpPr>
        <p:spPr>
          <a:xfrm>
            <a:off x="609600" y="1974052"/>
            <a:ext cx="5301006" cy="36578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We established a website with a mailing list and a newsletter. We are dedicated to establishing an alliance between Industry, SMEs, academia and NGOs that will establish HPC ecosystem and use HPC infrastructure</a:t>
            </a:r>
            <a:endParaRPr/>
          </a:p>
          <a:p>
            <a:pPr marL="22860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None/>
            </a:pPr>
            <a:endParaRPr/>
          </a:p>
        </p:txBody>
      </p:sp>
      <p:sp>
        <p:nvSpPr>
          <p:cNvPr id="224" name="Google Shape;224;p11"/>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225" name="Google Shape;225;p11"/>
          <p:cNvSpPr txBox="1"/>
          <p:nvPr/>
        </p:nvSpPr>
        <p:spPr>
          <a:xfrm>
            <a:off x="7635712" y="5253569"/>
            <a:ext cx="3337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Website: </a:t>
            </a:r>
            <a:r>
              <a:rPr lang="en-US" sz="1800" u="sng">
                <a:solidFill>
                  <a:schemeClr val="hlink"/>
                </a:solidFill>
                <a:latin typeface="Calibri"/>
                <a:ea typeface="Calibri"/>
                <a:cs typeface="Calibri"/>
                <a:sym typeface="Calibri"/>
                <a:hlinkClick r:id="rId3"/>
              </a:rPr>
              <a:t>https://ncchpcbih.verlabinstitute.com/</a:t>
            </a:r>
            <a:r>
              <a:rPr lang="en-US" sz="1800">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26" name="Google Shape;226;p11"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pic>
        <p:nvPicPr>
          <p:cNvPr id="227" name="Google Shape;227;p11" title="My_QR_Code_1-1024.jpeg"/>
          <p:cNvPicPr preferRelativeResize="0"/>
          <p:nvPr/>
        </p:nvPicPr>
        <p:blipFill>
          <a:blip r:embed="rId5">
            <a:alphaModFix/>
          </a:blip>
          <a:stretch>
            <a:fillRect/>
          </a:stretch>
        </p:blipFill>
        <p:spPr>
          <a:xfrm>
            <a:off x="7561725" y="1428449"/>
            <a:ext cx="3657874" cy="3657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39c834ac37_3_27"/>
          <p:cNvSpPr txBox="1">
            <a:spLocks noGrp="1"/>
          </p:cNvSpPr>
          <p:nvPr>
            <p:ph type="title"/>
          </p:nvPr>
        </p:nvSpPr>
        <p:spPr>
          <a:xfrm>
            <a:off x="2684893" y="104222"/>
            <a:ext cx="9744600" cy="120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800"/>
              <a:buNone/>
            </a:pPr>
            <a:r>
              <a:rPr lang="en-US"/>
              <a:t>Upcoming conference</a:t>
            </a:r>
            <a:endParaRPr/>
          </a:p>
        </p:txBody>
      </p:sp>
      <p:sp>
        <p:nvSpPr>
          <p:cNvPr id="233" name="Google Shape;233;g339c834ac37_3_27"/>
          <p:cNvSpPr txBox="1">
            <a:spLocks noGrp="1"/>
          </p:cNvSpPr>
          <p:nvPr>
            <p:ph type="body" idx="1"/>
          </p:nvPr>
        </p:nvSpPr>
        <p:spPr>
          <a:xfrm>
            <a:off x="631371" y="2993289"/>
            <a:ext cx="10722300" cy="3183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234" name="Google Shape;234;g339c834ac37_3_27"/>
          <p:cNvSpPr txBox="1">
            <a:spLocks noGrp="1"/>
          </p:cNvSpPr>
          <p:nvPr>
            <p:ph type="body" idx="3"/>
          </p:nvPr>
        </p:nvSpPr>
        <p:spPr>
          <a:xfrm>
            <a:off x="631825" y="2024063"/>
            <a:ext cx="10722000" cy="969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235" name="Google Shape;235;g339c834ac37_3_27"/>
          <p:cNvPicPr preferRelativeResize="0"/>
          <p:nvPr/>
        </p:nvPicPr>
        <p:blipFill rotWithShape="1">
          <a:blip r:embed="rId3">
            <a:alphaModFix/>
          </a:blip>
          <a:srcRect/>
          <a:stretch/>
        </p:blipFill>
        <p:spPr>
          <a:xfrm>
            <a:off x="0" y="1325625"/>
            <a:ext cx="12192000" cy="5367450"/>
          </a:xfrm>
          <a:prstGeom prst="rect">
            <a:avLst/>
          </a:prstGeom>
          <a:noFill/>
          <a:ln>
            <a:noFill/>
          </a:ln>
        </p:spPr>
      </p:pic>
      <p:pic>
        <p:nvPicPr>
          <p:cNvPr id="236" name="Google Shape;236;g339c834ac37_3_27"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2" descr="co-funded-h2020-horiz_en.eps"/>
          <p:cNvPicPr preferRelativeResize="0"/>
          <p:nvPr/>
        </p:nvPicPr>
        <p:blipFill rotWithShape="1">
          <a:blip r:embed="rId3">
            <a:alphaModFix/>
          </a:blip>
          <a:srcRect r="71258"/>
          <a:stretch/>
        </p:blipFill>
        <p:spPr>
          <a:xfrm>
            <a:off x="642938" y="3255843"/>
            <a:ext cx="2222500" cy="1369328"/>
          </a:xfrm>
          <a:prstGeom prst="rect">
            <a:avLst/>
          </a:prstGeom>
          <a:noFill/>
          <a:ln>
            <a:noFill/>
          </a:ln>
        </p:spPr>
      </p:pic>
      <p:sp>
        <p:nvSpPr>
          <p:cNvPr id="243" name="Google Shape;243;p12"/>
          <p:cNvSpPr txBox="1"/>
          <p:nvPr/>
        </p:nvSpPr>
        <p:spPr>
          <a:xfrm>
            <a:off x="642936" y="4625169"/>
            <a:ext cx="11081564" cy="9147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This project has received funding from the European High-Performance Computing Joint Undertaking (JU) under grant agreement No 101191697. The JU receives support from the Digital Europe Programme and Germany, Türkiye, Republic of North Macedonia,  Montenegro, Serbia, Bosnia and Herzegovina.</a:t>
            </a:r>
            <a:endParaRPr sz="1600" b="0" i="0" u="none" strike="noStrike" cap="none">
              <a:solidFill>
                <a:schemeClr val="dk1"/>
              </a:solidFill>
              <a:latin typeface="Calibri"/>
              <a:ea typeface="Calibri"/>
              <a:cs typeface="Calibri"/>
              <a:sym typeface="Calibri"/>
            </a:endParaRPr>
          </a:p>
        </p:txBody>
      </p:sp>
      <p:sp>
        <p:nvSpPr>
          <p:cNvPr id="244" name="Google Shape;244;p12"/>
          <p:cNvSpPr txBox="1"/>
          <p:nvPr/>
        </p:nvSpPr>
        <p:spPr>
          <a:xfrm>
            <a:off x="642938" y="1611105"/>
            <a:ext cx="1014052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Thanks!</a:t>
            </a:r>
            <a:endParaRPr sz="1800" b="0" i="0" u="none" strike="noStrike" cap="none">
              <a:solidFill>
                <a:schemeClr val="dk1"/>
              </a:solidFill>
              <a:latin typeface="Calibri"/>
              <a:ea typeface="Calibri"/>
              <a:cs typeface="Calibri"/>
              <a:sym typeface="Calibri"/>
            </a:endParaRPr>
          </a:p>
        </p:txBody>
      </p:sp>
      <p:pic>
        <p:nvPicPr>
          <p:cNvPr id="245" name="Google Shape;245;p12" descr="EuroHPC_JU_logo.jpg"/>
          <p:cNvPicPr preferRelativeResize="0"/>
          <p:nvPr/>
        </p:nvPicPr>
        <p:blipFill rotWithShape="1">
          <a:blip r:embed="rId4">
            <a:alphaModFix/>
          </a:blip>
          <a:srcRect/>
          <a:stretch/>
        </p:blipFill>
        <p:spPr>
          <a:xfrm>
            <a:off x="8223364" y="3360616"/>
            <a:ext cx="3470122" cy="1246869"/>
          </a:xfrm>
          <a:prstGeom prst="rect">
            <a:avLst/>
          </a:prstGeom>
          <a:noFill/>
          <a:ln>
            <a:noFill/>
          </a:ln>
        </p:spPr>
      </p:pic>
      <p:pic>
        <p:nvPicPr>
          <p:cNvPr id="246" name="Google Shape;246;p12" title="NCC-Logo Transparent (1).png"/>
          <p:cNvPicPr preferRelativeResize="0"/>
          <p:nvPr/>
        </p:nvPicPr>
        <p:blipFill rotWithShape="1">
          <a:blip r:embed="rId5">
            <a:alphaModFix/>
          </a:blip>
          <a:srcRect/>
          <a:stretch/>
        </p:blipFill>
        <p:spPr>
          <a:xfrm>
            <a:off x="173900" y="104226"/>
            <a:ext cx="2183274" cy="1098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0"/>
          <p:cNvSpPr txBox="1">
            <a:spLocks noGrp="1"/>
          </p:cNvSpPr>
          <p:nvPr>
            <p:ph type="body" idx="1"/>
          </p:nvPr>
        </p:nvSpPr>
        <p:spPr>
          <a:xfrm>
            <a:off x="609600" y="1494604"/>
            <a:ext cx="10972800" cy="413732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NCC in Bosnia and Herzegovina</a:t>
            </a:r>
            <a:r>
              <a:rPr lang="en-US"/>
              <a:t> is partnership between two institutions:</a:t>
            </a:r>
            <a:endParaRPr/>
          </a:p>
          <a:p>
            <a:pPr marL="685800" lvl="1" indent="-292100" algn="l" rtl="0">
              <a:lnSpc>
                <a:spcPct val="90000"/>
              </a:lnSpc>
              <a:spcBef>
                <a:spcPts val="0"/>
              </a:spcBef>
              <a:spcAft>
                <a:spcPts val="0"/>
              </a:spcAft>
              <a:buClr>
                <a:schemeClr val="dk1"/>
              </a:buClr>
              <a:buSzPts val="2800"/>
              <a:buChar char="•"/>
            </a:pPr>
            <a:r>
              <a:rPr lang="en-US"/>
              <a:t>an SME, Verlab Ltd, </a:t>
            </a:r>
            <a:endParaRPr/>
          </a:p>
          <a:p>
            <a:pPr marL="685800" lvl="1" indent="-292100" algn="l" rtl="0">
              <a:lnSpc>
                <a:spcPct val="90000"/>
              </a:lnSpc>
              <a:spcBef>
                <a:spcPts val="0"/>
              </a:spcBef>
              <a:spcAft>
                <a:spcPts val="0"/>
              </a:spcAft>
              <a:buClr>
                <a:schemeClr val="dk1"/>
              </a:buClr>
              <a:buSzPts val="2800"/>
              <a:buChar char="•"/>
            </a:pPr>
            <a:r>
              <a:rPr lang="en-US"/>
              <a:t>a research institute, Verlab Institute</a:t>
            </a:r>
            <a:endParaRPr/>
          </a:p>
        </p:txBody>
      </p:sp>
      <p:sp>
        <p:nvSpPr>
          <p:cNvPr id="101" name="Google Shape;101;p10"/>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02" name="Google Shape;102;p10"/>
          <p:cNvSpPr/>
          <p:nvPr/>
        </p:nvSpPr>
        <p:spPr>
          <a:xfrm>
            <a:off x="4672552" y="3279669"/>
            <a:ext cx="2036190" cy="879049"/>
          </a:xfrm>
          <a:prstGeom prst="rect">
            <a:avLst/>
          </a:prstGeom>
          <a:solidFill>
            <a:srgbClr val="BF8B0B"/>
          </a:solidFill>
          <a:ln>
            <a:noFill/>
          </a:ln>
          <a:effectLst>
            <a:outerShdw blurRad="190500" dist="228600" dir="2700000" algn="ctr">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NCC Bosnia and Herzegovina</a:t>
            </a:r>
            <a:endParaRPr sz="1400" b="0" i="0" u="none" strike="noStrike" cap="none">
              <a:solidFill>
                <a:srgbClr val="000000"/>
              </a:solidFill>
              <a:latin typeface="Arial"/>
              <a:ea typeface="Arial"/>
              <a:cs typeface="Arial"/>
              <a:sym typeface="Arial"/>
            </a:endParaRPr>
          </a:p>
        </p:txBody>
      </p:sp>
      <p:sp>
        <p:nvSpPr>
          <p:cNvPr id="103" name="Google Shape;103;p10"/>
          <p:cNvSpPr/>
          <p:nvPr/>
        </p:nvSpPr>
        <p:spPr>
          <a:xfrm>
            <a:off x="2636362" y="4915155"/>
            <a:ext cx="2036190" cy="879049"/>
          </a:xfrm>
          <a:prstGeom prst="rect">
            <a:avLst/>
          </a:prstGeom>
          <a:solidFill>
            <a:srgbClr val="373737"/>
          </a:solid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Verlab Ltd.</a:t>
            </a:r>
            <a:endParaRPr sz="1400" b="0" i="0" u="none" strike="noStrike" cap="none">
              <a:solidFill>
                <a:srgbClr val="000000"/>
              </a:solidFill>
              <a:latin typeface="Arial"/>
              <a:ea typeface="Arial"/>
              <a:cs typeface="Arial"/>
              <a:sym typeface="Arial"/>
            </a:endParaRPr>
          </a:p>
        </p:txBody>
      </p:sp>
      <p:sp>
        <p:nvSpPr>
          <p:cNvPr id="104" name="Google Shape;104;p10"/>
          <p:cNvSpPr/>
          <p:nvPr/>
        </p:nvSpPr>
        <p:spPr>
          <a:xfrm>
            <a:off x="6708742" y="4915156"/>
            <a:ext cx="2036190" cy="879049"/>
          </a:xfrm>
          <a:prstGeom prst="rect">
            <a:avLst/>
          </a:prstGeom>
          <a:solidFill>
            <a:srgbClr val="373737"/>
          </a:solid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Verlab Institute</a:t>
            </a:r>
            <a:endParaRPr sz="1400" b="0" i="0" u="none" strike="noStrike" cap="none">
              <a:solidFill>
                <a:srgbClr val="000000"/>
              </a:solidFill>
              <a:latin typeface="Arial"/>
              <a:ea typeface="Arial"/>
              <a:cs typeface="Arial"/>
              <a:sym typeface="Arial"/>
            </a:endParaRPr>
          </a:p>
        </p:txBody>
      </p:sp>
      <p:cxnSp>
        <p:nvCxnSpPr>
          <p:cNvPr id="105" name="Google Shape;105;p10"/>
          <p:cNvCxnSpPr>
            <a:stCxn id="103" idx="0"/>
            <a:endCxn id="102" idx="1"/>
          </p:cNvCxnSpPr>
          <p:nvPr/>
        </p:nvCxnSpPr>
        <p:spPr>
          <a:xfrm rot="-5400000">
            <a:off x="3565507" y="3808005"/>
            <a:ext cx="1196100" cy="1018200"/>
          </a:xfrm>
          <a:prstGeom prst="bentConnector2">
            <a:avLst/>
          </a:prstGeom>
          <a:noFill/>
          <a:ln w="19050" cap="flat" cmpd="sng">
            <a:solidFill>
              <a:schemeClr val="dk1"/>
            </a:solidFill>
            <a:prstDash val="solid"/>
            <a:miter lim="800000"/>
            <a:headEnd type="none" w="sm" len="sm"/>
            <a:tailEnd type="triangle" w="med" len="med"/>
          </a:ln>
          <a:effectLst>
            <a:outerShdw blurRad="40000" dist="23000" dir="5400000" rotWithShape="0">
              <a:srgbClr val="000000">
                <a:alpha val="34509"/>
              </a:srgbClr>
            </a:outerShdw>
          </a:effectLst>
        </p:spPr>
      </p:cxnSp>
      <p:cxnSp>
        <p:nvCxnSpPr>
          <p:cNvPr id="106" name="Google Shape;106;p10"/>
          <p:cNvCxnSpPr>
            <a:stCxn id="104" idx="0"/>
            <a:endCxn id="102" idx="3"/>
          </p:cNvCxnSpPr>
          <p:nvPr/>
        </p:nvCxnSpPr>
        <p:spPr>
          <a:xfrm rot="5400000" flipH="1">
            <a:off x="6619687" y="3808006"/>
            <a:ext cx="1196100" cy="1018200"/>
          </a:xfrm>
          <a:prstGeom prst="bentConnector2">
            <a:avLst/>
          </a:prstGeom>
          <a:noFill/>
          <a:ln w="19050" cap="flat" cmpd="sng">
            <a:solidFill>
              <a:schemeClr val="dk1"/>
            </a:solidFill>
            <a:prstDash val="solid"/>
            <a:miter lim="800000"/>
            <a:headEnd type="none" w="sm" len="sm"/>
            <a:tailEnd type="triangle" w="med" len="med"/>
          </a:ln>
          <a:effectLst>
            <a:outerShdw blurRad="40000" dist="23000" dir="5400000" rotWithShape="0">
              <a:srgbClr val="000000">
                <a:alpha val="34509"/>
              </a:srgbClr>
            </a:outerShdw>
          </a:effectLst>
        </p:spPr>
      </p:cxnSp>
      <p:cxnSp>
        <p:nvCxnSpPr>
          <p:cNvPr id="107" name="Google Shape;107;p10"/>
          <p:cNvCxnSpPr>
            <a:stCxn id="103" idx="3"/>
            <a:endCxn id="104" idx="1"/>
          </p:cNvCxnSpPr>
          <p:nvPr/>
        </p:nvCxnSpPr>
        <p:spPr>
          <a:xfrm>
            <a:off x="4672552" y="5354680"/>
            <a:ext cx="2036100" cy="600"/>
          </a:xfrm>
          <a:prstGeom prst="bentConnector3">
            <a:avLst>
              <a:gd name="adj1" fmla="val 50000"/>
            </a:avLst>
          </a:prstGeom>
          <a:noFill/>
          <a:ln w="19050" cap="flat" cmpd="sng">
            <a:solidFill>
              <a:schemeClr val="dk1"/>
            </a:solidFill>
            <a:prstDash val="solid"/>
            <a:miter lim="800000"/>
            <a:headEnd type="none" w="sm" len="sm"/>
            <a:tailEnd type="triangle" w="med" len="med"/>
          </a:ln>
          <a:effectLst>
            <a:outerShdw blurRad="40000" dist="23000" dir="5400000" rotWithShape="0">
              <a:srgbClr val="000000">
                <a:alpha val="34509"/>
              </a:srgbClr>
            </a:outerShdw>
          </a:effectLst>
        </p:spPr>
      </p:cxnSp>
      <p:sp>
        <p:nvSpPr>
          <p:cNvPr id="108" name="Google Shape;108;p10"/>
          <p:cNvSpPr txBox="1"/>
          <p:nvPr/>
        </p:nvSpPr>
        <p:spPr>
          <a:xfrm>
            <a:off x="5197316" y="4990745"/>
            <a:ext cx="10180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Founded</a:t>
            </a:r>
            <a:endParaRPr sz="1400" b="0" i="0" u="none" strike="noStrike" cap="none">
              <a:solidFill>
                <a:srgbClr val="000000"/>
              </a:solidFill>
              <a:latin typeface="Arial"/>
              <a:ea typeface="Arial"/>
              <a:cs typeface="Arial"/>
              <a:sym typeface="Arial"/>
            </a:endParaRPr>
          </a:p>
        </p:txBody>
      </p:sp>
      <p:sp>
        <p:nvSpPr>
          <p:cNvPr id="109" name="Google Shape;109;p10"/>
          <p:cNvSpPr txBox="1"/>
          <p:nvPr/>
        </p:nvSpPr>
        <p:spPr>
          <a:xfrm>
            <a:off x="2784047" y="3724457"/>
            <a:ext cx="10180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Partner</a:t>
            </a:r>
            <a:endParaRPr sz="1400" b="0" i="0" u="none" strike="noStrike" cap="none">
              <a:solidFill>
                <a:srgbClr val="000000"/>
              </a:solidFill>
              <a:latin typeface="Arial"/>
              <a:ea typeface="Arial"/>
              <a:cs typeface="Arial"/>
              <a:sym typeface="Arial"/>
            </a:endParaRPr>
          </a:p>
        </p:txBody>
      </p:sp>
      <p:sp>
        <p:nvSpPr>
          <p:cNvPr id="110" name="Google Shape;110;p10"/>
          <p:cNvSpPr txBox="1"/>
          <p:nvPr/>
        </p:nvSpPr>
        <p:spPr>
          <a:xfrm>
            <a:off x="7726839" y="3719194"/>
            <a:ext cx="10180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Partner</a:t>
            </a:r>
            <a:endParaRPr sz="1400" b="0" i="0" u="none" strike="noStrike" cap="none">
              <a:solidFill>
                <a:srgbClr val="000000"/>
              </a:solidFill>
              <a:latin typeface="Arial"/>
              <a:ea typeface="Arial"/>
              <a:cs typeface="Arial"/>
              <a:sym typeface="Arial"/>
            </a:endParaRPr>
          </a:p>
        </p:txBody>
      </p:sp>
      <p:sp>
        <p:nvSpPr>
          <p:cNvPr id="111" name="Google Shape;111;p10"/>
          <p:cNvSpPr/>
          <p:nvPr/>
        </p:nvSpPr>
        <p:spPr>
          <a:xfrm>
            <a:off x="9244553" y="3117948"/>
            <a:ext cx="2743200" cy="3213124"/>
          </a:xfrm>
          <a:prstGeom prst="cloud">
            <a:avLst/>
          </a:prstGeom>
          <a:solidFill>
            <a:schemeClr val="accent1"/>
          </a:solidFill>
          <a:ln w="12700" cap="flat" cmpd="sng">
            <a:solidFill>
              <a:srgbClr val="A1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Affiliates: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FusionX EDIH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Center for     Digital Transformation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DMBIUBIH Affiliated NGO</a:t>
            </a:r>
            <a:endParaRPr sz="1400" b="0" i="0" u="none" strike="noStrike" cap="none">
              <a:solidFill>
                <a:srgbClr val="000000"/>
              </a:solidFill>
              <a:latin typeface="Arial"/>
              <a:ea typeface="Arial"/>
              <a:cs typeface="Arial"/>
              <a:sym typeface="Arial"/>
            </a:endParaRPr>
          </a:p>
        </p:txBody>
      </p:sp>
      <p:sp>
        <p:nvSpPr>
          <p:cNvPr id="112" name="Google Shape;112;p10"/>
          <p:cNvSpPr/>
          <p:nvPr/>
        </p:nvSpPr>
        <p:spPr>
          <a:xfrm>
            <a:off x="84836" y="3091354"/>
            <a:ext cx="2491821" cy="3213124"/>
          </a:xfrm>
          <a:prstGeom prst="cloud">
            <a:avLst/>
          </a:prstGeom>
          <a:solidFill>
            <a:schemeClr val="accent1"/>
          </a:solidFill>
          <a:ln w="12700" cap="flat" cmpd="sng">
            <a:solidFill>
              <a:srgbClr val="A1A1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International partnerships: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EIT</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EuroCC</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WHO</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DIH</a:t>
            </a:r>
            <a:endParaRPr sz="1600" b="0" i="0" u="none" strike="noStrike" cap="none">
              <a:solidFill>
                <a:schemeClr val="dk1"/>
              </a:solidFill>
              <a:latin typeface="Calibri"/>
              <a:ea typeface="Calibri"/>
              <a:cs typeface="Calibri"/>
              <a:sym typeface="Calibri"/>
            </a:endParaRPr>
          </a:p>
        </p:txBody>
      </p:sp>
      <p:pic>
        <p:nvPicPr>
          <p:cNvPr id="113" name="Google Shape;113;p10" title="NCC-Logo Transparent (1).png"/>
          <p:cNvPicPr preferRelativeResize="0"/>
          <p:nvPr/>
        </p:nvPicPr>
        <p:blipFill rotWithShape="1">
          <a:blip r:embed="rId3">
            <a:alphaModFix/>
          </a:blip>
          <a:srcRect/>
          <a:stretch/>
        </p:blipFill>
        <p:spPr>
          <a:xfrm>
            <a:off x="173900" y="104226"/>
            <a:ext cx="2183274" cy="1098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body" idx="1"/>
          </p:nvPr>
        </p:nvSpPr>
        <p:spPr>
          <a:xfrm>
            <a:off x="631373" y="1582750"/>
            <a:ext cx="5292000" cy="4594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Services offered by the NCC:</a:t>
            </a:r>
            <a:endParaRPr/>
          </a:p>
          <a:p>
            <a:pPr marL="228600" lvl="0" indent="-215265" algn="l" rtl="0">
              <a:lnSpc>
                <a:spcPct val="90000"/>
              </a:lnSpc>
              <a:spcBef>
                <a:spcPts val="1000"/>
              </a:spcBef>
              <a:spcAft>
                <a:spcPts val="0"/>
              </a:spcAft>
              <a:buClr>
                <a:schemeClr val="dk1"/>
              </a:buClr>
              <a:buSzPct val="100000"/>
              <a:buChar char="•"/>
            </a:pPr>
            <a:r>
              <a:rPr lang="en-US" b="1"/>
              <a:t>Training &amp; education:</a:t>
            </a:r>
            <a:r>
              <a:rPr lang="en-US"/>
              <a:t> Workshops, seminars and specialised trainings, on HPC/HPDA/AI.</a:t>
            </a:r>
            <a:endParaRPr/>
          </a:p>
          <a:p>
            <a:pPr marL="228600" lvl="0" indent="-215265" algn="l" rtl="0">
              <a:lnSpc>
                <a:spcPct val="90000"/>
              </a:lnSpc>
              <a:spcBef>
                <a:spcPts val="1000"/>
              </a:spcBef>
              <a:spcAft>
                <a:spcPts val="0"/>
              </a:spcAft>
              <a:buClr>
                <a:schemeClr val="dk1"/>
              </a:buClr>
              <a:buSzPct val="100000"/>
              <a:buChar char="•"/>
            </a:pPr>
            <a:r>
              <a:rPr lang="en-US" b="1"/>
              <a:t>Consultations &amp; advisory:</a:t>
            </a:r>
            <a:r>
              <a:rPr lang="en-US"/>
              <a:t> HPC/HPDA/AI readiness, innovation, feasibility, and solutions.</a:t>
            </a:r>
            <a:endParaRPr/>
          </a:p>
          <a:p>
            <a:pPr marL="228600" lvl="0" indent="-215265" algn="l" rtl="0">
              <a:lnSpc>
                <a:spcPct val="90000"/>
              </a:lnSpc>
              <a:spcBef>
                <a:spcPts val="1000"/>
              </a:spcBef>
              <a:spcAft>
                <a:spcPts val="0"/>
              </a:spcAft>
              <a:buClr>
                <a:schemeClr val="dk1"/>
              </a:buClr>
              <a:buSzPct val="100000"/>
              <a:buChar char="•"/>
            </a:pPr>
            <a:r>
              <a:rPr lang="en-US" b="1"/>
              <a:t>Grant &amp; Research Support: </a:t>
            </a:r>
            <a:r>
              <a:rPr lang="en-US"/>
              <a:t>Assistance with national and international grant applications and academic collaborations.</a:t>
            </a:r>
            <a:endParaRPr/>
          </a:p>
          <a:p>
            <a:pPr marL="228600" lvl="0" indent="-215265" algn="l" rtl="0">
              <a:lnSpc>
                <a:spcPct val="90000"/>
              </a:lnSpc>
              <a:spcBef>
                <a:spcPts val="1000"/>
              </a:spcBef>
              <a:spcAft>
                <a:spcPts val="0"/>
              </a:spcAft>
              <a:buClr>
                <a:schemeClr val="dk1"/>
              </a:buClr>
              <a:buSzPct val="100000"/>
              <a:buChar char="•"/>
            </a:pPr>
            <a:r>
              <a:rPr lang="en-US" b="1"/>
              <a:t>Modeling &amp; simulation: </a:t>
            </a:r>
            <a:r>
              <a:rPr lang="en-US"/>
              <a:t>Advanced consultancy on use of HPC/HPDA/AI.</a:t>
            </a:r>
            <a:endParaRPr/>
          </a:p>
        </p:txBody>
      </p:sp>
      <p:sp>
        <p:nvSpPr>
          <p:cNvPr id="120" name="Google Shape;120;p3"/>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21" name="Google Shape;121;p3"/>
          <p:cNvPicPr preferRelativeResize="0"/>
          <p:nvPr/>
        </p:nvPicPr>
        <p:blipFill rotWithShape="1">
          <a:blip r:embed="rId3">
            <a:alphaModFix/>
          </a:blip>
          <a:srcRect/>
          <a:stretch/>
        </p:blipFill>
        <p:spPr>
          <a:xfrm>
            <a:off x="6075773" y="2330063"/>
            <a:ext cx="5963828" cy="2785088"/>
          </a:xfrm>
          <a:prstGeom prst="rect">
            <a:avLst/>
          </a:prstGeom>
          <a:noFill/>
          <a:ln>
            <a:noFill/>
          </a:ln>
        </p:spPr>
      </p:pic>
      <p:pic>
        <p:nvPicPr>
          <p:cNvPr id="122" name="Google Shape;122;p3"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body" idx="1"/>
          </p:nvPr>
        </p:nvSpPr>
        <p:spPr>
          <a:xfrm>
            <a:off x="631371" y="1582738"/>
            <a:ext cx="10722429" cy="45942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 NCC organized workshops, roadshows, and events, engaging </a:t>
            </a:r>
            <a:r>
              <a:rPr lang="en-US" b="1"/>
              <a:t>568 participants across diverse sectors </a:t>
            </a:r>
            <a:r>
              <a:rPr lang="en-US"/>
              <a:t>such as bioinformatics, AI, climate protection, and healthcare. Notable events included:</a:t>
            </a:r>
            <a:endParaRPr/>
          </a:p>
          <a:p>
            <a:pPr marL="685800" lvl="1" indent="-292100" algn="l" rtl="0">
              <a:lnSpc>
                <a:spcPct val="90000"/>
              </a:lnSpc>
              <a:spcBef>
                <a:spcPts val="1000"/>
              </a:spcBef>
              <a:spcAft>
                <a:spcPts val="0"/>
              </a:spcAft>
              <a:buClr>
                <a:schemeClr val="dk1"/>
              </a:buClr>
              <a:buSzPts val="2800"/>
              <a:buChar char="•"/>
            </a:pPr>
            <a:r>
              <a:rPr lang="en-US" b="1"/>
              <a:t>Bioinformatics</a:t>
            </a:r>
            <a:r>
              <a:rPr lang="en-US"/>
              <a:t> workshops (132 participants) demonstrating HPC’s role in genomic and proteomic data analysis.</a:t>
            </a:r>
            <a:endParaRPr/>
          </a:p>
          <a:p>
            <a:pPr marL="685800" lvl="1" indent="-292100" algn="l" rtl="0">
              <a:lnSpc>
                <a:spcPct val="90000"/>
              </a:lnSpc>
              <a:spcBef>
                <a:spcPts val="1000"/>
              </a:spcBef>
              <a:spcAft>
                <a:spcPts val="0"/>
              </a:spcAft>
              <a:buClr>
                <a:schemeClr val="dk1"/>
              </a:buClr>
              <a:buSzPts val="2800"/>
              <a:buChar char="•"/>
            </a:pPr>
            <a:r>
              <a:rPr lang="en-US"/>
              <a:t>Sarajevo Roadshow (240 participants) focused on </a:t>
            </a:r>
            <a:r>
              <a:rPr lang="en-US" b="1"/>
              <a:t>climate protection</a:t>
            </a:r>
            <a:r>
              <a:rPr lang="en-US"/>
              <a:t> using advanced technologies.</a:t>
            </a:r>
            <a:endParaRPr/>
          </a:p>
          <a:p>
            <a:pPr marL="685800" lvl="1" indent="-292100" algn="l" rtl="0">
              <a:lnSpc>
                <a:spcPct val="90000"/>
              </a:lnSpc>
              <a:spcBef>
                <a:spcPts val="1000"/>
              </a:spcBef>
              <a:spcAft>
                <a:spcPts val="0"/>
              </a:spcAft>
              <a:buClr>
                <a:schemeClr val="dk1"/>
              </a:buClr>
              <a:buSzPts val="2800"/>
              <a:buChar char="•"/>
            </a:pPr>
            <a:r>
              <a:rPr lang="en-US"/>
              <a:t>AI in </a:t>
            </a:r>
            <a:r>
              <a:rPr lang="en-US" b="1"/>
              <a:t>Agriculture</a:t>
            </a:r>
            <a:r>
              <a:rPr lang="en-US"/>
              <a:t> workshop (80 participants) showcasing HPC applications in big data analysis for crop management and resource optimisation. These activities highlighted the diverse applicability of HPC and significantly increased awareness among target audiences.</a:t>
            </a:r>
            <a:endParaRPr/>
          </a:p>
        </p:txBody>
      </p:sp>
      <p:sp>
        <p:nvSpPr>
          <p:cNvPr id="129" name="Google Shape;129;p6"/>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130" name="Google Shape;130;p6" title="NCC-Logo Transparent (1).png"/>
          <p:cNvPicPr preferRelativeResize="0"/>
          <p:nvPr/>
        </p:nvPicPr>
        <p:blipFill rotWithShape="1">
          <a:blip r:embed="rId3">
            <a:alphaModFix/>
          </a:blip>
          <a:srcRect/>
          <a:stretch/>
        </p:blipFill>
        <p:spPr>
          <a:xfrm>
            <a:off x="173900" y="104226"/>
            <a:ext cx="2183274" cy="1098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7"/>
          <p:cNvSpPr txBox="1">
            <a:spLocks noGrp="1"/>
          </p:cNvSpPr>
          <p:nvPr>
            <p:ph type="body" idx="1"/>
          </p:nvPr>
        </p:nvSpPr>
        <p:spPr>
          <a:xfrm>
            <a:off x="631371" y="1582739"/>
            <a:ext cx="10722429" cy="46287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Highlights of Sarajevo Roadshow:</a:t>
            </a:r>
            <a:endParaRPr/>
          </a:p>
        </p:txBody>
      </p:sp>
      <p:sp>
        <p:nvSpPr>
          <p:cNvPr id="137" name="Google Shape;137;p7"/>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38" name="Google Shape;138;p7"/>
          <p:cNvPicPr preferRelativeResize="0"/>
          <p:nvPr/>
        </p:nvPicPr>
        <p:blipFill rotWithShape="1">
          <a:blip r:embed="rId3">
            <a:alphaModFix/>
          </a:blip>
          <a:srcRect/>
          <a:stretch/>
        </p:blipFill>
        <p:spPr>
          <a:xfrm>
            <a:off x="90919" y="2045617"/>
            <a:ext cx="12010161" cy="4279763"/>
          </a:xfrm>
          <a:prstGeom prst="rect">
            <a:avLst/>
          </a:prstGeom>
          <a:noFill/>
          <a:ln>
            <a:noFill/>
          </a:ln>
        </p:spPr>
      </p:pic>
      <p:pic>
        <p:nvPicPr>
          <p:cNvPr id="139" name="Google Shape;139;p7"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body" idx="1"/>
          </p:nvPr>
        </p:nvSpPr>
        <p:spPr>
          <a:xfrm>
            <a:off x="631372" y="1582738"/>
            <a:ext cx="4368702" cy="45942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The NCC successfully organized a series of events showcasing HPC applications in various domains:</a:t>
            </a:r>
            <a:endParaRPr/>
          </a:p>
          <a:p>
            <a:pPr marL="228600" lvl="0" indent="-228600" algn="l" rtl="0">
              <a:lnSpc>
                <a:spcPct val="90000"/>
              </a:lnSpc>
              <a:spcBef>
                <a:spcPts val="1000"/>
              </a:spcBef>
              <a:spcAft>
                <a:spcPts val="0"/>
              </a:spcAft>
              <a:buClr>
                <a:schemeClr val="dk1"/>
              </a:buClr>
              <a:buSzPts val="2800"/>
              <a:buChar char="•"/>
            </a:pPr>
            <a:r>
              <a:rPr lang="en-US"/>
              <a:t>The DAAD Summer School (50 participants) highlighted HPC in medicine and digital transformation of healthcare.</a:t>
            </a:r>
            <a:endParaRPr/>
          </a:p>
        </p:txBody>
      </p:sp>
      <p:sp>
        <p:nvSpPr>
          <p:cNvPr id="146" name="Google Shape;146;p4"/>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47" name="Google Shape;147;p4"/>
          <p:cNvPicPr preferRelativeResize="0"/>
          <p:nvPr/>
        </p:nvPicPr>
        <p:blipFill rotWithShape="1">
          <a:blip r:embed="rId3">
            <a:alphaModFix/>
          </a:blip>
          <a:srcRect/>
          <a:stretch/>
        </p:blipFill>
        <p:spPr>
          <a:xfrm>
            <a:off x="5245316" y="1483914"/>
            <a:ext cx="6730567" cy="4791871"/>
          </a:xfrm>
          <a:prstGeom prst="rect">
            <a:avLst/>
          </a:prstGeom>
          <a:noFill/>
          <a:ln>
            <a:noFill/>
          </a:ln>
        </p:spPr>
      </p:pic>
      <p:pic>
        <p:nvPicPr>
          <p:cNvPr id="148" name="Google Shape;148;p4"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a:spLocks noGrp="1"/>
          </p:cNvSpPr>
          <p:nvPr>
            <p:ph type="body" idx="1"/>
          </p:nvPr>
        </p:nvSpPr>
        <p:spPr>
          <a:xfrm>
            <a:off x="631371" y="1582739"/>
            <a:ext cx="10722429" cy="138670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The EIT Health Morning Talks (50 participants) in collaboration with EIT Health explored the role of big data in healthcare. These efforts significantly increased awareness of HPC’s transformative potential and established a foundation for future capacity-building initiatives.</a:t>
            </a:r>
            <a:endParaRPr/>
          </a:p>
        </p:txBody>
      </p:sp>
      <p:sp>
        <p:nvSpPr>
          <p:cNvPr id="155" name="Google Shape;155;p5"/>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156" name="Google Shape;156;p5"/>
          <p:cNvPicPr preferRelativeResize="0"/>
          <p:nvPr/>
        </p:nvPicPr>
        <p:blipFill rotWithShape="1">
          <a:blip r:embed="rId3">
            <a:alphaModFix/>
          </a:blip>
          <a:srcRect/>
          <a:stretch/>
        </p:blipFill>
        <p:spPr>
          <a:xfrm>
            <a:off x="0" y="3226619"/>
            <a:ext cx="12192000" cy="2700528"/>
          </a:xfrm>
          <a:prstGeom prst="rect">
            <a:avLst/>
          </a:prstGeom>
          <a:noFill/>
          <a:ln>
            <a:noFill/>
          </a:ln>
        </p:spPr>
      </p:pic>
      <p:pic>
        <p:nvPicPr>
          <p:cNvPr id="157" name="Google Shape;157;p5"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
          <p:cNvSpPr txBox="1">
            <a:spLocks noGrp="1"/>
          </p:cNvSpPr>
          <p:nvPr>
            <p:ph type="body" idx="1"/>
          </p:nvPr>
        </p:nvSpPr>
        <p:spPr>
          <a:xfrm>
            <a:off x="631371" y="1582738"/>
            <a:ext cx="10722429" cy="45942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In the 2024 the NCC:</a:t>
            </a:r>
            <a:endParaRPr/>
          </a:p>
          <a:p>
            <a:pPr marL="685800" lvl="1" indent="-292100" algn="l" rtl="0">
              <a:lnSpc>
                <a:spcPct val="90000"/>
              </a:lnSpc>
              <a:spcBef>
                <a:spcPts val="0"/>
              </a:spcBef>
              <a:spcAft>
                <a:spcPts val="0"/>
              </a:spcAft>
              <a:buClr>
                <a:schemeClr val="dk1"/>
              </a:buClr>
              <a:buSzPts val="2800"/>
              <a:buChar char="•"/>
            </a:pPr>
            <a:r>
              <a:rPr lang="en-US"/>
              <a:t>organized </a:t>
            </a:r>
            <a:r>
              <a:rPr lang="en-US" b="1"/>
              <a:t>12 workshops </a:t>
            </a:r>
            <a:r>
              <a:rPr lang="en-US"/>
              <a:t> with </a:t>
            </a:r>
            <a:r>
              <a:rPr lang="en-US" b="1"/>
              <a:t>568 participants </a:t>
            </a:r>
            <a:endParaRPr b="1"/>
          </a:p>
          <a:p>
            <a:pPr marL="685800" lvl="1" indent="-292100" algn="l" rtl="0">
              <a:lnSpc>
                <a:spcPct val="90000"/>
              </a:lnSpc>
              <a:spcBef>
                <a:spcPts val="0"/>
              </a:spcBef>
              <a:spcAft>
                <a:spcPts val="0"/>
              </a:spcAft>
              <a:buClr>
                <a:schemeClr val="dk1"/>
              </a:buClr>
              <a:buSzPts val="2800"/>
              <a:buChar char="•"/>
            </a:pPr>
            <a:r>
              <a:rPr lang="en-US"/>
              <a:t>conducted </a:t>
            </a:r>
            <a:r>
              <a:rPr lang="en-US" b="1"/>
              <a:t>3 visits </a:t>
            </a:r>
            <a:r>
              <a:rPr lang="en-US"/>
              <a:t>to other NCCs </a:t>
            </a:r>
            <a:r>
              <a:rPr lang="en-US" i="1"/>
              <a:t>(Montenegro, Slovenia and Netherlands)</a:t>
            </a:r>
            <a:r>
              <a:rPr lang="en-US"/>
              <a:t>, </a:t>
            </a:r>
            <a:endParaRPr/>
          </a:p>
          <a:p>
            <a:pPr marL="685800" lvl="1" indent="-292100" algn="l" rtl="0">
              <a:lnSpc>
                <a:spcPct val="90000"/>
              </a:lnSpc>
              <a:spcBef>
                <a:spcPts val="0"/>
              </a:spcBef>
              <a:spcAft>
                <a:spcPts val="0"/>
              </a:spcAft>
              <a:buClr>
                <a:schemeClr val="dk1"/>
              </a:buClr>
              <a:buSzPts val="2800"/>
              <a:buChar char="•"/>
            </a:pPr>
            <a:r>
              <a:rPr lang="en-US"/>
              <a:t>awareness raising campaign - significantly expanding collaborations with SMEs, large enterprises, public administration, and academic institutions </a:t>
            </a:r>
            <a:endParaRPr/>
          </a:p>
          <a:p>
            <a:pPr marL="685800" lvl="1" indent="-292100" algn="l" rtl="0">
              <a:lnSpc>
                <a:spcPct val="90000"/>
              </a:lnSpc>
              <a:spcBef>
                <a:spcPts val="0"/>
              </a:spcBef>
              <a:spcAft>
                <a:spcPts val="0"/>
              </a:spcAft>
              <a:buClr>
                <a:schemeClr val="dk1"/>
              </a:buClr>
              <a:buSzPts val="2800"/>
              <a:buChar char="•"/>
            </a:pPr>
            <a:r>
              <a:rPr lang="en-US"/>
              <a:t>transitioning HPC readiness assessments to practical implementation </a:t>
            </a:r>
            <a:endParaRPr/>
          </a:p>
          <a:p>
            <a:pPr marL="228600" lvl="0" indent="-228600" algn="l" rtl="0">
              <a:lnSpc>
                <a:spcPct val="90000"/>
              </a:lnSpc>
              <a:spcBef>
                <a:spcPts val="1000"/>
              </a:spcBef>
              <a:spcAft>
                <a:spcPts val="0"/>
              </a:spcAft>
              <a:buClr>
                <a:schemeClr val="dk1"/>
              </a:buClr>
              <a:buSzPts val="2800"/>
              <a:buChar char="•"/>
            </a:pPr>
            <a:r>
              <a:rPr lang="en-US"/>
              <a:t>Overall, Year 2 has started with </a:t>
            </a:r>
            <a:r>
              <a:rPr lang="en-US" b="1"/>
              <a:t>greater engagement, stronger collaborations and a transition from initial assessments to implementation and deeper partnerships</a:t>
            </a:r>
            <a:r>
              <a:rPr lang="en-US"/>
              <a:t> across sectors.</a:t>
            </a:r>
            <a:endParaRPr/>
          </a:p>
        </p:txBody>
      </p:sp>
      <p:sp>
        <p:nvSpPr>
          <p:cNvPr id="164" name="Google Shape;164;p2"/>
          <p:cNvSpPr txBox="1">
            <a:spLocks noGrp="1"/>
          </p:cNvSpPr>
          <p:nvPr>
            <p:ph type="sldNum" idx="12"/>
          </p:nvPr>
        </p:nvSpPr>
        <p:spPr>
          <a:xfrm>
            <a:off x="8610600" y="646001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165" name="Google Shape;165;p2" title="NCC-Logo Transparent (1).png"/>
          <p:cNvPicPr preferRelativeResize="0"/>
          <p:nvPr/>
        </p:nvPicPr>
        <p:blipFill rotWithShape="1">
          <a:blip r:embed="rId3">
            <a:alphaModFix/>
          </a:blip>
          <a:srcRect/>
          <a:stretch/>
        </p:blipFill>
        <p:spPr>
          <a:xfrm>
            <a:off x="173900" y="104226"/>
            <a:ext cx="2183274" cy="1098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39c834ac37_3_9"/>
          <p:cNvSpPr txBox="1">
            <a:spLocks noGrp="1"/>
          </p:cNvSpPr>
          <p:nvPr>
            <p:ph type="body" idx="1"/>
          </p:nvPr>
        </p:nvSpPr>
        <p:spPr>
          <a:xfrm>
            <a:off x="631371" y="2993289"/>
            <a:ext cx="10722300" cy="3183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171" name="Google Shape;171;g339c834ac37_3_9"/>
          <p:cNvSpPr txBox="1">
            <a:spLocks noGrp="1"/>
          </p:cNvSpPr>
          <p:nvPr>
            <p:ph type="body" idx="3"/>
          </p:nvPr>
        </p:nvSpPr>
        <p:spPr>
          <a:xfrm>
            <a:off x="631825" y="2024063"/>
            <a:ext cx="10722000" cy="969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172" name="Google Shape;172;g339c834ac37_3_9"/>
          <p:cNvPicPr preferRelativeResize="0"/>
          <p:nvPr/>
        </p:nvPicPr>
        <p:blipFill rotWithShape="1">
          <a:blip r:embed="rId3">
            <a:alphaModFix/>
          </a:blip>
          <a:srcRect/>
          <a:stretch/>
        </p:blipFill>
        <p:spPr>
          <a:xfrm>
            <a:off x="0" y="1325531"/>
            <a:ext cx="12192000" cy="5310188"/>
          </a:xfrm>
          <a:prstGeom prst="rect">
            <a:avLst/>
          </a:prstGeom>
          <a:noFill/>
          <a:ln>
            <a:noFill/>
          </a:ln>
        </p:spPr>
      </p:pic>
      <p:pic>
        <p:nvPicPr>
          <p:cNvPr id="173" name="Google Shape;173;g339c834ac37_3_9" title="NCC-Logo Transparent (1).png"/>
          <p:cNvPicPr preferRelativeResize="0"/>
          <p:nvPr/>
        </p:nvPicPr>
        <p:blipFill rotWithShape="1">
          <a:blip r:embed="rId4">
            <a:alphaModFix/>
          </a:blip>
          <a:srcRect/>
          <a:stretch/>
        </p:blipFill>
        <p:spPr>
          <a:xfrm>
            <a:off x="173900" y="104226"/>
            <a:ext cx="2183274" cy="1098175"/>
          </a:xfrm>
          <a:prstGeom prst="rect">
            <a:avLst/>
          </a:prstGeom>
          <a:noFill/>
          <a:ln>
            <a:noFill/>
          </a:ln>
        </p:spPr>
      </p:pic>
      <p:sp>
        <p:nvSpPr>
          <p:cNvPr id="174" name="Google Shape;174;g339c834ac37_3_9"/>
          <p:cNvSpPr txBox="1"/>
          <p:nvPr/>
        </p:nvSpPr>
        <p:spPr>
          <a:xfrm>
            <a:off x="8728025" y="2510600"/>
            <a:ext cx="2916300" cy="504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Workshop - AI: Rules or no rules?</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AI from the legal, technical, and ethical perspective</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Result: Interest group for artificial intelligence issues in Bosnia and Herzegovina</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a:themeElements>
    <a:clrScheme name="Graustuf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nutzerdefiniertes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857</Words>
  <Application>Microsoft Office PowerPoint</Application>
  <PresentationFormat>Široki zaslon</PresentationFormat>
  <Paragraphs>99</Paragraphs>
  <Slides>17</Slides>
  <Notes>17</Notes>
  <HiddenSlides>0</HiddenSlides>
  <MMClips>0</MMClips>
  <ScaleCrop>false</ScaleCrop>
  <HeadingPairs>
    <vt:vector size="6" baseType="variant">
      <vt:variant>
        <vt:lpstr>Korišteni fontovi</vt:lpstr>
      </vt:variant>
      <vt:variant>
        <vt:i4>3</vt:i4>
      </vt:variant>
      <vt:variant>
        <vt:lpstr>Tema</vt:lpstr>
      </vt:variant>
      <vt:variant>
        <vt:i4>2</vt:i4>
      </vt:variant>
      <vt:variant>
        <vt:lpstr>Naslovi slajdova</vt:lpstr>
      </vt:variant>
      <vt:variant>
        <vt:i4>17</vt:i4>
      </vt:variant>
    </vt:vector>
  </HeadingPairs>
  <TitlesOfParts>
    <vt:vector size="22" baseType="lpstr">
      <vt:lpstr>Calibri</vt:lpstr>
      <vt:lpstr>Cantarell</vt:lpstr>
      <vt:lpstr>Arial</vt:lpstr>
      <vt:lpstr>Office</vt:lpstr>
      <vt:lpstr>Benutzerdefiniertes Design</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 </vt:lpstr>
      <vt:lpstr>NCC BiH - Challenges</vt:lpstr>
      <vt:lpstr>PowerPoint prezentacija</vt:lpstr>
      <vt:lpstr>Upcoming conference</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DT User</cp:lastModifiedBy>
  <cp:revision>1</cp:revision>
  <dcterms:created xsi:type="dcterms:W3CDTF">2020-06-25T08:10:04Z</dcterms:created>
  <dcterms:modified xsi:type="dcterms:W3CDTF">2025-05-22T04:12:01Z</dcterms:modified>
</cp:coreProperties>
</file>