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Lst>
  <p:notesMasterIdLst>
    <p:notesMasterId r:id="rId24"/>
  </p:notesMasterIdLst>
  <p:sldIdLst>
    <p:sldId id="271" r:id="rId3"/>
    <p:sldId id="272" r:id="rId4"/>
    <p:sldId id="274" r:id="rId5"/>
    <p:sldId id="275" r:id="rId6"/>
    <p:sldId id="276" r:id="rId7"/>
    <p:sldId id="277" r:id="rId8"/>
    <p:sldId id="279" r:id="rId9"/>
    <p:sldId id="278" r:id="rId10"/>
    <p:sldId id="280" r:id="rId11"/>
    <p:sldId id="281" r:id="rId12"/>
    <p:sldId id="258" r:id="rId13"/>
    <p:sldId id="283" r:id="rId14"/>
    <p:sldId id="697" r:id="rId15"/>
    <p:sldId id="669" r:id="rId16"/>
    <p:sldId id="670" r:id="rId17"/>
    <p:sldId id="698" r:id="rId18"/>
    <p:sldId id="700" r:id="rId19"/>
    <p:sldId id="675" r:id="rId20"/>
    <p:sldId id="676" r:id="rId21"/>
    <p:sldId id="677" r:id="rId22"/>
    <p:sldId id="273" r:id="rId2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7">
          <p15:clr>
            <a:srgbClr val="A4A3A4"/>
          </p15:clr>
        </p15:guide>
        <p15:guide id="2" pos="405">
          <p15:clr>
            <a:srgbClr val="A4A3A4"/>
          </p15:clr>
        </p15:guide>
        <p15:guide id="3" pos="6494">
          <p15:clr>
            <a:srgbClr val="A4A3A4"/>
          </p15:clr>
        </p15:guide>
        <p15:guide id="4" pos="465">
          <p15:clr>
            <a:srgbClr val="A4A3A4"/>
          </p15:clr>
        </p15:guide>
        <p15:guide id="5" pos="7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86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3"/>
  </p:normalViewPr>
  <p:slideViewPr>
    <p:cSldViewPr snapToGrid="0" snapToObjects="1">
      <p:cViewPr>
        <p:scale>
          <a:sx n="75" d="100"/>
          <a:sy n="75" d="100"/>
        </p:scale>
        <p:origin x="303" y="-159"/>
      </p:cViewPr>
      <p:guideLst>
        <p:guide orient="horz" pos="997"/>
        <p:guide pos="405"/>
        <p:guide pos="6494"/>
        <p:guide pos="465"/>
        <p:guide pos="7335"/>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914172-1F99-4E05-9B11-0C31A3AE721A}"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F722CD6B-C85D-4F40-8CCE-DF33813D044A}">
      <dgm:prSet phldrT="[Text]"/>
      <dgm:spPr/>
      <dgm:t>
        <a:bodyPr/>
        <a:lstStyle/>
        <a:p>
          <a:r>
            <a:rPr lang="en-US" dirty="0"/>
            <a:t>Geo hazards</a:t>
          </a:r>
        </a:p>
      </dgm:t>
    </dgm:pt>
    <dgm:pt modelId="{C09C9729-080F-499A-9F2D-EDE92FDDAD97}" type="parTrans" cxnId="{E417A0A2-B34F-4D1D-A431-7291CFD868EF}">
      <dgm:prSet/>
      <dgm:spPr/>
      <dgm:t>
        <a:bodyPr/>
        <a:lstStyle/>
        <a:p>
          <a:endParaRPr lang="en-US"/>
        </a:p>
      </dgm:t>
    </dgm:pt>
    <dgm:pt modelId="{0BB2ACA7-0B89-4FC0-ACA9-2036711B5B74}" type="sibTrans" cxnId="{E417A0A2-B34F-4D1D-A431-7291CFD868EF}">
      <dgm:prSet/>
      <dgm:spPr/>
      <dgm:t>
        <a:bodyPr/>
        <a:lstStyle/>
        <a:p>
          <a:endParaRPr lang="en-US"/>
        </a:p>
      </dgm:t>
    </dgm:pt>
    <dgm:pt modelId="{A92FC4B2-0467-493B-9C11-376D32BA1C63}">
      <dgm:prSet phldrT="[Text]" custT="1"/>
      <dgm:spPr/>
      <dgm:t>
        <a:bodyPr/>
        <a:lstStyle/>
        <a:p>
          <a:r>
            <a:rPr lang="en-US" sz="2000" kern="1200" dirty="0">
              <a:solidFill>
                <a:schemeClr val="tx1"/>
              </a:solidFill>
              <a:latin typeface="Calibri"/>
              <a:ea typeface="+mn-ea"/>
              <a:cs typeface="+mn-cs"/>
            </a:rPr>
            <a:t>Earthquakes</a:t>
          </a:r>
        </a:p>
      </dgm:t>
    </dgm:pt>
    <dgm:pt modelId="{8A494DED-91EE-4A11-9C0D-B7D84FDBE1C0}" type="parTrans" cxnId="{CAF0ACB5-4752-471F-8235-2AB5355958C3}">
      <dgm:prSet/>
      <dgm:spPr/>
      <dgm:t>
        <a:bodyPr/>
        <a:lstStyle/>
        <a:p>
          <a:endParaRPr lang="en-US"/>
        </a:p>
      </dgm:t>
    </dgm:pt>
    <dgm:pt modelId="{12DE794A-6FC6-4F4C-A506-16FD167129D2}" type="sibTrans" cxnId="{CAF0ACB5-4752-471F-8235-2AB5355958C3}">
      <dgm:prSet/>
      <dgm:spPr/>
      <dgm:t>
        <a:bodyPr/>
        <a:lstStyle/>
        <a:p>
          <a:endParaRPr lang="en-US"/>
        </a:p>
      </dgm:t>
    </dgm:pt>
    <dgm:pt modelId="{D8C86C1C-C8B8-4CCB-A54B-C6A6618261F6}">
      <dgm:prSet phldrT="[Text]"/>
      <dgm:spPr/>
      <dgm:t>
        <a:bodyPr/>
        <a:lstStyle/>
        <a:p>
          <a:r>
            <a:rPr lang="en-US" dirty="0"/>
            <a:t>Weather hazards</a:t>
          </a:r>
        </a:p>
      </dgm:t>
    </dgm:pt>
    <dgm:pt modelId="{762E9707-F246-4163-8A9A-B83F2968A25A}" type="parTrans" cxnId="{D251174D-E4F0-4D57-BACA-E19F2325C50D}">
      <dgm:prSet/>
      <dgm:spPr/>
      <dgm:t>
        <a:bodyPr/>
        <a:lstStyle/>
        <a:p>
          <a:endParaRPr lang="en-US"/>
        </a:p>
      </dgm:t>
    </dgm:pt>
    <dgm:pt modelId="{59666CB0-B1C0-48A3-B96A-DA56457C21DA}" type="sibTrans" cxnId="{D251174D-E4F0-4D57-BACA-E19F2325C50D}">
      <dgm:prSet/>
      <dgm:spPr/>
      <dgm:t>
        <a:bodyPr/>
        <a:lstStyle/>
        <a:p>
          <a:endParaRPr lang="en-US"/>
        </a:p>
      </dgm:t>
    </dgm:pt>
    <dgm:pt modelId="{D698616B-5284-4D55-BCFD-DD02BBA4C7FC}">
      <dgm:prSet phldrT="[Text]"/>
      <dgm:spPr/>
      <dgm:t>
        <a:bodyPr/>
        <a:lstStyle/>
        <a:p>
          <a:r>
            <a:rPr lang="en-US" dirty="0">
              <a:solidFill>
                <a:schemeClr val="tx1"/>
              </a:solidFill>
            </a:rPr>
            <a:t>Floods</a:t>
          </a:r>
        </a:p>
      </dgm:t>
    </dgm:pt>
    <dgm:pt modelId="{321D7F98-B5A2-456A-A700-9D5A4EB3EC04}" type="parTrans" cxnId="{26FE9A8B-CF82-477F-AC98-CDFB2E1E37BA}">
      <dgm:prSet/>
      <dgm:spPr/>
      <dgm:t>
        <a:bodyPr/>
        <a:lstStyle/>
        <a:p>
          <a:endParaRPr lang="en-US"/>
        </a:p>
      </dgm:t>
    </dgm:pt>
    <dgm:pt modelId="{C64EFA8F-CE40-41F0-A630-763E6A767BE0}" type="sibTrans" cxnId="{26FE9A8B-CF82-477F-AC98-CDFB2E1E37BA}">
      <dgm:prSet/>
      <dgm:spPr/>
      <dgm:t>
        <a:bodyPr/>
        <a:lstStyle/>
        <a:p>
          <a:endParaRPr lang="en-US"/>
        </a:p>
      </dgm:t>
    </dgm:pt>
    <dgm:pt modelId="{E3583AD2-A4C4-4DA0-AF9C-0CE5F30DBF08}">
      <dgm:prSet phldrT="[Text]" custT="1"/>
      <dgm:spPr/>
      <dgm:t>
        <a:bodyPr/>
        <a:lstStyle/>
        <a:p>
          <a:r>
            <a:rPr lang="en-US" altLang="mk-MK" sz="2000" kern="1200" dirty="0">
              <a:solidFill>
                <a:schemeClr val="tx1"/>
              </a:solidFill>
              <a:latin typeface="Calibri"/>
              <a:ea typeface="+mn-ea"/>
              <a:cs typeface="+mn-cs"/>
            </a:rPr>
            <a:t>Volcanoes</a:t>
          </a:r>
          <a:endParaRPr lang="en-US" sz="2000" kern="1200" dirty="0">
            <a:solidFill>
              <a:schemeClr val="tx1"/>
            </a:solidFill>
            <a:latin typeface="Calibri"/>
            <a:ea typeface="+mn-ea"/>
            <a:cs typeface="+mn-cs"/>
          </a:endParaRPr>
        </a:p>
      </dgm:t>
    </dgm:pt>
    <dgm:pt modelId="{2F642524-C9C9-40AD-8A14-4A44D4C366A0}" type="parTrans" cxnId="{B5FF1559-AA76-48A1-9CD2-D9F93BAED698}">
      <dgm:prSet/>
      <dgm:spPr/>
      <dgm:t>
        <a:bodyPr/>
        <a:lstStyle/>
        <a:p>
          <a:endParaRPr lang="en-US"/>
        </a:p>
      </dgm:t>
    </dgm:pt>
    <dgm:pt modelId="{3D23E125-0804-4126-B769-77DCF6812A02}" type="sibTrans" cxnId="{B5FF1559-AA76-48A1-9CD2-D9F93BAED698}">
      <dgm:prSet/>
      <dgm:spPr/>
      <dgm:t>
        <a:bodyPr/>
        <a:lstStyle/>
        <a:p>
          <a:endParaRPr lang="en-US"/>
        </a:p>
      </dgm:t>
    </dgm:pt>
    <dgm:pt modelId="{C2BD3511-C89E-43D3-B936-D20C2B2639B9}">
      <dgm:prSet phldrT="[Text]" custT="1"/>
      <dgm:spPr/>
      <dgm:t>
        <a:bodyPr/>
        <a:lstStyle/>
        <a:p>
          <a:r>
            <a:rPr lang="mk-MK" altLang="mk-MK" sz="2000" kern="1200" dirty="0" err="1">
              <a:solidFill>
                <a:schemeClr val="tx1"/>
              </a:solidFill>
              <a:latin typeface="Calibri"/>
              <a:ea typeface="+mn-ea"/>
              <a:cs typeface="+mn-cs"/>
            </a:rPr>
            <a:t>Tsunami</a:t>
          </a:r>
          <a:endParaRPr lang="en-US" sz="2000" kern="1200" dirty="0">
            <a:solidFill>
              <a:schemeClr val="tx1"/>
            </a:solidFill>
            <a:latin typeface="Calibri"/>
            <a:ea typeface="+mn-ea"/>
            <a:cs typeface="+mn-cs"/>
          </a:endParaRPr>
        </a:p>
      </dgm:t>
    </dgm:pt>
    <dgm:pt modelId="{D8D4C42C-02C9-4667-926C-0ADE5DC71E2F}" type="parTrans" cxnId="{B3EB915F-0588-43DF-832F-9AE38D11A2C0}">
      <dgm:prSet/>
      <dgm:spPr/>
      <dgm:t>
        <a:bodyPr/>
        <a:lstStyle/>
        <a:p>
          <a:endParaRPr lang="en-US"/>
        </a:p>
      </dgm:t>
    </dgm:pt>
    <dgm:pt modelId="{F5CA65D1-6F37-48A3-A91C-C5B56D58AAA8}" type="sibTrans" cxnId="{B3EB915F-0588-43DF-832F-9AE38D11A2C0}">
      <dgm:prSet/>
      <dgm:spPr/>
      <dgm:t>
        <a:bodyPr/>
        <a:lstStyle/>
        <a:p>
          <a:endParaRPr lang="en-US"/>
        </a:p>
      </dgm:t>
    </dgm:pt>
    <dgm:pt modelId="{0B394B2A-D623-48F5-B733-798F1AD9A34F}">
      <dgm:prSet phldrT="[Text]" custT="1"/>
      <dgm:spPr/>
      <dgm:t>
        <a:bodyPr/>
        <a:lstStyle/>
        <a:p>
          <a:r>
            <a:rPr lang="en-US" altLang="mk-MK" sz="2000" kern="1200" dirty="0">
              <a:solidFill>
                <a:schemeClr val="tx1"/>
              </a:solidFill>
              <a:latin typeface="Calibri"/>
              <a:ea typeface="+mn-ea"/>
              <a:cs typeface="+mn-cs"/>
            </a:rPr>
            <a:t>Forest fires</a:t>
          </a:r>
          <a:endParaRPr lang="en-US" sz="2000" kern="1200" dirty="0">
            <a:solidFill>
              <a:schemeClr val="tx1"/>
            </a:solidFill>
            <a:latin typeface="Calibri"/>
            <a:ea typeface="+mn-ea"/>
            <a:cs typeface="+mn-cs"/>
          </a:endParaRPr>
        </a:p>
      </dgm:t>
    </dgm:pt>
    <dgm:pt modelId="{F4BE8A86-D3C8-4CEF-A6A0-9595528A5042}" type="parTrans" cxnId="{50D2D13B-CDEB-4697-B4A8-B8FFE8018C55}">
      <dgm:prSet/>
      <dgm:spPr/>
      <dgm:t>
        <a:bodyPr/>
        <a:lstStyle/>
        <a:p>
          <a:endParaRPr lang="en-US"/>
        </a:p>
      </dgm:t>
    </dgm:pt>
    <dgm:pt modelId="{0478D461-62BA-435A-9FDE-14D08B64E33D}" type="sibTrans" cxnId="{50D2D13B-CDEB-4697-B4A8-B8FFE8018C55}">
      <dgm:prSet/>
      <dgm:spPr/>
      <dgm:t>
        <a:bodyPr/>
        <a:lstStyle/>
        <a:p>
          <a:endParaRPr lang="en-US"/>
        </a:p>
      </dgm:t>
    </dgm:pt>
    <dgm:pt modelId="{37956C7D-3262-42A5-916A-DB5E4A8BAF7A}">
      <dgm:prSet phldrT="[Text]" custT="1"/>
      <dgm:spPr/>
      <dgm:t>
        <a:bodyPr/>
        <a:lstStyle/>
        <a:p>
          <a:r>
            <a:rPr lang="en-US" altLang="mk-MK" sz="2000" kern="1200" dirty="0">
              <a:solidFill>
                <a:schemeClr val="tx1"/>
              </a:solidFill>
              <a:latin typeface="Calibri"/>
              <a:ea typeface="+mn-ea"/>
              <a:cs typeface="+mn-cs"/>
            </a:rPr>
            <a:t>Slippery ground</a:t>
          </a:r>
          <a:endParaRPr lang="en-US" sz="2000" kern="1200" dirty="0">
            <a:solidFill>
              <a:schemeClr val="tx1"/>
            </a:solidFill>
            <a:latin typeface="Calibri"/>
            <a:ea typeface="+mn-ea"/>
            <a:cs typeface="+mn-cs"/>
          </a:endParaRPr>
        </a:p>
      </dgm:t>
    </dgm:pt>
    <dgm:pt modelId="{6D38294E-2F69-4DE5-A04C-DC2071EA32F3}" type="parTrans" cxnId="{30726731-AA75-4871-BF25-00C93F2DAEB7}">
      <dgm:prSet/>
      <dgm:spPr/>
      <dgm:t>
        <a:bodyPr/>
        <a:lstStyle/>
        <a:p>
          <a:endParaRPr lang="en-US"/>
        </a:p>
      </dgm:t>
    </dgm:pt>
    <dgm:pt modelId="{62A99924-4E19-4A23-9C2B-CCD498508E87}" type="sibTrans" cxnId="{30726731-AA75-4871-BF25-00C93F2DAEB7}">
      <dgm:prSet/>
      <dgm:spPr/>
      <dgm:t>
        <a:bodyPr/>
        <a:lstStyle/>
        <a:p>
          <a:endParaRPr lang="en-US"/>
        </a:p>
      </dgm:t>
    </dgm:pt>
    <dgm:pt modelId="{6C99EB46-0A90-4091-85D6-1D57F86C3A1B}">
      <dgm:prSet phldrT="[Text]" custT="1"/>
      <dgm:spPr/>
      <dgm:t>
        <a:bodyPr/>
        <a:lstStyle/>
        <a:p>
          <a:r>
            <a:rPr lang="mk-MK" altLang="mk-MK" sz="2000" kern="1200" dirty="0" err="1">
              <a:solidFill>
                <a:schemeClr val="tx1"/>
              </a:solidFill>
              <a:latin typeface="Calibri"/>
              <a:ea typeface="+mn-ea"/>
              <a:cs typeface="+mn-cs"/>
            </a:rPr>
            <a:t>Epidemic</a:t>
          </a:r>
          <a:r>
            <a:rPr lang="en-US" altLang="mk-MK" sz="2000" kern="1200" dirty="0">
              <a:solidFill>
                <a:schemeClr val="tx1"/>
              </a:solidFill>
              <a:latin typeface="Calibri"/>
              <a:ea typeface="+mn-ea"/>
              <a:cs typeface="+mn-cs"/>
            </a:rPr>
            <a:t> air-borne diseases</a:t>
          </a:r>
          <a:endParaRPr lang="en-US" sz="2000" kern="1200" dirty="0">
            <a:solidFill>
              <a:schemeClr val="tx1"/>
            </a:solidFill>
            <a:latin typeface="Calibri"/>
            <a:ea typeface="+mn-ea"/>
            <a:cs typeface="+mn-cs"/>
          </a:endParaRPr>
        </a:p>
      </dgm:t>
    </dgm:pt>
    <dgm:pt modelId="{2606D135-B84C-4147-8201-3CD09CF1463A}" type="parTrans" cxnId="{C974F183-B683-4865-AB59-B845186ECFBD}">
      <dgm:prSet/>
      <dgm:spPr/>
      <dgm:t>
        <a:bodyPr/>
        <a:lstStyle/>
        <a:p>
          <a:endParaRPr lang="en-US"/>
        </a:p>
      </dgm:t>
    </dgm:pt>
    <dgm:pt modelId="{B3A3130C-493B-468B-B92E-74931214220C}" type="sibTrans" cxnId="{C974F183-B683-4865-AB59-B845186ECFBD}">
      <dgm:prSet/>
      <dgm:spPr/>
      <dgm:t>
        <a:bodyPr/>
        <a:lstStyle/>
        <a:p>
          <a:endParaRPr lang="en-US"/>
        </a:p>
      </dgm:t>
    </dgm:pt>
    <dgm:pt modelId="{04EECAFF-329B-4726-BE88-D3CC6E767C55}">
      <dgm:prSet phldrT="[Text]"/>
      <dgm:spPr/>
      <dgm:t>
        <a:bodyPr/>
        <a:lstStyle/>
        <a:p>
          <a:endParaRPr lang="en-US" dirty="0"/>
        </a:p>
      </dgm:t>
    </dgm:pt>
    <dgm:pt modelId="{F78DC66F-38B8-47C8-A279-A037F638B2A0}" type="parTrans" cxnId="{B2F75E67-AA58-4367-98AA-F293D9BEC15B}">
      <dgm:prSet/>
      <dgm:spPr/>
      <dgm:t>
        <a:bodyPr/>
        <a:lstStyle/>
        <a:p>
          <a:endParaRPr lang="en-US"/>
        </a:p>
      </dgm:t>
    </dgm:pt>
    <dgm:pt modelId="{11167AEF-7293-4DEA-9D33-5C02770EF6BE}" type="sibTrans" cxnId="{B2F75E67-AA58-4367-98AA-F293D9BEC15B}">
      <dgm:prSet/>
      <dgm:spPr/>
      <dgm:t>
        <a:bodyPr/>
        <a:lstStyle/>
        <a:p>
          <a:endParaRPr lang="en-US"/>
        </a:p>
      </dgm:t>
    </dgm:pt>
    <dgm:pt modelId="{78DEBE4C-E736-48C3-A8AF-5F1C4431F32D}">
      <dgm:prSet phldrT="[Text]"/>
      <dgm:spPr/>
      <dgm:t>
        <a:bodyPr/>
        <a:lstStyle/>
        <a:p>
          <a:r>
            <a:rPr lang="en-US">
              <a:solidFill>
                <a:schemeClr val="tx1"/>
              </a:solidFill>
            </a:rPr>
            <a:t>Droughts</a:t>
          </a:r>
          <a:endParaRPr lang="en-US" dirty="0">
            <a:solidFill>
              <a:schemeClr val="tx1"/>
            </a:solidFill>
          </a:endParaRPr>
        </a:p>
      </dgm:t>
    </dgm:pt>
    <dgm:pt modelId="{C28FAF97-1F3B-4B7E-BAE4-EF3B17DE9716}" type="parTrans" cxnId="{3B9756F4-FE77-4968-9136-EFF9C010B9C3}">
      <dgm:prSet/>
      <dgm:spPr/>
      <dgm:t>
        <a:bodyPr/>
        <a:lstStyle/>
        <a:p>
          <a:endParaRPr lang="en-US"/>
        </a:p>
      </dgm:t>
    </dgm:pt>
    <dgm:pt modelId="{09A073C3-69AF-43D0-8F6E-960A72F06AAF}" type="sibTrans" cxnId="{3B9756F4-FE77-4968-9136-EFF9C010B9C3}">
      <dgm:prSet/>
      <dgm:spPr/>
      <dgm:t>
        <a:bodyPr/>
        <a:lstStyle/>
        <a:p>
          <a:endParaRPr lang="en-US"/>
        </a:p>
      </dgm:t>
    </dgm:pt>
    <dgm:pt modelId="{C32324D7-4E24-4E68-92CE-91715CE384AF}">
      <dgm:prSet/>
      <dgm:spPr/>
      <dgm:t>
        <a:bodyPr/>
        <a:lstStyle/>
        <a:p>
          <a:r>
            <a:rPr lang="en-US" dirty="0">
              <a:solidFill>
                <a:schemeClr val="tx1"/>
              </a:solidFill>
            </a:rPr>
            <a:t>Hot and cold spells</a:t>
          </a:r>
        </a:p>
      </dgm:t>
    </dgm:pt>
    <dgm:pt modelId="{7231D681-53BF-41EC-8BE5-927E95A574FB}" type="parTrans" cxnId="{37A0624B-C55F-4C64-A45F-FD5B6C6C185D}">
      <dgm:prSet/>
      <dgm:spPr/>
      <dgm:t>
        <a:bodyPr/>
        <a:lstStyle/>
        <a:p>
          <a:endParaRPr lang="en-US"/>
        </a:p>
      </dgm:t>
    </dgm:pt>
    <dgm:pt modelId="{7C8E4EDF-0701-4CAB-87F2-DFCC117FD290}" type="sibTrans" cxnId="{37A0624B-C55F-4C64-A45F-FD5B6C6C185D}">
      <dgm:prSet/>
      <dgm:spPr/>
      <dgm:t>
        <a:bodyPr/>
        <a:lstStyle/>
        <a:p>
          <a:endParaRPr lang="en-US"/>
        </a:p>
      </dgm:t>
    </dgm:pt>
    <dgm:pt modelId="{90FE3066-F8C4-4E37-8504-E91EDC973C8F}">
      <dgm:prSet/>
      <dgm:spPr/>
      <dgm:t>
        <a:bodyPr/>
        <a:lstStyle/>
        <a:p>
          <a:r>
            <a:rPr lang="en-US" dirty="0">
              <a:solidFill>
                <a:schemeClr val="tx1"/>
              </a:solidFill>
            </a:rPr>
            <a:t>Tornadoes</a:t>
          </a:r>
        </a:p>
      </dgm:t>
    </dgm:pt>
    <dgm:pt modelId="{C91664AA-D2D4-4937-B613-140B28C94CD6}" type="parTrans" cxnId="{9D27850B-FB71-42CA-BEF1-E241DF916B99}">
      <dgm:prSet/>
      <dgm:spPr/>
      <dgm:t>
        <a:bodyPr/>
        <a:lstStyle/>
        <a:p>
          <a:endParaRPr lang="en-US"/>
        </a:p>
      </dgm:t>
    </dgm:pt>
    <dgm:pt modelId="{CD53DF6E-58EF-4832-A508-F1D209024C89}" type="sibTrans" cxnId="{9D27850B-FB71-42CA-BEF1-E241DF916B99}">
      <dgm:prSet/>
      <dgm:spPr/>
      <dgm:t>
        <a:bodyPr/>
        <a:lstStyle/>
        <a:p>
          <a:endParaRPr lang="en-US"/>
        </a:p>
      </dgm:t>
    </dgm:pt>
    <dgm:pt modelId="{546A3F7B-782F-4DD6-96BD-842CD7643BC2}">
      <dgm:prSet/>
      <dgm:spPr/>
      <dgm:t>
        <a:bodyPr/>
        <a:lstStyle/>
        <a:p>
          <a:endParaRPr lang="en-US" dirty="0">
            <a:solidFill>
              <a:schemeClr val="tx1"/>
            </a:solidFill>
          </a:endParaRPr>
        </a:p>
      </dgm:t>
    </dgm:pt>
    <dgm:pt modelId="{8E6D224C-5F4C-4E62-A934-50DADE558CC8}" type="parTrans" cxnId="{35ECCE72-7B4D-471E-A023-B730CE3B498B}">
      <dgm:prSet/>
      <dgm:spPr/>
      <dgm:t>
        <a:bodyPr/>
        <a:lstStyle/>
        <a:p>
          <a:endParaRPr lang="en-US"/>
        </a:p>
      </dgm:t>
    </dgm:pt>
    <dgm:pt modelId="{A3DB7150-D244-46C1-BB73-253052228453}" type="sibTrans" cxnId="{35ECCE72-7B4D-471E-A023-B730CE3B498B}">
      <dgm:prSet/>
      <dgm:spPr/>
      <dgm:t>
        <a:bodyPr/>
        <a:lstStyle/>
        <a:p>
          <a:endParaRPr lang="en-US"/>
        </a:p>
      </dgm:t>
    </dgm:pt>
    <dgm:pt modelId="{48E6339B-1C21-4EC6-A587-C5D9B7EFD970}">
      <dgm:prSet/>
      <dgm:spPr/>
      <dgm:t>
        <a:bodyPr/>
        <a:lstStyle/>
        <a:p>
          <a:r>
            <a:rPr lang="en-US" dirty="0">
              <a:solidFill>
                <a:schemeClr val="tx1"/>
              </a:solidFill>
            </a:rPr>
            <a:t>Tropical cyclones</a:t>
          </a:r>
        </a:p>
      </dgm:t>
    </dgm:pt>
    <dgm:pt modelId="{3A7056A6-F3AF-4342-9D98-FCB3602C4428}" type="parTrans" cxnId="{11A66CD8-022F-4CE2-A13C-AB08DDF85FA4}">
      <dgm:prSet/>
      <dgm:spPr/>
      <dgm:t>
        <a:bodyPr/>
        <a:lstStyle/>
        <a:p>
          <a:endParaRPr lang="en-US"/>
        </a:p>
      </dgm:t>
    </dgm:pt>
    <dgm:pt modelId="{DF4D80A6-BE22-4F29-8D9A-681B77A4DBEC}" type="sibTrans" cxnId="{11A66CD8-022F-4CE2-A13C-AB08DDF85FA4}">
      <dgm:prSet/>
      <dgm:spPr/>
      <dgm:t>
        <a:bodyPr/>
        <a:lstStyle/>
        <a:p>
          <a:endParaRPr lang="en-US"/>
        </a:p>
      </dgm:t>
    </dgm:pt>
    <dgm:pt modelId="{93DB069D-D4A2-4081-8B76-29901FD18FF1}">
      <dgm:prSet/>
      <dgm:spPr/>
      <dgm:t>
        <a:bodyPr/>
        <a:lstStyle/>
        <a:p>
          <a:r>
            <a:rPr lang="en-US" dirty="0">
              <a:solidFill>
                <a:schemeClr val="tx1"/>
              </a:solidFill>
            </a:rPr>
            <a:t>Storms, storm surges, ice storms</a:t>
          </a:r>
        </a:p>
      </dgm:t>
    </dgm:pt>
    <dgm:pt modelId="{E1985944-7B89-4DD6-BE61-5C4AB9EABBBA}" type="parTrans" cxnId="{A17785D6-5C70-45AB-8378-9866B733F8B4}">
      <dgm:prSet/>
      <dgm:spPr/>
      <dgm:t>
        <a:bodyPr/>
        <a:lstStyle/>
        <a:p>
          <a:endParaRPr lang="en-US"/>
        </a:p>
      </dgm:t>
    </dgm:pt>
    <dgm:pt modelId="{62E195EF-AC51-46F4-9BAF-203F94D097F2}" type="sibTrans" cxnId="{A17785D6-5C70-45AB-8378-9866B733F8B4}">
      <dgm:prSet/>
      <dgm:spPr/>
      <dgm:t>
        <a:bodyPr/>
        <a:lstStyle/>
        <a:p>
          <a:endParaRPr lang="en-US"/>
        </a:p>
      </dgm:t>
    </dgm:pt>
    <dgm:pt modelId="{A8F1C336-221E-470B-986C-A037807E5FBD}">
      <dgm:prSet/>
      <dgm:spPr/>
      <dgm:t>
        <a:bodyPr/>
        <a:lstStyle/>
        <a:p>
          <a:r>
            <a:rPr lang="en-US" dirty="0">
              <a:solidFill>
                <a:schemeClr val="tx1"/>
              </a:solidFill>
            </a:rPr>
            <a:t>Heavy rainfall</a:t>
          </a:r>
        </a:p>
      </dgm:t>
    </dgm:pt>
    <dgm:pt modelId="{35FFC132-0F68-4219-8479-DAACF7B99F46}" type="parTrans" cxnId="{B7EE65F8-D0CA-4156-B2F5-F69FFEAFB701}">
      <dgm:prSet/>
      <dgm:spPr/>
      <dgm:t>
        <a:bodyPr/>
        <a:lstStyle/>
        <a:p>
          <a:endParaRPr lang="en-US"/>
        </a:p>
      </dgm:t>
    </dgm:pt>
    <dgm:pt modelId="{2CC51846-F3E2-42C3-9ABD-919C8D1E4EF7}" type="sibTrans" cxnId="{B7EE65F8-D0CA-4156-B2F5-F69FFEAFB701}">
      <dgm:prSet/>
      <dgm:spPr/>
      <dgm:t>
        <a:bodyPr/>
        <a:lstStyle/>
        <a:p>
          <a:endParaRPr lang="en-US"/>
        </a:p>
      </dgm:t>
    </dgm:pt>
    <dgm:pt modelId="{4D0733AC-A4B7-4F32-8859-3B064134A6E4}">
      <dgm:prSet/>
      <dgm:spPr/>
      <dgm:t>
        <a:bodyPr/>
        <a:lstStyle/>
        <a:p>
          <a:r>
            <a:rPr lang="en-US" dirty="0">
              <a:solidFill>
                <a:schemeClr val="tx1"/>
              </a:solidFill>
            </a:rPr>
            <a:t>Flash-floods</a:t>
          </a:r>
        </a:p>
      </dgm:t>
    </dgm:pt>
    <dgm:pt modelId="{80A49410-AE68-4D8F-8D85-E2F0CCDF3AD2}" type="parTrans" cxnId="{F8FA92D6-1CF8-4372-A860-9A6AD55ADAAC}">
      <dgm:prSet/>
      <dgm:spPr/>
      <dgm:t>
        <a:bodyPr/>
        <a:lstStyle/>
        <a:p>
          <a:endParaRPr lang="en-US"/>
        </a:p>
      </dgm:t>
    </dgm:pt>
    <dgm:pt modelId="{0F2C5E16-C7DE-4DE8-87CA-5CC4A4BD45E3}" type="sibTrans" cxnId="{F8FA92D6-1CF8-4372-A860-9A6AD55ADAAC}">
      <dgm:prSet/>
      <dgm:spPr/>
      <dgm:t>
        <a:bodyPr/>
        <a:lstStyle/>
        <a:p>
          <a:endParaRPr lang="en-US"/>
        </a:p>
      </dgm:t>
    </dgm:pt>
    <dgm:pt modelId="{FA395E28-DE67-46F6-8938-0FC8D7A9364D}">
      <dgm:prSet/>
      <dgm:spPr/>
      <dgm:t>
        <a:bodyPr/>
        <a:lstStyle/>
        <a:p>
          <a:r>
            <a:rPr lang="en-US" dirty="0">
              <a:solidFill>
                <a:schemeClr val="tx1"/>
              </a:solidFill>
            </a:rPr>
            <a:t>Hail &amp; lightning</a:t>
          </a:r>
        </a:p>
      </dgm:t>
    </dgm:pt>
    <dgm:pt modelId="{1EF76E43-E406-4D72-9DBC-83BB4A4A06C1}" type="parTrans" cxnId="{0BB957CB-EE43-4865-9D88-1D5D20BFCEDF}">
      <dgm:prSet/>
      <dgm:spPr/>
      <dgm:t>
        <a:bodyPr/>
        <a:lstStyle/>
        <a:p>
          <a:endParaRPr lang="en-US"/>
        </a:p>
      </dgm:t>
    </dgm:pt>
    <dgm:pt modelId="{AE9C712B-F008-4595-9ED6-75980C1FB77D}" type="sibTrans" cxnId="{0BB957CB-EE43-4865-9D88-1D5D20BFCEDF}">
      <dgm:prSet/>
      <dgm:spPr/>
      <dgm:t>
        <a:bodyPr/>
        <a:lstStyle/>
        <a:p>
          <a:endParaRPr lang="en-US"/>
        </a:p>
      </dgm:t>
    </dgm:pt>
    <dgm:pt modelId="{8015A9FB-6C78-4667-A2B1-121B32361C17}">
      <dgm:prSet phldrT="[Text]" custT="1"/>
      <dgm:spPr/>
      <dgm:t>
        <a:bodyPr/>
        <a:lstStyle/>
        <a:p>
          <a:r>
            <a:rPr lang="en-US" sz="2000" kern="1200" dirty="0">
              <a:solidFill>
                <a:schemeClr val="tx1"/>
              </a:solidFill>
            </a:rPr>
            <a:t>Avalanches, mud and landslides </a:t>
          </a:r>
          <a:endParaRPr lang="en-US" sz="2000" kern="1200" dirty="0">
            <a:solidFill>
              <a:schemeClr val="tx1"/>
            </a:solidFill>
            <a:latin typeface="Calibri"/>
            <a:ea typeface="+mn-ea"/>
            <a:cs typeface="+mn-cs"/>
          </a:endParaRPr>
        </a:p>
      </dgm:t>
    </dgm:pt>
    <dgm:pt modelId="{2B2A05CA-1127-46D8-8E22-EEA00F1FB4A5}" type="parTrans" cxnId="{872BBA0A-EF76-4AA3-9D0C-A63BF2D3FB2B}">
      <dgm:prSet/>
      <dgm:spPr/>
      <dgm:t>
        <a:bodyPr/>
        <a:lstStyle/>
        <a:p>
          <a:endParaRPr lang="en-US"/>
        </a:p>
      </dgm:t>
    </dgm:pt>
    <dgm:pt modelId="{21BE42A8-C4B7-4F7A-A311-8F32BC8321C1}" type="sibTrans" cxnId="{872BBA0A-EF76-4AA3-9D0C-A63BF2D3FB2B}">
      <dgm:prSet/>
      <dgm:spPr/>
      <dgm:t>
        <a:bodyPr/>
        <a:lstStyle/>
        <a:p>
          <a:endParaRPr lang="en-US"/>
        </a:p>
      </dgm:t>
    </dgm:pt>
    <dgm:pt modelId="{687F5AF5-1346-4634-B8F6-46F32D15BE61}" type="pres">
      <dgm:prSet presAssocID="{7D914172-1F99-4E05-9B11-0C31A3AE721A}" presName="linearFlow" presStyleCnt="0">
        <dgm:presLayoutVars>
          <dgm:dir/>
          <dgm:animLvl val="lvl"/>
          <dgm:resizeHandles/>
        </dgm:presLayoutVars>
      </dgm:prSet>
      <dgm:spPr/>
    </dgm:pt>
    <dgm:pt modelId="{5AEDDAAF-5688-4B83-9BDD-694064FBA11F}" type="pres">
      <dgm:prSet presAssocID="{F722CD6B-C85D-4F40-8CCE-DF33813D044A}" presName="compositeNode" presStyleCnt="0">
        <dgm:presLayoutVars>
          <dgm:bulletEnabled val="1"/>
        </dgm:presLayoutVars>
      </dgm:prSet>
      <dgm:spPr/>
    </dgm:pt>
    <dgm:pt modelId="{4E23FE2F-23EE-4614-9DD1-62575CBD5F76}" type="pres">
      <dgm:prSet presAssocID="{F722CD6B-C85D-4F40-8CCE-DF33813D044A}" presName="image"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EC75E30A-498D-49A8-BFA1-4A1DF43EB71E}" type="pres">
      <dgm:prSet presAssocID="{F722CD6B-C85D-4F40-8CCE-DF33813D044A}" presName="childNode" presStyleLbl="node1" presStyleIdx="0" presStyleCnt="3">
        <dgm:presLayoutVars>
          <dgm:bulletEnabled val="1"/>
        </dgm:presLayoutVars>
      </dgm:prSet>
      <dgm:spPr/>
    </dgm:pt>
    <dgm:pt modelId="{D4CC6035-863E-4E3A-BB2E-C64CFE588ABC}" type="pres">
      <dgm:prSet presAssocID="{F722CD6B-C85D-4F40-8CCE-DF33813D044A}" presName="parentNode" presStyleLbl="revTx" presStyleIdx="0" presStyleCnt="3">
        <dgm:presLayoutVars>
          <dgm:chMax val="0"/>
          <dgm:bulletEnabled val="1"/>
        </dgm:presLayoutVars>
      </dgm:prSet>
      <dgm:spPr/>
    </dgm:pt>
    <dgm:pt modelId="{128EA6DC-6108-4824-ACDB-99823150B8C0}" type="pres">
      <dgm:prSet presAssocID="{0BB2ACA7-0B89-4FC0-ACA9-2036711B5B74}" presName="sibTrans" presStyleCnt="0"/>
      <dgm:spPr/>
    </dgm:pt>
    <dgm:pt modelId="{A3CC397E-452C-4F7C-9DBB-B881E7D5FBA0}" type="pres">
      <dgm:prSet presAssocID="{D8C86C1C-C8B8-4CCB-A54B-C6A6618261F6}" presName="compositeNode" presStyleCnt="0">
        <dgm:presLayoutVars>
          <dgm:bulletEnabled val="1"/>
        </dgm:presLayoutVars>
      </dgm:prSet>
      <dgm:spPr/>
    </dgm:pt>
    <dgm:pt modelId="{579484DE-B07E-4B99-838B-5CDB083BADE8}" type="pres">
      <dgm:prSet presAssocID="{D8C86C1C-C8B8-4CCB-A54B-C6A6618261F6}" presName="image" presStyleLbl="fgImgPlace1" presStyleIdx="1" presStyleCnt="3"/>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0B99FD1F-C8FB-4741-92DC-4C42314F5966}" type="pres">
      <dgm:prSet presAssocID="{D8C86C1C-C8B8-4CCB-A54B-C6A6618261F6}" presName="childNode" presStyleLbl="node1" presStyleIdx="1" presStyleCnt="3">
        <dgm:presLayoutVars>
          <dgm:bulletEnabled val="1"/>
        </dgm:presLayoutVars>
      </dgm:prSet>
      <dgm:spPr/>
    </dgm:pt>
    <dgm:pt modelId="{800BF5F5-9D97-4AFF-A7D0-A9566DDF8CB7}" type="pres">
      <dgm:prSet presAssocID="{D8C86C1C-C8B8-4CCB-A54B-C6A6618261F6}" presName="parentNode" presStyleLbl="revTx" presStyleIdx="1" presStyleCnt="3">
        <dgm:presLayoutVars>
          <dgm:chMax val="0"/>
          <dgm:bulletEnabled val="1"/>
        </dgm:presLayoutVars>
      </dgm:prSet>
      <dgm:spPr/>
    </dgm:pt>
    <dgm:pt modelId="{B5AA5EE8-53D3-4146-B745-327D3A30C31D}" type="pres">
      <dgm:prSet presAssocID="{59666CB0-B1C0-48A3-B96A-DA56457C21DA}" presName="sibTrans" presStyleCnt="0"/>
      <dgm:spPr/>
    </dgm:pt>
    <dgm:pt modelId="{7A2B8370-29ED-44C2-80D4-7FE775A02326}" type="pres">
      <dgm:prSet presAssocID="{04EECAFF-329B-4726-BE88-D3CC6E767C55}" presName="compositeNode" presStyleCnt="0">
        <dgm:presLayoutVars>
          <dgm:bulletEnabled val="1"/>
        </dgm:presLayoutVars>
      </dgm:prSet>
      <dgm:spPr/>
    </dgm:pt>
    <dgm:pt modelId="{F3FD33E4-6224-45B6-BDC0-636327F63AE8}" type="pres">
      <dgm:prSet presAssocID="{04EECAFF-329B-4726-BE88-D3CC6E767C55}" presName="image" presStyleLbl="fgImgPlac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pt>
    <dgm:pt modelId="{83FA438E-E262-4C53-886B-AAC45FDF0026}" type="pres">
      <dgm:prSet presAssocID="{04EECAFF-329B-4726-BE88-D3CC6E767C55}" presName="childNode" presStyleLbl="node1" presStyleIdx="2" presStyleCnt="3">
        <dgm:presLayoutVars>
          <dgm:bulletEnabled val="1"/>
        </dgm:presLayoutVars>
      </dgm:prSet>
      <dgm:spPr/>
    </dgm:pt>
    <dgm:pt modelId="{D6855F69-82C1-43A2-BC79-B976F4476C74}" type="pres">
      <dgm:prSet presAssocID="{04EECAFF-329B-4726-BE88-D3CC6E767C55}" presName="parentNode" presStyleLbl="revTx" presStyleIdx="2" presStyleCnt="3">
        <dgm:presLayoutVars>
          <dgm:chMax val="0"/>
          <dgm:bulletEnabled val="1"/>
        </dgm:presLayoutVars>
      </dgm:prSet>
      <dgm:spPr/>
    </dgm:pt>
  </dgm:ptLst>
  <dgm:cxnLst>
    <dgm:cxn modelId="{765E4E04-8D0A-44AD-960C-DCDB71D2240D}" type="presOf" srcId="{E3583AD2-A4C4-4DA0-AF9C-0CE5F30DBF08}" destId="{EC75E30A-498D-49A8-BFA1-4A1DF43EB71E}" srcOrd="0" destOrd="2" presId="urn:microsoft.com/office/officeart/2005/8/layout/hList2"/>
    <dgm:cxn modelId="{872BBA0A-EF76-4AA3-9D0C-A63BF2D3FB2B}" srcId="{F722CD6B-C85D-4F40-8CCE-DF33813D044A}" destId="{8015A9FB-6C78-4667-A2B1-121B32361C17}" srcOrd="6" destOrd="0" parTransId="{2B2A05CA-1127-46D8-8E22-EEA00F1FB4A5}" sibTransId="{21BE42A8-C4B7-4F7A-A311-8F32BC8321C1}"/>
    <dgm:cxn modelId="{9D27850B-FB71-42CA-BEF1-E241DF916B99}" srcId="{04EECAFF-329B-4726-BE88-D3CC6E767C55}" destId="{90FE3066-F8C4-4E37-8504-E91EDC973C8F}" srcOrd="2" destOrd="0" parTransId="{C91664AA-D2D4-4937-B613-140B28C94CD6}" sibTransId="{CD53DF6E-58EF-4832-A508-F1D209024C89}"/>
    <dgm:cxn modelId="{B0CE1620-FC05-4DB2-8DE3-5F42333072EF}" type="presOf" srcId="{7D914172-1F99-4E05-9B11-0C31A3AE721A}" destId="{687F5AF5-1346-4634-B8F6-46F32D15BE61}" srcOrd="0" destOrd="0" presId="urn:microsoft.com/office/officeart/2005/8/layout/hList2"/>
    <dgm:cxn modelId="{FA4D642F-C668-4A7E-9219-DB7AC37B320C}" type="presOf" srcId="{0B394B2A-D623-48F5-B733-798F1AD9A34F}" destId="{EC75E30A-498D-49A8-BFA1-4A1DF43EB71E}" srcOrd="0" destOrd="3" presId="urn:microsoft.com/office/officeart/2005/8/layout/hList2"/>
    <dgm:cxn modelId="{30726731-AA75-4871-BF25-00C93F2DAEB7}" srcId="{F722CD6B-C85D-4F40-8CCE-DF33813D044A}" destId="{37956C7D-3262-42A5-916A-DB5E4A8BAF7A}" srcOrd="4" destOrd="0" parTransId="{6D38294E-2F69-4DE5-A04C-DC2071EA32F3}" sibTransId="{62A99924-4E19-4A23-9C2B-CCD498508E87}"/>
    <dgm:cxn modelId="{ECF1EF38-BC56-40A6-AC38-381DF15066F4}" type="presOf" srcId="{F722CD6B-C85D-4F40-8CCE-DF33813D044A}" destId="{D4CC6035-863E-4E3A-BB2E-C64CFE588ABC}" srcOrd="0" destOrd="0" presId="urn:microsoft.com/office/officeart/2005/8/layout/hList2"/>
    <dgm:cxn modelId="{DF30573A-1BDA-4E37-903C-8A8B4C5C7527}" type="presOf" srcId="{D8C86C1C-C8B8-4CCB-A54B-C6A6618261F6}" destId="{800BF5F5-9D97-4AFF-A7D0-A9566DDF8CB7}" srcOrd="0" destOrd="0" presId="urn:microsoft.com/office/officeart/2005/8/layout/hList2"/>
    <dgm:cxn modelId="{50D2D13B-CDEB-4697-B4A8-B8FFE8018C55}" srcId="{F722CD6B-C85D-4F40-8CCE-DF33813D044A}" destId="{0B394B2A-D623-48F5-B733-798F1AD9A34F}" srcOrd="3" destOrd="0" parTransId="{F4BE8A86-D3C8-4CEF-A6A0-9595528A5042}" sibTransId="{0478D461-62BA-435A-9FDE-14D08B64E33D}"/>
    <dgm:cxn modelId="{B3EB915F-0588-43DF-832F-9AE38D11A2C0}" srcId="{F722CD6B-C85D-4F40-8CCE-DF33813D044A}" destId="{C2BD3511-C89E-43D3-B936-D20C2B2639B9}" srcOrd="1" destOrd="0" parTransId="{D8D4C42C-02C9-4667-926C-0ADE5DC71E2F}" sibTransId="{F5CA65D1-6F37-48A3-A91C-C5B56D58AAA8}"/>
    <dgm:cxn modelId="{B2F75E67-AA58-4367-98AA-F293D9BEC15B}" srcId="{7D914172-1F99-4E05-9B11-0C31A3AE721A}" destId="{04EECAFF-329B-4726-BE88-D3CC6E767C55}" srcOrd="2" destOrd="0" parTransId="{F78DC66F-38B8-47C8-A279-A037F638B2A0}" sibTransId="{11167AEF-7293-4DEA-9D33-5C02770EF6BE}"/>
    <dgm:cxn modelId="{9E378347-FF1A-42BD-A1FA-A74CD6B040CD}" type="presOf" srcId="{C2BD3511-C89E-43D3-B936-D20C2B2639B9}" destId="{EC75E30A-498D-49A8-BFA1-4A1DF43EB71E}" srcOrd="0" destOrd="1" presId="urn:microsoft.com/office/officeart/2005/8/layout/hList2"/>
    <dgm:cxn modelId="{37A0624B-C55F-4C64-A45F-FD5B6C6C185D}" srcId="{04EECAFF-329B-4726-BE88-D3CC6E767C55}" destId="{C32324D7-4E24-4E68-92CE-91715CE384AF}" srcOrd="1" destOrd="0" parTransId="{7231D681-53BF-41EC-8BE5-927E95A574FB}" sibTransId="{7C8E4EDF-0701-4CAB-87F2-DFCC117FD290}"/>
    <dgm:cxn modelId="{D251174D-E4F0-4D57-BACA-E19F2325C50D}" srcId="{7D914172-1F99-4E05-9B11-0C31A3AE721A}" destId="{D8C86C1C-C8B8-4CCB-A54B-C6A6618261F6}" srcOrd="1" destOrd="0" parTransId="{762E9707-F246-4163-8A9A-B83F2968A25A}" sibTransId="{59666CB0-B1C0-48A3-B96A-DA56457C21DA}"/>
    <dgm:cxn modelId="{25D46B6E-7F8F-47A9-81DE-F3D7DEE88223}" type="presOf" srcId="{A8F1C336-221E-470B-986C-A037807E5FBD}" destId="{0B99FD1F-C8FB-4741-92DC-4C42314F5966}" srcOrd="0" destOrd="3" presId="urn:microsoft.com/office/officeart/2005/8/layout/hList2"/>
    <dgm:cxn modelId="{A3EAE271-F27A-4AD6-81EC-5E1D6D16A2BF}" type="presOf" srcId="{90FE3066-F8C4-4E37-8504-E91EDC973C8F}" destId="{83FA438E-E262-4C53-886B-AAC45FDF0026}" srcOrd="0" destOrd="2" presId="urn:microsoft.com/office/officeart/2005/8/layout/hList2"/>
    <dgm:cxn modelId="{35ECCE72-7B4D-471E-A023-B730CE3B498B}" srcId="{04EECAFF-329B-4726-BE88-D3CC6E767C55}" destId="{546A3F7B-782F-4DD6-96BD-842CD7643BC2}" srcOrd="3" destOrd="0" parTransId="{8E6D224C-5F4C-4E62-A934-50DADE558CC8}" sibTransId="{A3DB7150-D244-46C1-BB73-253052228453}"/>
    <dgm:cxn modelId="{74180378-412C-48FD-9569-4D091487F58A}" type="presOf" srcId="{D698616B-5284-4D55-BCFD-DD02BBA4C7FC}" destId="{0B99FD1F-C8FB-4741-92DC-4C42314F5966}" srcOrd="0" destOrd="0" presId="urn:microsoft.com/office/officeart/2005/8/layout/hList2"/>
    <dgm:cxn modelId="{B5FF1559-AA76-48A1-9CD2-D9F93BAED698}" srcId="{F722CD6B-C85D-4F40-8CCE-DF33813D044A}" destId="{E3583AD2-A4C4-4DA0-AF9C-0CE5F30DBF08}" srcOrd="2" destOrd="0" parTransId="{2F642524-C9C9-40AD-8A14-4A44D4C366A0}" sibTransId="{3D23E125-0804-4126-B769-77DCF6812A02}"/>
    <dgm:cxn modelId="{C9DCF779-6853-4392-AE2F-B7934BAC8C49}" type="presOf" srcId="{C32324D7-4E24-4E68-92CE-91715CE384AF}" destId="{83FA438E-E262-4C53-886B-AAC45FDF0026}" srcOrd="0" destOrd="1" presId="urn:microsoft.com/office/officeart/2005/8/layout/hList2"/>
    <dgm:cxn modelId="{C974F183-B683-4865-AB59-B845186ECFBD}" srcId="{F722CD6B-C85D-4F40-8CCE-DF33813D044A}" destId="{6C99EB46-0A90-4091-85D6-1D57F86C3A1B}" srcOrd="5" destOrd="0" parTransId="{2606D135-B84C-4147-8201-3CD09CF1463A}" sibTransId="{B3A3130C-493B-468B-B92E-74931214220C}"/>
    <dgm:cxn modelId="{76539E8A-D35C-4147-A926-EE6683B292DC}" type="presOf" srcId="{4D0733AC-A4B7-4F32-8859-3B064134A6E4}" destId="{0B99FD1F-C8FB-4741-92DC-4C42314F5966}" srcOrd="0" destOrd="4" presId="urn:microsoft.com/office/officeart/2005/8/layout/hList2"/>
    <dgm:cxn modelId="{26FE9A8B-CF82-477F-AC98-CDFB2E1E37BA}" srcId="{D8C86C1C-C8B8-4CCB-A54B-C6A6618261F6}" destId="{D698616B-5284-4D55-BCFD-DD02BBA4C7FC}" srcOrd="0" destOrd="0" parTransId="{321D7F98-B5A2-456A-A700-9D5A4EB3EC04}" sibTransId="{C64EFA8F-CE40-41F0-A630-763E6A767BE0}"/>
    <dgm:cxn modelId="{5441A495-EBEA-48B0-ADF5-2E0B2090D3E0}" type="presOf" srcId="{8015A9FB-6C78-4667-A2B1-121B32361C17}" destId="{EC75E30A-498D-49A8-BFA1-4A1DF43EB71E}" srcOrd="0" destOrd="6" presId="urn:microsoft.com/office/officeart/2005/8/layout/hList2"/>
    <dgm:cxn modelId="{20DE9298-7E96-4D30-B7B2-8B72E738185D}" type="presOf" srcId="{546A3F7B-782F-4DD6-96BD-842CD7643BC2}" destId="{83FA438E-E262-4C53-886B-AAC45FDF0026}" srcOrd="0" destOrd="3" presId="urn:microsoft.com/office/officeart/2005/8/layout/hList2"/>
    <dgm:cxn modelId="{38DDE49E-3FB8-4EDC-8BE9-2A1C5352F43D}" type="presOf" srcId="{FA395E28-DE67-46F6-8938-0FC8D7A9364D}" destId="{0B99FD1F-C8FB-4741-92DC-4C42314F5966}" srcOrd="0" destOrd="5" presId="urn:microsoft.com/office/officeart/2005/8/layout/hList2"/>
    <dgm:cxn modelId="{E417A0A2-B34F-4D1D-A431-7291CFD868EF}" srcId="{7D914172-1F99-4E05-9B11-0C31A3AE721A}" destId="{F722CD6B-C85D-4F40-8CCE-DF33813D044A}" srcOrd="0" destOrd="0" parTransId="{C09C9729-080F-499A-9F2D-EDE92FDDAD97}" sibTransId="{0BB2ACA7-0B89-4FC0-ACA9-2036711B5B74}"/>
    <dgm:cxn modelId="{029739AA-95F0-4C40-8CB1-E1D3223E6340}" type="presOf" srcId="{37956C7D-3262-42A5-916A-DB5E4A8BAF7A}" destId="{EC75E30A-498D-49A8-BFA1-4A1DF43EB71E}" srcOrd="0" destOrd="4" presId="urn:microsoft.com/office/officeart/2005/8/layout/hList2"/>
    <dgm:cxn modelId="{129010AE-932B-418C-8D5F-6DEF8296AF3C}" type="presOf" srcId="{6C99EB46-0A90-4091-85D6-1D57F86C3A1B}" destId="{EC75E30A-498D-49A8-BFA1-4A1DF43EB71E}" srcOrd="0" destOrd="5" presId="urn:microsoft.com/office/officeart/2005/8/layout/hList2"/>
    <dgm:cxn modelId="{557DC3B1-BC1B-42D6-9982-255FFC617DEC}" type="presOf" srcId="{78DEBE4C-E736-48C3-A8AF-5F1C4431F32D}" destId="{83FA438E-E262-4C53-886B-AAC45FDF0026}" srcOrd="0" destOrd="0" presId="urn:microsoft.com/office/officeart/2005/8/layout/hList2"/>
    <dgm:cxn modelId="{CAF0ACB5-4752-471F-8235-2AB5355958C3}" srcId="{F722CD6B-C85D-4F40-8CCE-DF33813D044A}" destId="{A92FC4B2-0467-493B-9C11-376D32BA1C63}" srcOrd="0" destOrd="0" parTransId="{8A494DED-91EE-4A11-9C0D-B7D84FDBE1C0}" sibTransId="{12DE794A-6FC6-4F4C-A506-16FD167129D2}"/>
    <dgm:cxn modelId="{E8AB4DBF-950A-41F0-8C8C-1F338EDFD36E}" type="presOf" srcId="{04EECAFF-329B-4726-BE88-D3CC6E767C55}" destId="{D6855F69-82C1-43A2-BC79-B976F4476C74}" srcOrd="0" destOrd="0" presId="urn:microsoft.com/office/officeart/2005/8/layout/hList2"/>
    <dgm:cxn modelId="{4EDE60C4-06B8-4803-A120-33A02FB09064}" type="presOf" srcId="{A92FC4B2-0467-493B-9C11-376D32BA1C63}" destId="{EC75E30A-498D-49A8-BFA1-4A1DF43EB71E}" srcOrd="0" destOrd="0" presId="urn:microsoft.com/office/officeart/2005/8/layout/hList2"/>
    <dgm:cxn modelId="{0BB957CB-EE43-4865-9D88-1D5D20BFCEDF}" srcId="{D8C86C1C-C8B8-4CCB-A54B-C6A6618261F6}" destId="{FA395E28-DE67-46F6-8938-0FC8D7A9364D}" srcOrd="5" destOrd="0" parTransId="{1EF76E43-E406-4D72-9DBC-83BB4A4A06C1}" sibTransId="{AE9C712B-F008-4595-9ED6-75980C1FB77D}"/>
    <dgm:cxn modelId="{A17785D6-5C70-45AB-8378-9866B733F8B4}" srcId="{D8C86C1C-C8B8-4CCB-A54B-C6A6618261F6}" destId="{93DB069D-D4A2-4081-8B76-29901FD18FF1}" srcOrd="2" destOrd="0" parTransId="{E1985944-7B89-4DD6-BE61-5C4AB9EABBBA}" sibTransId="{62E195EF-AC51-46F4-9BAF-203F94D097F2}"/>
    <dgm:cxn modelId="{F8FA92D6-1CF8-4372-A860-9A6AD55ADAAC}" srcId="{D8C86C1C-C8B8-4CCB-A54B-C6A6618261F6}" destId="{4D0733AC-A4B7-4F32-8859-3B064134A6E4}" srcOrd="4" destOrd="0" parTransId="{80A49410-AE68-4D8F-8D85-E2F0CCDF3AD2}" sibTransId="{0F2C5E16-C7DE-4DE8-87CA-5CC4A4BD45E3}"/>
    <dgm:cxn modelId="{11A66CD8-022F-4CE2-A13C-AB08DDF85FA4}" srcId="{D8C86C1C-C8B8-4CCB-A54B-C6A6618261F6}" destId="{48E6339B-1C21-4EC6-A587-C5D9B7EFD970}" srcOrd="1" destOrd="0" parTransId="{3A7056A6-F3AF-4342-9D98-FCB3602C4428}" sibTransId="{DF4D80A6-BE22-4F29-8D9A-681B77A4DBEC}"/>
    <dgm:cxn modelId="{9F0774DB-B810-4404-A4E0-895A4AD5A7C4}" type="presOf" srcId="{93DB069D-D4A2-4081-8B76-29901FD18FF1}" destId="{0B99FD1F-C8FB-4741-92DC-4C42314F5966}" srcOrd="0" destOrd="2" presId="urn:microsoft.com/office/officeart/2005/8/layout/hList2"/>
    <dgm:cxn modelId="{3B9756F4-FE77-4968-9136-EFF9C010B9C3}" srcId="{04EECAFF-329B-4726-BE88-D3CC6E767C55}" destId="{78DEBE4C-E736-48C3-A8AF-5F1C4431F32D}" srcOrd="0" destOrd="0" parTransId="{C28FAF97-1F3B-4B7E-BAE4-EF3B17DE9716}" sibTransId="{09A073C3-69AF-43D0-8F6E-960A72F06AAF}"/>
    <dgm:cxn modelId="{B7EE65F8-D0CA-4156-B2F5-F69FFEAFB701}" srcId="{D8C86C1C-C8B8-4CCB-A54B-C6A6618261F6}" destId="{A8F1C336-221E-470B-986C-A037807E5FBD}" srcOrd="3" destOrd="0" parTransId="{35FFC132-0F68-4219-8479-DAACF7B99F46}" sibTransId="{2CC51846-F3E2-42C3-9ABD-919C8D1E4EF7}"/>
    <dgm:cxn modelId="{5D8DCBFD-476B-477D-B3CA-D721236EFB67}" type="presOf" srcId="{48E6339B-1C21-4EC6-A587-C5D9B7EFD970}" destId="{0B99FD1F-C8FB-4741-92DC-4C42314F5966}" srcOrd="0" destOrd="1" presId="urn:microsoft.com/office/officeart/2005/8/layout/hList2"/>
    <dgm:cxn modelId="{BA28F6D9-36DC-4CCF-9B91-BC24A11A195D}" type="presParOf" srcId="{687F5AF5-1346-4634-B8F6-46F32D15BE61}" destId="{5AEDDAAF-5688-4B83-9BDD-694064FBA11F}" srcOrd="0" destOrd="0" presId="urn:microsoft.com/office/officeart/2005/8/layout/hList2"/>
    <dgm:cxn modelId="{D38C9A35-C9DC-423F-AAD3-76B0E310B443}" type="presParOf" srcId="{5AEDDAAF-5688-4B83-9BDD-694064FBA11F}" destId="{4E23FE2F-23EE-4614-9DD1-62575CBD5F76}" srcOrd="0" destOrd="0" presId="urn:microsoft.com/office/officeart/2005/8/layout/hList2"/>
    <dgm:cxn modelId="{95384724-BF21-468E-A028-2256E9DDB17A}" type="presParOf" srcId="{5AEDDAAF-5688-4B83-9BDD-694064FBA11F}" destId="{EC75E30A-498D-49A8-BFA1-4A1DF43EB71E}" srcOrd="1" destOrd="0" presId="urn:microsoft.com/office/officeart/2005/8/layout/hList2"/>
    <dgm:cxn modelId="{F2C91FEC-54CE-4F00-81B7-29E43D6C941A}" type="presParOf" srcId="{5AEDDAAF-5688-4B83-9BDD-694064FBA11F}" destId="{D4CC6035-863E-4E3A-BB2E-C64CFE588ABC}" srcOrd="2" destOrd="0" presId="urn:microsoft.com/office/officeart/2005/8/layout/hList2"/>
    <dgm:cxn modelId="{FE174631-07BD-40B9-8BDE-C5B33B57CD1C}" type="presParOf" srcId="{687F5AF5-1346-4634-B8F6-46F32D15BE61}" destId="{128EA6DC-6108-4824-ACDB-99823150B8C0}" srcOrd="1" destOrd="0" presId="urn:microsoft.com/office/officeart/2005/8/layout/hList2"/>
    <dgm:cxn modelId="{22B807B9-4BF7-4E13-B5A5-4A1FED040DD5}" type="presParOf" srcId="{687F5AF5-1346-4634-B8F6-46F32D15BE61}" destId="{A3CC397E-452C-4F7C-9DBB-B881E7D5FBA0}" srcOrd="2" destOrd="0" presId="urn:microsoft.com/office/officeart/2005/8/layout/hList2"/>
    <dgm:cxn modelId="{3DF5FA50-2E9D-4020-8EF1-8137C460BEFB}" type="presParOf" srcId="{A3CC397E-452C-4F7C-9DBB-B881E7D5FBA0}" destId="{579484DE-B07E-4B99-838B-5CDB083BADE8}" srcOrd="0" destOrd="0" presId="urn:microsoft.com/office/officeart/2005/8/layout/hList2"/>
    <dgm:cxn modelId="{BFD0CD67-1C0D-4C6A-8830-8DF942B48254}" type="presParOf" srcId="{A3CC397E-452C-4F7C-9DBB-B881E7D5FBA0}" destId="{0B99FD1F-C8FB-4741-92DC-4C42314F5966}" srcOrd="1" destOrd="0" presId="urn:microsoft.com/office/officeart/2005/8/layout/hList2"/>
    <dgm:cxn modelId="{BA66DD45-24F5-474F-8D0A-E06FB9E79B61}" type="presParOf" srcId="{A3CC397E-452C-4F7C-9DBB-B881E7D5FBA0}" destId="{800BF5F5-9D97-4AFF-A7D0-A9566DDF8CB7}" srcOrd="2" destOrd="0" presId="urn:microsoft.com/office/officeart/2005/8/layout/hList2"/>
    <dgm:cxn modelId="{ECE88363-82F3-4B5B-87D8-CD712A076E9A}" type="presParOf" srcId="{687F5AF5-1346-4634-B8F6-46F32D15BE61}" destId="{B5AA5EE8-53D3-4146-B745-327D3A30C31D}" srcOrd="3" destOrd="0" presId="urn:microsoft.com/office/officeart/2005/8/layout/hList2"/>
    <dgm:cxn modelId="{4AA22FA1-D515-4F26-8BD5-88FAE7FEFEE0}" type="presParOf" srcId="{687F5AF5-1346-4634-B8F6-46F32D15BE61}" destId="{7A2B8370-29ED-44C2-80D4-7FE775A02326}" srcOrd="4" destOrd="0" presId="urn:microsoft.com/office/officeart/2005/8/layout/hList2"/>
    <dgm:cxn modelId="{E8FA47B5-3CD4-4B46-BDB0-629BBF3A4EC0}" type="presParOf" srcId="{7A2B8370-29ED-44C2-80D4-7FE775A02326}" destId="{F3FD33E4-6224-45B6-BDC0-636327F63AE8}" srcOrd="0" destOrd="0" presId="urn:microsoft.com/office/officeart/2005/8/layout/hList2"/>
    <dgm:cxn modelId="{0293FA92-9D97-45D7-AFE7-0F406758D948}" type="presParOf" srcId="{7A2B8370-29ED-44C2-80D4-7FE775A02326}" destId="{83FA438E-E262-4C53-886B-AAC45FDF0026}" srcOrd="1" destOrd="0" presId="urn:microsoft.com/office/officeart/2005/8/layout/hList2"/>
    <dgm:cxn modelId="{9B7EF47D-284C-4353-A2F8-D15E0FEBAEC6}" type="presParOf" srcId="{7A2B8370-29ED-44C2-80D4-7FE775A02326}" destId="{D6855F69-82C1-43A2-BC79-B976F4476C74}"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D19789-E0C8-4FA2-BD60-93E9CBB10E0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8B8B003-BD6C-48F2-AF1D-4ABE33655EF5}">
      <dgm:prSet/>
      <dgm:spPr/>
      <dgm:t>
        <a:bodyPr/>
        <a:lstStyle/>
        <a:p>
          <a:pPr>
            <a:lnSpc>
              <a:spcPct val="100000"/>
            </a:lnSpc>
          </a:pPr>
          <a:r>
            <a:rPr lang="en-US"/>
            <a:t>Optimization</a:t>
          </a:r>
        </a:p>
      </dgm:t>
    </dgm:pt>
    <dgm:pt modelId="{8C243BCF-68EE-4666-A2A1-C999EC456D01}" type="parTrans" cxnId="{EF588711-DD0A-4F55-96BA-943EFE77BF3A}">
      <dgm:prSet/>
      <dgm:spPr/>
      <dgm:t>
        <a:bodyPr/>
        <a:lstStyle/>
        <a:p>
          <a:endParaRPr lang="en-US"/>
        </a:p>
      </dgm:t>
    </dgm:pt>
    <dgm:pt modelId="{DE884E50-66C7-4735-A8F9-D1EFFE67D47B}" type="sibTrans" cxnId="{EF588711-DD0A-4F55-96BA-943EFE77BF3A}">
      <dgm:prSet/>
      <dgm:spPr/>
      <dgm:t>
        <a:bodyPr/>
        <a:lstStyle/>
        <a:p>
          <a:pPr>
            <a:lnSpc>
              <a:spcPct val="100000"/>
            </a:lnSpc>
          </a:pPr>
          <a:endParaRPr lang="en-US"/>
        </a:p>
      </dgm:t>
    </dgm:pt>
    <dgm:pt modelId="{0838A01C-6D91-4D50-BA54-9C530F7126AE}">
      <dgm:prSet/>
      <dgm:spPr/>
      <dgm:t>
        <a:bodyPr/>
        <a:lstStyle/>
        <a:p>
          <a:pPr>
            <a:lnSpc>
              <a:spcPct val="100000"/>
            </a:lnSpc>
          </a:pPr>
          <a:r>
            <a:rPr lang="en-US"/>
            <a:t>Model verification</a:t>
          </a:r>
        </a:p>
      </dgm:t>
    </dgm:pt>
    <dgm:pt modelId="{A30705FD-F53D-4940-93A2-A5F910895562}" type="parTrans" cxnId="{C269CAB4-004C-4F19-A264-EEF2522E63BD}">
      <dgm:prSet/>
      <dgm:spPr/>
      <dgm:t>
        <a:bodyPr/>
        <a:lstStyle/>
        <a:p>
          <a:endParaRPr lang="en-US"/>
        </a:p>
      </dgm:t>
    </dgm:pt>
    <dgm:pt modelId="{53B80632-E9C5-46BF-B5EC-2E79D5F967B8}" type="sibTrans" cxnId="{C269CAB4-004C-4F19-A264-EEF2522E63BD}">
      <dgm:prSet/>
      <dgm:spPr/>
      <dgm:t>
        <a:bodyPr/>
        <a:lstStyle/>
        <a:p>
          <a:pPr>
            <a:lnSpc>
              <a:spcPct val="100000"/>
            </a:lnSpc>
          </a:pPr>
          <a:endParaRPr lang="en-US"/>
        </a:p>
      </dgm:t>
    </dgm:pt>
    <dgm:pt modelId="{00026F24-6736-4DD0-8724-417C46686653}">
      <dgm:prSet/>
      <dgm:spPr/>
      <dgm:t>
        <a:bodyPr/>
        <a:lstStyle/>
        <a:p>
          <a:pPr>
            <a:lnSpc>
              <a:spcPct val="100000"/>
            </a:lnSpc>
          </a:pPr>
          <a:r>
            <a:rPr lang="en-US"/>
            <a:t>Ensemble forecasting</a:t>
          </a:r>
        </a:p>
      </dgm:t>
    </dgm:pt>
    <dgm:pt modelId="{2102273F-B5C9-45DB-949A-8ED395CAB849}" type="parTrans" cxnId="{BF88FC02-688D-4904-BF26-6D32EDF64F1F}">
      <dgm:prSet/>
      <dgm:spPr/>
      <dgm:t>
        <a:bodyPr/>
        <a:lstStyle/>
        <a:p>
          <a:endParaRPr lang="en-US"/>
        </a:p>
      </dgm:t>
    </dgm:pt>
    <dgm:pt modelId="{807E52CC-8239-4607-8EFA-BA3F6D1F9222}" type="sibTrans" cxnId="{BF88FC02-688D-4904-BF26-6D32EDF64F1F}">
      <dgm:prSet/>
      <dgm:spPr/>
      <dgm:t>
        <a:bodyPr/>
        <a:lstStyle/>
        <a:p>
          <a:pPr>
            <a:lnSpc>
              <a:spcPct val="100000"/>
            </a:lnSpc>
          </a:pPr>
          <a:endParaRPr lang="en-US"/>
        </a:p>
      </dgm:t>
    </dgm:pt>
    <dgm:pt modelId="{FADC1462-8200-49C9-B898-792E9B7B3900}">
      <dgm:prSet/>
      <dgm:spPr/>
      <dgm:t>
        <a:bodyPr/>
        <a:lstStyle/>
        <a:p>
          <a:pPr>
            <a:lnSpc>
              <a:spcPct val="100000"/>
            </a:lnSpc>
          </a:pPr>
          <a:r>
            <a:rPr lang="en-US"/>
            <a:t>More complex models WRF-CHEM</a:t>
          </a:r>
        </a:p>
      </dgm:t>
    </dgm:pt>
    <dgm:pt modelId="{F2890DDE-0028-4E12-965F-0EEC6A645F9E}" type="parTrans" cxnId="{469CBD7B-883D-4139-870D-BC783881E5E8}">
      <dgm:prSet/>
      <dgm:spPr/>
      <dgm:t>
        <a:bodyPr/>
        <a:lstStyle/>
        <a:p>
          <a:endParaRPr lang="en-US"/>
        </a:p>
      </dgm:t>
    </dgm:pt>
    <dgm:pt modelId="{A183314A-2C5E-45BC-8793-BF3C175E402C}" type="sibTrans" cxnId="{469CBD7B-883D-4139-870D-BC783881E5E8}">
      <dgm:prSet/>
      <dgm:spPr/>
      <dgm:t>
        <a:bodyPr/>
        <a:lstStyle/>
        <a:p>
          <a:endParaRPr lang="en-US"/>
        </a:p>
      </dgm:t>
    </dgm:pt>
    <dgm:pt modelId="{2F18B258-4BAD-41AE-88C9-9DCA0535BA7E}" type="pres">
      <dgm:prSet presAssocID="{F9D19789-E0C8-4FA2-BD60-93E9CBB10E03}" presName="root" presStyleCnt="0">
        <dgm:presLayoutVars>
          <dgm:dir/>
          <dgm:resizeHandles val="exact"/>
        </dgm:presLayoutVars>
      </dgm:prSet>
      <dgm:spPr/>
    </dgm:pt>
    <dgm:pt modelId="{FF4B27BB-9326-409C-82C8-ED2B9829734D}" type="pres">
      <dgm:prSet presAssocID="{F9D19789-E0C8-4FA2-BD60-93E9CBB10E03}" presName="container" presStyleCnt="0">
        <dgm:presLayoutVars>
          <dgm:dir/>
          <dgm:resizeHandles val="exact"/>
        </dgm:presLayoutVars>
      </dgm:prSet>
      <dgm:spPr/>
    </dgm:pt>
    <dgm:pt modelId="{9C30B389-0908-4A7D-A62C-8DC97AA03FA5}" type="pres">
      <dgm:prSet presAssocID="{C8B8B003-BD6C-48F2-AF1D-4ABE33655EF5}" presName="compNode" presStyleCnt="0"/>
      <dgm:spPr/>
    </dgm:pt>
    <dgm:pt modelId="{F36C8F64-7213-46D4-B964-AB3009AAB9B1}" type="pres">
      <dgm:prSet presAssocID="{C8B8B003-BD6C-48F2-AF1D-4ABE33655EF5}" presName="iconBgRect" presStyleLbl="bgShp" presStyleIdx="0" presStyleCnt="4"/>
      <dgm:spPr/>
    </dgm:pt>
    <dgm:pt modelId="{8238D2AE-A32D-40F5-8F27-924870ADDEBE}" type="pres">
      <dgm:prSet presAssocID="{C8B8B003-BD6C-48F2-AF1D-4ABE33655EF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9456BA84-ABFD-43CD-AC60-6B904A3499B6}" type="pres">
      <dgm:prSet presAssocID="{C8B8B003-BD6C-48F2-AF1D-4ABE33655EF5}" presName="spaceRect" presStyleCnt="0"/>
      <dgm:spPr/>
    </dgm:pt>
    <dgm:pt modelId="{B4C2163B-A005-4978-AE07-D0E44A44138F}" type="pres">
      <dgm:prSet presAssocID="{C8B8B003-BD6C-48F2-AF1D-4ABE33655EF5}" presName="textRect" presStyleLbl="revTx" presStyleIdx="0" presStyleCnt="4">
        <dgm:presLayoutVars>
          <dgm:chMax val="1"/>
          <dgm:chPref val="1"/>
        </dgm:presLayoutVars>
      </dgm:prSet>
      <dgm:spPr/>
    </dgm:pt>
    <dgm:pt modelId="{01C91840-FACE-4643-8756-ABFD5DBDC0AD}" type="pres">
      <dgm:prSet presAssocID="{DE884E50-66C7-4735-A8F9-D1EFFE67D47B}" presName="sibTrans" presStyleLbl="sibTrans2D1" presStyleIdx="0" presStyleCnt="0"/>
      <dgm:spPr/>
    </dgm:pt>
    <dgm:pt modelId="{7BF7AE89-C000-4BCE-B6B4-010FB7531B22}" type="pres">
      <dgm:prSet presAssocID="{0838A01C-6D91-4D50-BA54-9C530F7126AE}" presName="compNode" presStyleCnt="0"/>
      <dgm:spPr/>
    </dgm:pt>
    <dgm:pt modelId="{991E6422-F8CA-4D01-899F-45ACDCA744A4}" type="pres">
      <dgm:prSet presAssocID="{0838A01C-6D91-4D50-BA54-9C530F7126AE}" presName="iconBgRect" presStyleLbl="bgShp" presStyleIdx="1" presStyleCnt="4"/>
      <dgm:spPr/>
    </dgm:pt>
    <dgm:pt modelId="{292D445B-7804-4E0A-8A65-BF34ACAC215B}" type="pres">
      <dgm:prSet presAssocID="{0838A01C-6D91-4D50-BA54-9C530F7126A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734EBFC-B03A-4DA9-9312-3B88C4B38614}" type="pres">
      <dgm:prSet presAssocID="{0838A01C-6D91-4D50-BA54-9C530F7126AE}" presName="spaceRect" presStyleCnt="0"/>
      <dgm:spPr/>
    </dgm:pt>
    <dgm:pt modelId="{1AA044AA-68B1-4688-A512-7ADC3E212825}" type="pres">
      <dgm:prSet presAssocID="{0838A01C-6D91-4D50-BA54-9C530F7126AE}" presName="textRect" presStyleLbl="revTx" presStyleIdx="1" presStyleCnt="4">
        <dgm:presLayoutVars>
          <dgm:chMax val="1"/>
          <dgm:chPref val="1"/>
        </dgm:presLayoutVars>
      </dgm:prSet>
      <dgm:spPr/>
    </dgm:pt>
    <dgm:pt modelId="{EEDCC08B-D6D8-4357-8EE7-1C157486990F}" type="pres">
      <dgm:prSet presAssocID="{53B80632-E9C5-46BF-B5EC-2E79D5F967B8}" presName="sibTrans" presStyleLbl="sibTrans2D1" presStyleIdx="0" presStyleCnt="0"/>
      <dgm:spPr/>
    </dgm:pt>
    <dgm:pt modelId="{3FCA2EB6-BA7E-48FC-9DDD-BE610948157C}" type="pres">
      <dgm:prSet presAssocID="{00026F24-6736-4DD0-8724-417C46686653}" presName="compNode" presStyleCnt="0"/>
      <dgm:spPr/>
    </dgm:pt>
    <dgm:pt modelId="{A1D2B785-C96E-4210-8942-0F657C288FBD}" type="pres">
      <dgm:prSet presAssocID="{00026F24-6736-4DD0-8724-417C46686653}" presName="iconBgRect" presStyleLbl="bgShp" presStyleIdx="2" presStyleCnt="4"/>
      <dgm:spPr/>
    </dgm:pt>
    <dgm:pt modelId="{A5E1610F-3A37-4A84-A890-2C7F0A6D816A}" type="pres">
      <dgm:prSet presAssocID="{00026F24-6736-4DD0-8724-417C4668665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4C4EAF90-8929-42A0-8FDB-CB313651EA01}" type="pres">
      <dgm:prSet presAssocID="{00026F24-6736-4DD0-8724-417C46686653}" presName="spaceRect" presStyleCnt="0"/>
      <dgm:spPr/>
    </dgm:pt>
    <dgm:pt modelId="{32990E3E-24AF-4572-B139-348D89FFBBDC}" type="pres">
      <dgm:prSet presAssocID="{00026F24-6736-4DD0-8724-417C46686653}" presName="textRect" presStyleLbl="revTx" presStyleIdx="2" presStyleCnt="4">
        <dgm:presLayoutVars>
          <dgm:chMax val="1"/>
          <dgm:chPref val="1"/>
        </dgm:presLayoutVars>
      </dgm:prSet>
      <dgm:spPr/>
    </dgm:pt>
    <dgm:pt modelId="{705FE174-9F66-4DC4-8DB1-5C48AA04C3D8}" type="pres">
      <dgm:prSet presAssocID="{807E52CC-8239-4607-8EFA-BA3F6D1F9222}" presName="sibTrans" presStyleLbl="sibTrans2D1" presStyleIdx="0" presStyleCnt="0"/>
      <dgm:spPr/>
    </dgm:pt>
    <dgm:pt modelId="{F266E5DD-1D4A-4228-A72A-504586267B1A}" type="pres">
      <dgm:prSet presAssocID="{FADC1462-8200-49C9-B898-792E9B7B3900}" presName="compNode" presStyleCnt="0"/>
      <dgm:spPr/>
    </dgm:pt>
    <dgm:pt modelId="{9389C7B3-FCEA-4A22-8C1A-63E8A6635B3F}" type="pres">
      <dgm:prSet presAssocID="{FADC1462-8200-49C9-B898-792E9B7B3900}" presName="iconBgRect" presStyleLbl="bgShp" presStyleIdx="3" presStyleCnt="4"/>
      <dgm:spPr/>
    </dgm:pt>
    <dgm:pt modelId="{B55FCF23-114B-4345-A5A5-3F52ACF5A307}" type="pres">
      <dgm:prSet presAssocID="{FADC1462-8200-49C9-B898-792E9B7B390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able"/>
        </a:ext>
      </dgm:extLst>
    </dgm:pt>
    <dgm:pt modelId="{8B847BD9-8753-4C33-8A1C-A938B186868C}" type="pres">
      <dgm:prSet presAssocID="{FADC1462-8200-49C9-B898-792E9B7B3900}" presName="spaceRect" presStyleCnt="0"/>
      <dgm:spPr/>
    </dgm:pt>
    <dgm:pt modelId="{6C8BCF60-6A11-44EC-988F-7DFBA2961B91}" type="pres">
      <dgm:prSet presAssocID="{FADC1462-8200-49C9-B898-792E9B7B3900}" presName="textRect" presStyleLbl="revTx" presStyleIdx="3" presStyleCnt="4">
        <dgm:presLayoutVars>
          <dgm:chMax val="1"/>
          <dgm:chPref val="1"/>
        </dgm:presLayoutVars>
      </dgm:prSet>
      <dgm:spPr/>
    </dgm:pt>
  </dgm:ptLst>
  <dgm:cxnLst>
    <dgm:cxn modelId="{BF88FC02-688D-4904-BF26-6D32EDF64F1F}" srcId="{F9D19789-E0C8-4FA2-BD60-93E9CBB10E03}" destId="{00026F24-6736-4DD0-8724-417C46686653}" srcOrd="2" destOrd="0" parTransId="{2102273F-B5C9-45DB-949A-8ED395CAB849}" sibTransId="{807E52CC-8239-4607-8EFA-BA3F6D1F9222}"/>
    <dgm:cxn modelId="{1734D10F-69ED-4911-9999-F3B8758CC863}" type="presOf" srcId="{C8B8B003-BD6C-48F2-AF1D-4ABE33655EF5}" destId="{B4C2163B-A005-4978-AE07-D0E44A44138F}" srcOrd="0" destOrd="0" presId="urn:microsoft.com/office/officeart/2018/2/layout/IconCircleList"/>
    <dgm:cxn modelId="{EF588711-DD0A-4F55-96BA-943EFE77BF3A}" srcId="{F9D19789-E0C8-4FA2-BD60-93E9CBB10E03}" destId="{C8B8B003-BD6C-48F2-AF1D-4ABE33655EF5}" srcOrd="0" destOrd="0" parTransId="{8C243BCF-68EE-4666-A2A1-C999EC456D01}" sibTransId="{DE884E50-66C7-4735-A8F9-D1EFFE67D47B}"/>
    <dgm:cxn modelId="{8922BD16-557C-43FC-A163-9FAE27B46103}" type="presOf" srcId="{0838A01C-6D91-4D50-BA54-9C530F7126AE}" destId="{1AA044AA-68B1-4688-A512-7ADC3E212825}" srcOrd="0" destOrd="0" presId="urn:microsoft.com/office/officeart/2018/2/layout/IconCircleList"/>
    <dgm:cxn modelId="{7B021865-AAD4-475B-AE7E-F4A79F5C9F62}" type="presOf" srcId="{F9D19789-E0C8-4FA2-BD60-93E9CBB10E03}" destId="{2F18B258-4BAD-41AE-88C9-9DCA0535BA7E}" srcOrd="0" destOrd="0" presId="urn:microsoft.com/office/officeart/2018/2/layout/IconCircleList"/>
    <dgm:cxn modelId="{2E61156C-E965-4FB3-B0D8-AB2F1FB3237F}" type="presOf" srcId="{53B80632-E9C5-46BF-B5EC-2E79D5F967B8}" destId="{EEDCC08B-D6D8-4357-8EE7-1C157486990F}" srcOrd="0" destOrd="0" presId="urn:microsoft.com/office/officeart/2018/2/layout/IconCircleList"/>
    <dgm:cxn modelId="{469CBD7B-883D-4139-870D-BC783881E5E8}" srcId="{F9D19789-E0C8-4FA2-BD60-93E9CBB10E03}" destId="{FADC1462-8200-49C9-B898-792E9B7B3900}" srcOrd="3" destOrd="0" parTransId="{F2890DDE-0028-4E12-965F-0EEC6A645F9E}" sibTransId="{A183314A-2C5E-45BC-8793-BF3C175E402C}"/>
    <dgm:cxn modelId="{08184B87-E505-4421-96A9-7A5CBBB46F0D}" type="presOf" srcId="{00026F24-6736-4DD0-8724-417C46686653}" destId="{32990E3E-24AF-4572-B139-348D89FFBBDC}" srcOrd="0" destOrd="0" presId="urn:microsoft.com/office/officeart/2018/2/layout/IconCircleList"/>
    <dgm:cxn modelId="{73DDE78E-A360-45A3-B3CA-AC1C510929EC}" type="presOf" srcId="{DE884E50-66C7-4735-A8F9-D1EFFE67D47B}" destId="{01C91840-FACE-4643-8756-ABFD5DBDC0AD}" srcOrd="0" destOrd="0" presId="urn:microsoft.com/office/officeart/2018/2/layout/IconCircleList"/>
    <dgm:cxn modelId="{CF87568F-2EBC-4C6A-B155-C8C0BC897F09}" type="presOf" srcId="{807E52CC-8239-4607-8EFA-BA3F6D1F9222}" destId="{705FE174-9F66-4DC4-8DB1-5C48AA04C3D8}" srcOrd="0" destOrd="0" presId="urn:microsoft.com/office/officeart/2018/2/layout/IconCircleList"/>
    <dgm:cxn modelId="{C269CAB4-004C-4F19-A264-EEF2522E63BD}" srcId="{F9D19789-E0C8-4FA2-BD60-93E9CBB10E03}" destId="{0838A01C-6D91-4D50-BA54-9C530F7126AE}" srcOrd="1" destOrd="0" parTransId="{A30705FD-F53D-4940-93A2-A5F910895562}" sibTransId="{53B80632-E9C5-46BF-B5EC-2E79D5F967B8}"/>
    <dgm:cxn modelId="{9AACE3BE-4CE9-40F7-B373-0520B36B7F87}" type="presOf" srcId="{FADC1462-8200-49C9-B898-792E9B7B3900}" destId="{6C8BCF60-6A11-44EC-988F-7DFBA2961B91}" srcOrd="0" destOrd="0" presId="urn:microsoft.com/office/officeart/2018/2/layout/IconCircleList"/>
    <dgm:cxn modelId="{6055E493-66EA-47E8-BD85-037C10C9F690}" type="presParOf" srcId="{2F18B258-4BAD-41AE-88C9-9DCA0535BA7E}" destId="{FF4B27BB-9326-409C-82C8-ED2B9829734D}" srcOrd="0" destOrd="0" presId="urn:microsoft.com/office/officeart/2018/2/layout/IconCircleList"/>
    <dgm:cxn modelId="{7044CDF9-DAE1-42D7-B2B9-4B05EAFBF380}" type="presParOf" srcId="{FF4B27BB-9326-409C-82C8-ED2B9829734D}" destId="{9C30B389-0908-4A7D-A62C-8DC97AA03FA5}" srcOrd="0" destOrd="0" presId="urn:microsoft.com/office/officeart/2018/2/layout/IconCircleList"/>
    <dgm:cxn modelId="{783ED68B-C6BA-406D-9060-4D4FA720656B}" type="presParOf" srcId="{9C30B389-0908-4A7D-A62C-8DC97AA03FA5}" destId="{F36C8F64-7213-46D4-B964-AB3009AAB9B1}" srcOrd="0" destOrd="0" presId="urn:microsoft.com/office/officeart/2018/2/layout/IconCircleList"/>
    <dgm:cxn modelId="{8DAC8EC3-027F-4585-9C74-5B004C4DC872}" type="presParOf" srcId="{9C30B389-0908-4A7D-A62C-8DC97AA03FA5}" destId="{8238D2AE-A32D-40F5-8F27-924870ADDEBE}" srcOrd="1" destOrd="0" presId="urn:microsoft.com/office/officeart/2018/2/layout/IconCircleList"/>
    <dgm:cxn modelId="{AC12D77D-5C44-40ED-9D3D-C4609CA28945}" type="presParOf" srcId="{9C30B389-0908-4A7D-A62C-8DC97AA03FA5}" destId="{9456BA84-ABFD-43CD-AC60-6B904A3499B6}" srcOrd="2" destOrd="0" presId="urn:microsoft.com/office/officeart/2018/2/layout/IconCircleList"/>
    <dgm:cxn modelId="{5C77E8C1-D12F-48F0-B660-F1325A55C529}" type="presParOf" srcId="{9C30B389-0908-4A7D-A62C-8DC97AA03FA5}" destId="{B4C2163B-A005-4978-AE07-D0E44A44138F}" srcOrd="3" destOrd="0" presId="urn:microsoft.com/office/officeart/2018/2/layout/IconCircleList"/>
    <dgm:cxn modelId="{509D4AA1-E628-420D-954E-6ACF09439C64}" type="presParOf" srcId="{FF4B27BB-9326-409C-82C8-ED2B9829734D}" destId="{01C91840-FACE-4643-8756-ABFD5DBDC0AD}" srcOrd="1" destOrd="0" presId="urn:microsoft.com/office/officeart/2018/2/layout/IconCircleList"/>
    <dgm:cxn modelId="{96C10C39-2120-4BD3-9591-B071E53C8833}" type="presParOf" srcId="{FF4B27BB-9326-409C-82C8-ED2B9829734D}" destId="{7BF7AE89-C000-4BCE-B6B4-010FB7531B22}" srcOrd="2" destOrd="0" presId="urn:microsoft.com/office/officeart/2018/2/layout/IconCircleList"/>
    <dgm:cxn modelId="{0EA4F79F-29F7-493F-9B3A-8F9EA2CC61C4}" type="presParOf" srcId="{7BF7AE89-C000-4BCE-B6B4-010FB7531B22}" destId="{991E6422-F8CA-4D01-899F-45ACDCA744A4}" srcOrd="0" destOrd="0" presId="urn:microsoft.com/office/officeart/2018/2/layout/IconCircleList"/>
    <dgm:cxn modelId="{F972212C-9CF4-4119-BC24-777806F408BC}" type="presParOf" srcId="{7BF7AE89-C000-4BCE-B6B4-010FB7531B22}" destId="{292D445B-7804-4E0A-8A65-BF34ACAC215B}" srcOrd="1" destOrd="0" presId="urn:microsoft.com/office/officeart/2018/2/layout/IconCircleList"/>
    <dgm:cxn modelId="{9F11B1E6-C304-4E91-BDEC-560CE3376C22}" type="presParOf" srcId="{7BF7AE89-C000-4BCE-B6B4-010FB7531B22}" destId="{8734EBFC-B03A-4DA9-9312-3B88C4B38614}" srcOrd="2" destOrd="0" presId="urn:microsoft.com/office/officeart/2018/2/layout/IconCircleList"/>
    <dgm:cxn modelId="{817A3007-CF16-4305-A377-774BB09A98E4}" type="presParOf" srcId="{7BF7AE89-C000-4BCE-B6B4-010FB7531B22}" destId="{1AA044AA-68B1-4688-A512-7ADC3E212825}" srcOrd="3" destOrd="0" presId="urn:microsoft.com/office/officeart/2018/2/layout/IconCircleList"/>
    <dgm:cxn modelId="{932B2933-2425-40F0-8A5A-696ED30028BD}" type="presParOf" srcId="{FF4B27BB-9326-409C-82C8-ED2B9829734D}" destId="{EEDCC08B-D6D8-4357-8EE7-1C157486990F}" srcOrd="3" destOrd="0" presId="urn:microsoft.com/office/officeart/2018/2/layout/IconCircleList"/>
    <dgm:cxn modelId="{65CDA64B-110F-4FC9-B9E0-B983DF1E19DD}" type="presParOf" srcId="{FF4B27BB-9326-409C-82C8-ED2B9829734D}" destId="{3FCA2EB6-BA7E-48FC-9DDD-BE610948157C}" srcOrd="4" destOrd="0" presId="urn:microsoft.com/office/officeart/2018/2/layout/IconCircleList"/>
    <dgm:cxn modelId="{33EC8D95-9416-4508-9329-5DED362D7FD0}" type="presParOf" srcId="{3FCA2EB6-BA7E-48FC-9DDD-BE610948157C}" destId="{A1D2B785-C96E-4210-8942-0F657C288FBD}" srcOrd="0" destOrd="0" presId="urn:microsoft.com/office/officeart/2018/2/layout/IconCircleList"/>
    <dgm:cxn modelId="{8D9207F5-D84D-49B6-87E5-BB1C7B5E8101}" type="presParOf" srcId="{3FCA2EB6-BA7E-48FC-9DDD-BE610948157C}" destId="{A5E1610F-3A37-4A84-A890-2C7F0A6D816A}" srcOrd="1" destOrd="0" presId="urn:microsoft.com/office/officeart/2018/2/layout/IconCircleList"/>
    <dgm:cxn modelId="{765C14A3-5090-4F88-A476-5E688159CDBE}" type="presParOf" srcId="{3FCA2EB6-BA7E-48FC-9DDD-BE610948157C}" destId="{4C4EAF90-8929-42A0-8FDB-CB313651EA01}" srcOrd="2" destOrd="0" presId="urn:microsoft.com/office/officeart/2018/2/layout/IconCircleList"/>
    <dgm:cxn modelId="{6FE9581B-E9D5-4E47-8554-7C56BA9A0C0B}" type="presParOf" srcId="{3FCA2EB6-BA7E-48FC-9DDD-BE610948157C}" destId="{32990E3E-24AF-4572-B139-348D89FFBBDC}" srcOrd="3" destOrd="0" presId="urn:microsoft.com/office/officeart/2018/2/layout/IconCircleList"/>
    <dgm:cxn modelId="{1ACB6978-39CF-47C3-A2B2-C6C1F0BC6430}" type="presParOf" srcId="{FF4B27BB-9326-409C-82C8-ED2B9829734D}" destId="{705FE174-9F66-4DC4-8DB1-5C48AA04C3D8}" srcOrd="5" destOrd="0" presId="urn:microsoft.com/office/officeart/2018/2/layout/IconCircleList"/>
    <dgm:cxn modelId="{0A350966-3123-410B-92B9-BB66F60423AF}" type="presParOf" srcId="{FF4B27BB-9326-409C-82C8-ED2B9829734D}" destId="{F266E5DD-1D4A-4228-A72A-504586267B1A}" srcOrd="6" destOrd="0" presId="urn:microsoft.com/office/officeart/2018/2/layout/IconCircleList"/>
    <dgm:cxn modelId="{87FADD01-17BA-42B2-844C-5BE5E255B7F0}" type="presParOf" srcId="{F266E5DD-1D4A-4228-A72A-504586267B1A}" destId="{9389C7B3-FCEA-4A22-8C1A-63E8A6635B3F}" srcOrd="0" destOrd="0" presId="urn:microsoft.com/office/officeart/2018/2/layout/IconCircleList"/>
    <dgm:cxn modelId="{774A6151-724C-4E1C-85B1-C284BA6D5BC1}" type="presParOf" srcId="{F266E5DD-1D4A-4228-A72A-504586267B1A}" destId="{B55FCF23-114B-4345-A5A5-3F52ACF5A307}" srcOrd="1" destOrd="0" presId="urn:microsoft.com/office/officeart/2018/2/layout/IconCircleList"/>
    <dgm:cxn modelId="{E1B4E845-D3CC-4F77-8F06-638E5BFD6863}" type="presParOf" srcId="{F266E5DD-1D4A-4228-A72A-504586267B1A}" destId="{8B847BD9-8753-4C33-8A1C-A938B186868C}" srcOrd="2" destOrd="0" presId="urn:microsoft.com/office/officeart/2018/2/layout/IconCircleList"/>
    <dgm:cxn modelId="{972CD0E5-6BB7-4DA3-88C3-74472EB143A1}" type="presParOf" srcId="{F266E5DD-1D4A-4228-A72A-504586267B1A}" destId="{6C8BCF60-6A11-44EC-988F-7DFBA2961B9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C6035-863E-4E3A-BB2E-C64CFE588ABC}">
      <dsp:nvSpPr>
        <dsp:cNvPr id="0" name=""/>
        <dsp:cNvSpPr/>
      </dsp:nvSpPr>
      <dsp:spPr>
        <a:xfrm rot="16200000">
          <a:off x="-1576793" y="2514498"/>
          <a:ext cx="3793998" cy="51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467" bIns="0" numCol="1" spcCol="1270" anchor="t" anchorCtr="0">
          <a:noAutofit/>
        </a:bodyPr>
        <a:lstStyle/>
        <a:p>
          <a:pPr marL="0" lvl="0" indent="0" algn="r" defTabSz="1555750">
            <a:lnSpc>
              <a:spcPct val="90000"/>
            </a:lnSpc>
            <a:spcBef>
              <a:spcPct val="0"/>
            </a:spcBef>
            <a:spcAft>
              <a:spcPct val="35000"/>
            </a:spcAft>
            <a:buNone/>
          </a:pPr>
          <a:r>
            <a:rPr lang="en-US" sz="3500" kern="1200" dirty="0"/>
            <a:t>Geo hazards</a:t>
          </a:r>
        </a:p>
      </dsp:txBody>
      <dsp:txXfrm>
        <a:off x="-1576793" y="2514498"/>
        <a:ext cx="3793998" cy="515301"/>
      </dsp:txXfrm>
    </dsp:sp>
    <dsp:sp modelId="{EC75E30A-498D-49A8-BFA1-4A1DF43EB71E}">
      <dsp:nvSpPr>
        <dsp:cNvPr id="0" name=""/>
        <dsp:cNvSpPr/>
      </dsp:nvSpPr>
      <dsp:spPr>
        <a:xfrm>
          <a:off x="577855" y="875149"/>
          <a:ext cx="2566747" cy="3793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454467"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Calibri"/>
              <a:ea typeface="+mn-ea"/>
              <a:cs typeface="+mn-cs"/>
            </a:rPr>
            <a:t>Earthquakes</a:t>
          </a:r>
        </a:p>
        <a:p>
          <a:pPr marL="228600" lvl="1" indent="-228600" algn="l" defTabSz="889000">
            <a:lnSpc>
              <a:spcPct val="90000"/>
            </a:lnSpc>
            <a:spcBef>
              <a:spcPct val="0"/>
            </a:spcBef>
            <a:spcAft>
              <a:spcPct val="15000"/>
            </a:spcAft>
            <a:buChar char="•"/>
          </a:pPr>
          <a:r>
            <a:rPr lang="mk-MK" altLang="mk-MK" sz="2000" kern="1200" dirty="0" err="1">
              <a:solidFill>
                <a:schemeClr val="tx1"/>
              </a:solidFill>
              <a:latin typeface="Calibri"/>
              <a:ea typeface="+mn-ea"/>
              <a:cs typeface="+mn-cs"/>
            </a:rPr>
            <a:t>Tsunami</a:t>
          </a:r>
          <a:endParaRPr lang="en-US" sz="2000" kern="1200" dirty="0">
            <a:solidFill>
              <a:schemeClr val="tx1"/>
            </a:solidFill>
            <a:latin typeface="Calibri"/>
            <a:ea typeface="+mn-ea"/>
            <a:cs typeface="+mn-cs"/>
          </a:endParaRPr>
        </a:p>
        <a:p>
          <a:pPr marL="228600" lvl="1" indent="-228600" algn="l" defTabSz="889000">
            <a:lnSpc>
              <a:spcPct val="90000"/>
            </a:lnSpc>
            <a:spcBef>
              <a:spcPct val="0"/>
            </a:spcBef>
            <a:spcAft>
              <a:spcPct val="15000"/>
            </a:spcAft>
            <a:buChar char="•"/>
          </a:pPr>
          <a:r>
            <a:rPr lang="en-US" altLang="mk-MK" sz="2000" kern="1200" dirty="0">
              <a:solidFill>
                <a:schemeClr val="tx1"/>
              </a:solidFill>
              <a:latin typeface="Calibri"/>
              <a:ea typeface="+mn-ea"/>
              <a:cs typeface="+mn-cs"/>
            </a:rPr>
            <a:t>Volcanoes</a:t>
          </a:r>
          <a:endParaRPr lang="en-US" sz="2000" kern="1200" dirty="0">
            <a:solidFill>
              <a:schemeClr val="tx1"/>
            </a:solidFill>
            <a:latin typeface="Calibri"/>
            <a:ea typeface="+mn-ea"/>
            <a:cs typeface="+mn-cs"/>
          </a:endParaRPr>
        </a:p>
        <a:p>
          <a:pPr marL="228600" lvl="1" indent="-228600" algn="l" defTabSz="889000">
            <a:lnSpc>
              <a:spcPct val="90000"/>
            </a:lnSpc>
            <a:spcBef>
              <a:spcPct val="0"/>
            </a:spcBef>
            <a:spcAft>
              <a:spcPct val="15000"/>
            </a:spcAft>
            <a:buChar char="•"/>
          </a:pPr>
          <a:r>
            <a:rPr lang="en-US" altLang="mk-MK" sz="2000" kern="1200" dirty="0">
              <a:solidFill>
                <a:schemeClr val="tx1"/>
              </a:solidFill>
              <a:latin typeface="Calibri"/>
              <a:ea typeface="+mn-ea"/>
              <a:cs typeface="+mn-cs"/>
            </a:rPr>
            <a:t>Forest fires</a:t>
          </a:r>
          <a:endParaRPr lang="en-US" sz="2000" kern="1200" dirty="0">
            <a:solidFill>
              <a:schemeClr val="tx1"/>
            </a:solidFill>
            <a:latin typeface="Calibri"/>
            <a:ea typeface="+mn-ea"/>
            <a:cs typeface="+mn-cs"/>
          </a:endParaRPr>
        </a:p>
        <a:p>
          <a:pPr marL="228600" lvl="1" indent="-228600" algn="l" defTabSz="889000">
            <a:lnSpc>
              <a:spcPct val="90000"/>
            </a:lnSpc>
            <a:spcBef>
              <a:spcPct val="0"/>
            </a:spcBef>
            <a:spcAft>
              <a:spcPct val="15000"/>
            </a:spcAft>
            <a:buChar char="•"/>
          </a:pPr>
          <a:r>
            <a:rPr lang="en-US" altLang="mk-MK" sz="2000" kern="1200" dirty="0">
              <a:solidFill>
                <a:schemeClr val="tx1"/>
              </a:solidFill>
              <a:latin typeface="Calibri"/>
              <a:ea typeface="+mn-ea"/>
              <a:cs typeface="+mn-cs"/>
            </a:rPr>
            <a:t>Slippery ground</a:t>
          </a:r>
          <a:endParaRPr lang="en-US" sz="2000" kern="1200" dirty="0">
            <a:solidFill>
              <a:schemeClr val="tx1"/>
            </a:solidFill>
            <a:latin typeface="Calibri"/>
            <a:ea typeface="+mn-ea"/>
            <a:cs typeface="+mn-cs"/>
          </a:endParaRPr>
        </a:p>
        <a:p>
          <a:pPr marL="228600" lvl="1" indent="-228600" algn="l" defTabSz="889000">
            <a:lnSpc>
              <a:spcPct val="90000"/>
            </a:lnSpc>
            <a:spcBef>
              <a:spcPct val="0"/>
            </a:spcBef>
            <a:spcAft>
              <a:spcPct val="15000"/>
            </a:spcAft>
            <a:buChar char="•"/>
          </a:pPr>
          <a:r>
            <a:rPr lang="mk-MK" altLang="mk-MK" sz="2000" kern="1200" dirty="0" err="1">
              <a:solidFill>
                <a:schemeClr val="tx1"/>
              </a:solidFill>
              <a:latin typeface="Calibri"/>
              <a:ea typeface="+mn-ea"/>
              <a:cs typeface="+mn-cs"/>
            </a:rPr>
            <a:t>Epidemic</a:t>
          </a:r>
          <a:r>
            <a:rPr lang="en-US" altLang="mk-MK" sz="2000" kern="1200" dirty="0">
              <a:solidFill>
                <a:schemeClr val="tx1"/>
              </a:solidFill>
              <a:latin typeface="Calibri"/>
              <a:ea typeface="+mn-ea"/>
              <a:cs typeface="+mn-cs"/>
            </a:rPr>
            <a:t> air-borne diseases</a:t>
          </a:r>
          <a:endParaRPr lang="en-US" sz="2000" kern="1200" dirty="0">
            <a:solidFill>
              <a:schemeClr val="tx1"/>
            </a:solidFill>
            <a:latin typeface="Calibri"/>
            <a:ea typeface="+mn-ea"/>
            <a:cs typeface="+mn-cs"/>
          </a:endParaRPr>
        </a:p>
        <a:p>
          <a:pPr marL="228600" lvl="1" indent="-228600" algn="l" defTabSz="889000">
            <a:lnSpc>
              <a:spcPct val="90000"/>
            </a:lnSpc>
            <a:spcBef>
              <a:spcPct val="0"/>
            </a:spcBef>
            <a:spcAft>
              <a:spcPct val="15000"/>
            </a:spcAft>
            <a:buChar char="•"/>
          </a:pPr>
          <a:r>
            <a:rPr lang="en-US" sz="2000" kern="1200" dirty="0">
              <a:solidFill>
                <a:schemeClr val="tx1"/>
              </a:solidFill>
            </a:rPr>
            <a:t>Avalanches, mud and landslides </a:t>
          </a:r>
          <a:endParaRPr lang="en-US" sz="2000" kern="1200" dirty="0">
            <a:solidFill>
              <a:schemeClr val="tx1"/>
            </a:solidFill>
            <a:latin typeface="Calibri"/>
            <a:ea typeface="+mn-ea"/>
            <a:cs typeface="+mn-cs"/>
          </a:endParaRPr>
        </a:p>
      </dsp:txBody>
      <dsp:txXfrm>
        <a:off x="577855" y="875149"/>
        <a:ext cx="2566747" cy="3793998"/>
      </dsp:txXfrm>
    </dsp:sp>
    <dsp:sp modelId="{4E23FE2F-23EE-4614-9DD1-62575CBD5F76}">
      <dsp:nvSpPr>
        <dsp:cNvPr id="0" name=""/>
        <dsp:cNvSpPr/>
      </dsp:nvSpPr>
      <dsp:spPr>
        <a:xfrm>
          <a:off x="62554" y="194952"/>
          <a:ext cx="1030602" cy="103060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800BF5F5-9D97-4AFF-A7D0-A9566DDF8CB7}">
      <dsp:nvSpPr>
        <dsp:cNvPr id="0" name=""/>
        <dsp:cNvSpPr/>
      </dsp:nvSpPr>
      <dsp:spPr>
        <a:xfrm rot="16200000">
          <a:off x="2180614" y="2514498"/>
          <a:ext cx="3793998" cy="51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467" bIns="0" numCol="1" spcCol="1270" anchor="t" anchorCtr="0">
          <a:noAutofit/>
        </a:bodyPr>
        <a:lstStyle/>
        <a:p>
          <a:pPr marL="0" lvl="0" indent="0" algn="r" defTabSz="1555750">
            <a:lnSpc>
              <a:spcPct val="90000"/>
            </a:lnSpc>
            <a:spcBef>
              <a:spcPct val="0"/>
            </a:spcBef>
            <a:spcAft>
              <a:spcPct val="35000"/>
            </a:spcAft>
            <a:buNone/>
          </a:pPr>
          <a:r>
            <a:rPr lang="en-US" sz="3500" kern="1200" dirty="0"/>
            <a:t>Weather hazards</a:t>
          </a:r>
        </a:p>
      </dsp:txBody>
      <dsp:txXfrm>
        <a:off x="2180614" y="2514498"/>
        <a:ext cx="3793998" cy="515301"/>
      </dsp:txXfrm>
    </dsp:sp>
    <dsp:sp modelId="{0B99FD1F-C8FB-4741-92DC-4C42314F5966}">
      <dsp:nvSpPr>
        <dsp:cNvPr id="0" name=""/>
        <dsp:cNvSpPr/>
      </dsp:nvSpPr>
      <dsp:spPr>
        <a:xfrm>
          <a:off x="4335264" y="875149"/>
          <a:ext cx="2566747" cy="3793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454467" rIns="199136" bIns="199136"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Floods</a:t>
          </a:r>
        </a:p>
        <a:p>
          <a:pPr marL="228600" lvl="1" indent="-228600" algn="l" defTabSz="977900">
            <a:lnSpc>
              <a:spcPct val="90000"/>
            </a:lnSpc>
            <a:spcBef>
              <a:spcPct val="0"/>
            </a:spcBef>
            <a:spcAft>
              <a:spcPct val="15000"/>
            </a:spcAft>
            <a:buChar char="•"/>
          </a:pPr>
          <a:r>
            <a:rPr lang="en-US" sz="2200" kern="1200" dirty="0">
              <a:solidFill>
                <a:schemeClr val="tx1"/>
              </a:solidFill>
            </a:rPr>
            <a:t>Tropical cyclones</a:t>
          </a:r>
        </a:p>
        <a:p>
          <a:pPr marL="228600" lvl="1" indent="-228600" algn="l" defTabSz="977900">
            <a:lnSpc>
              <a:spcPct val="90000"/>
            </a:lnSpc>
            <a:spcBef>
              <a:spcPct val="0"/>
            </a:spcBef>
            <a:spcAft>
              <a:spcPct val="15000"/>
            </a:spcAft>
            <a:buChar char="•"/>
          </a:pPr>
          <a:r>
            <a:rPr lang="en-US" sz="2200" kern="1200" dirty="0">
              <a:solidFill>
                <a:schemeClr val="tx1"/>
              </a:solidFill>
            </a:rPr>
            <a:t>Storms, storm surges, ice storms</a:t>
          </a:r>
        </a:p>
        <a:p>
          <a:pPr marL="228600" lvl="1" indent="-228600" algn="l" defTabSz="977900">
            <a:lnSpc>
              <a:spcPct val="90000"/>
            </a:lnSpc>
            <a:spcBef>
              <a:spcPct val="0"/>
            </a:spcBef>
            <a:spcAft>
              <a:spcPct val="15000"/>
            </a:spcAft>
            <a:buChar char="•"/>
          </a:pPr>
          <a:r>
            <a:rPr lang="en-US" sz="2200" kern="1200" dirty="0">
              <a:solidFill>
                <a:schemeClr val="tx1"/>
              </a:solidFill>
            </a:rPr>
            <a:t>Heavy rainfall</a:t>
          </a:r>
        </a:p>
        <a:p>
          <a:pPr marL="228600" lvl="1" indent="-228600" algn="l" defTabSz="977900">
            <a:lnSpc>
              <a:spcPct val="90000"/>
            </a:lnSpc>
            <a:spcBef>
              <a:spcPct val="0"/>
            </a:spcBef>
            <a:spcAft>
              <a:spcPct val="15000"/>
            </a:spcAft>
            <a:buChar char="•"/>
          </a:pPr>
          <a:r>
            <a:rPr lang="en-US" sz="2200" kern="1200" dirty="0">
              <a:solidFill>
                <a:schemeClr val="tx1"/>
              </a:solidFill>
            </a:rPr>
            <a:t>Flash-floods</a:t>
          </a:r>
        </a:p>
        <a:p>
          <a:pPr marL="228600" lvl="1" indent="-228600" algn="l" defTabSz="977900">
            <a:lnSpc>
              <a:spcPct val="90000"/>
            </a:lnSpc>
            <a:spcBef>
              <a:spcPct val="0"/>
            </a:spcBef>
            <a:spcAft>
              <a:spcPct val="15000"/>
            </a:spcAft>
            <a:buChar char="•"/>
          </a:pPr>
          <a:r>
            <a:rPr lang="en-US" sz="2200" kern="1200" dirty="0">
              <a:solidFill>
                <a:schemeClr val="tx1"/>
              </a:solidFill>
            </a:rPr>
            <a:t>Hail &amp; lightning</a:t>
          </a:r>
        </a:p>
      </dsp:txBody>
      <dsp:txXfrm>
        <a:off x="4335264" y="875149"/>
        <a:ext cx="2566747" cy="3793998"/>
      </dsp:txXfrm>
    </dsp:sp>
    <dsp:sp modelId="{579484DE-B07E-4B99-838B-5CDB083BADE8}">
      <dsp:nvSpPr>
        <dsp:cNvPr id="0" name=""/>
        <dsp:cNvSpPr/>
      </dsp:nvSpPr>
      <dsp:spPr>
        <a:xfrm>
          <a:off x="3819962" y="194952"/>
          <a:ext cx="1030602" cy="103060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 modelId="{D6855F69-82C1-43A2-BC79-B976F4476C74}">
      <dsp:nvSpPr>
        <dsp:cNvPr id="0" name=""/>
        <dsp:cNvSpPr/>
      </dsp:nvSpPr>
      <dsp:spPr>
        <a:xfrm rot="16200000">
          <a:off x="5938022" y="2514498"/>
          <a:ext cx="3793998" cy="51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467" bIns="0" numCol="1" spcCol="1270" anchor="t" anchorCtr="0">
          <a:noAutofit/>
        </a:bodyPr>
        <a:lstStyle/>
        <a:p>
          <a:pPr marL="0" lvl="0" indent="0" algn="r" defTabSz="1555750">
            <a:lnSpc>
              <a:spcPct val="90000"/>
            </a:lnSpc>
            <a:spcBef>
              <a:spcPct val="0"/>
            </a:spcBef>
            <a:spcAft>
              <a:spcPct val="35000"/>
            </a:spcAft>
            <a:buNone/>
          </a:pPr>
          <a:endParaRPr lang="en-US" sz="3500" kern="1200" dirty="0"/>
        </a:p>
      </dsp:txBody>
      <dsp:txXfrm>
        <a:off x="5938022" y="2514498"/>
        <a:ext cx="3793998" cy="515301"/>
      </dsp:txXfrm>
    </dsp:sp>
    <dsp:sp modelId="{83FA438E-E262-4C53-886B-AAC45FDF0026}">
      <dsp:nvSpPr>
        <dsp:cNvPr id="0" name=""/>
        <dsp:cNvSpPr/>
      </dsp:nvSpPr>
      <dsp:spPr>
        <a:xfrm>
          <a:off x="8092672" y="875149"/>
          <a:ext cx="2566747" cy="37939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454467" rIns="199136" bIns="199136"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Droughts</a:t>
          </a:r>
          <a:endParaRPr lang="en-US" sz="2200" kern="1200" dirty="0">
            <a:solidFill>
              <a:schemeClr val="tx1"/>
            </a:solidFill>
          </a:endParaRPr>
        </a:p>
        <a:p>
          <a:pPr marL="228600" lvl="1" indent="-228600" algn="l" defTabSz="977900">
            <a:lnSpc>
              <a:spcPct val="90000"/>
            </a:lnSpc>
            <a:spcBef>
              <a:spcPct val="0"/>
            </a:spcBef>
            <a:spcAft>
              <a:spcPct val="15000"/>
            </a:spcAft>
            <a:buChar char="•"/>
          </a:pPr>
          <a:r>
            <a:rPr lang="en-US" sz="2200" kern="1200" dirty="0">
              <a:solidFill>
                <a:schemeClr val="tx1"/>
              </a:solidFill>
            </a:rPr>
            <a:t>Hot and cold spells</a:t>
          </a:r>
        </a:p>
        <a:p>
          <a:pPr marL="228600" lvl="1" indent="-228600" algn="l" defTabSz="977900">
            <a:lnSpc>
              <a:spcPct val="90000"/>
            </a:lnSpc>
            <a:spcBef>
              <a:spcPct val="0"/>
            </a:spcBef>
            <a:spcAft>
              <a:spcPct val="15000"/>
            </a:spcAft>
            <a:buChar char="•"/>
          </a:pPr>
          <a:r>
            <a:rPr lang="en-US" sz="2200" kern="1200" dirty="0">
              <a:solidFill>
                <a:schemeClr val="tx1"/>
              </a:solidFill>
            </a:rPr>
            <a:t>Tornadoes</a:t>
          </a:r>
        </a:p>
        <a:p>
          <a:pPr marL="228600" lvl="1" indent="-228600" algn="l" defTabSz="977900">
            <a:lnSpc>
              <a:spcPct val="90000"/>
            </a:lnSpc>
            <a:spcBef>
              <a:spcPct val="0"/>
            </a:spcBef>
            <a:spcAft>
              <a:spcPct val="15000"/>
            </a:spcAft>
            <a:buChar char="•"/>
          </a:pPr>
          <a:endParaRPr lang="en-US" sz="2200" kern="1200" dirty="0">
            <a:solidFill>
              <a:schemeClr val="tx1"/>
            </a:solidFill>
          </a:endParaRPr>
        </a:p>
      </dsp:txBody>
      <dsp:txXfrm>
        <a:off x="8092672" y="875149"/>
        <a:ext cx="2566747" cy="3793998"/>
      </dsp:txXfrm>
    </dsp:sp>
    <dsp:sp modelId="{F3FD33E4-6224-45B6-BDC0-636327F63AE8}">
      <dsp:nvSpPr>
        <dsp:cNvPr id="0" name=""/>
        <dsp:cNvSpPr/>
      </dsp:nvSpPr>
      <dsp:spPr>
        <a:xfrm>
          <a:off x="7577371" y="194952"/>
          <a:ext cx="1030602" cy="103060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8F64-7213-46D4-B964-AB3009AAB9B1}">
      <dsp:nvSpPr>
        <dsp:cNvPr id="0" name=""/>
        <dsp:cNvSpPr/>
      </dsp:nvSpPr>
      <dsp:spPr>
        <a:xfrm>
          <a:off x="247399" y="664588"/>
          <a:ext cx="1354012" cy="13540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38D2AE-A32D-40F5-8F27-924870ADDEBE}">
      <dsp:nvSpPr>
        <dsp:cNvPr id="0" name=""/>
        <dsp:cNvSpPr/>
      </dsp:nvSpPr>
      <dsp:spPr>
        <a:xfrm>
          <a:off x="531741" y="948931"/>
          <a:ext cx="785327" cy="7853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2163B-A005-4978-AE07-D0E44A44138F}">
      <dsp:nvSpPr>
        <dsp:cNvPr id="0" name=""/>
        <dsp:cNvSpPr/>
      </dsp:nvSpPr>
      <dsp:spPr>
        <a:xfrm>
          <a:off x="1891557" y="664588"/>
          <a:ext cx="3191600" cy="135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Optimization</a:t>
          </a:r>
        </a:p>
      </dsp:txBody>
      <dsp:txXfrm>
        <a:off x="1891557" y="664588"/>
        <a:ext cx="3191600" cy="1354012"/>
      </dsp:txXfrm>
    </dsp:sp>
    <dsp:sp modelId="{991E6422-F8CA-4D01-899F-45ACDCA744A4}">
      <dsp:nvSpPr>
        <dsp:cNvPr id="0" name=""/>
        <dsp:cNvSpPr/>
      </dsp:nvSpPr>
      <dsp:spPr>
        <a:xfrm>
          <a:off x="5639270" y="664588"/>
          <a:ext cx="1354012" cy="13540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2D445B-7804-4E0A-8A65-BF34ACAC215B}">
      <dsp:nvSpPr>
        <dsp:cNvPr id="0" name=""/>
        <dsp:cNvSpPr/>
      </dsp:nvSpPr>
      <dsp:spPr>
        <a:xfrm>
          <a:off x="5923613" y="948931"/>
          <a:ext cx="785327" cy="7853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A044AA-68B1-4688-A512-7ADC3E212825}">
      <dsp:nvSpPr>
        <dsp:cNvPr id="0" name=""/>
        <dsp:cNvSpPr/>
      </dsp:nvSpPr>
      <dsp:spPr>
        <a:xfrm>
          <a:off x="7283428" y="664588"/>
          <a:ext cx="3191600" cy="135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Model verification</a:t>
          </a:r>
        </a:p>
      </dsp:txBody>
      <dsp:txXfrm>
        <a:off x="7283428" y="664588"/>
        <a:ext cx="3191600" cy="1354012"/>
      </dsp:txXfrm>
    </dsp:sp>
    <dsp:sp modelId="{A1D2B785-C96E-4210-8942-0F657C288FBD}">
      <dsp:nvSpPr>
        <dsp:cNvPr id="0" name=""/>
        <dsp:cNvSpPr/>
      </dsp:nvSpPr>
      <dsp:spPr>
        <a:xfrm>
          <a:off x="247399" y="2845498"/>
          <a:ext cx="1354012" cy="13540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E1610F-3A37-4A84-A890-2C7F0A6D816A}">
      <dsp:nvSpPr>
        <dsp:cNvPr id="0" name=""/>
        <dsp:cNvSpPr/>
      </dsp:nvSpPr>
      <dsp:spPr>
        <a:xfrm>
          <a:off x="531741" y="3129841"/>
          <a:ext cx="785327" cy="7853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90E3E-24AF-4572-B139-348D89FFBBDC}">
      <dsp:nvSpPr>
        <dsp:cNvPr id="0" name=""/>
        <dsp:cNvSpPr/>
      </dsp:nvSpPr>
      <dsp:spPr>
        <a:xfrm>
          <a:off x="1891557" y="2845498"/>
          <a:ext cx="3191600" cy="135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Ensemble forecasting</a:t>
          </a:r>
        </a:p>
      </dsp:txBody>
      <dsp:txXfrm>
        <a:off x="1891557" y="2845498"/>
        <a:ext cx="3191600" cy="1354012"/>
      </dsp:txXfrm>
    </dsp:sp>
    <dsp:sp modelId="{9389C7B3-FCEA-4A22-8C1A-63E8A6635B3F}">
      <dsp:nvSpPr>
        <dsp:cNvPr id="0" name=""/>
        <dsp:cNvSpPr/>
      </dsp:nvSpPr>
      <dsp:spPr>
        <a:xfrm>
          <a:off x="5639270" y="2845498"/>
          <a:ext cx="1354012" cy="13540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5FCF23-114B-4345-A5A5-3F52ACF5A307}">
      <dsp:nvSpPr>
        <dsp:cNvPr id="0" name=""/>
        <dsp:cNvSpPr/>
      </dsp:nvSpPr>
      <dsp:spPr>
        <a:xfrm>
          <a:off x="5923613" y="3129841"/>
          <a:ext cx="785327" cy="7853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8BCF60-6A11-44EC-988F-7DFBA2961B91}">
      <dsp:nvSpPr>
        <dsp:cNvPr id="0" name=""/>
        <dsp:cNvSpPr/>
      </dsp:nvSpPr>
      <dsp:spPr>
        <a:xfrm>
          <a:off x="7283428" y="2845498"/>
          <a:ext cx="3191600" cy="135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More complex models WRF-CHEM</a:t>
          </a:r>
        </a:p>
      </dsp:txBody>
      <dsp:txXfrm>
        <a:off x="7283428" y="2845498"/>
        <a:ext cx="3191600" cy="1354012"/>
      </dsp:txXfrm>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B7A1C-B337-42F1-93AF-D02E17D62323}"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CD6EC-2CD7-4457-A697-55DD23CE7613}" type="slidenum">
              <a:rPr lang="en-US" smtClean="0"/>
              <a:t>‹#›</a:t>
            </a:fld>
            <a:endParaRPr lang="en-US"/>
          </a:p>
        </p:txBody>
      </p:sp>
    </p:spTree>
    <p:extLst>
      <p:ext uri="{BB962C8B-B14F-4D97-AF65-F5344CB8AC3E}">
        <p14:creationId xmlns:p14="http://schemas.microsoft.com/office/powerpoint/2010/main" val="3736862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28800" y="3429000"/>
            <a:ext cx="8534400" cy="3429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65963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7ECD15-3058-1C45-9910-BF2AF45E1B1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AD9DAAE-8BF8-F04D-B3A4-B64464CEFA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45D24EF6-9B72-314A-A009-453982F2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99157BBD-F056-854F-99E8-BF0D7A96897E}"/>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6" name="Fußzeilenplatzhalter 5">
            <a:extLst>
              <a:ext uri="{FF2B5EF4-FFF2-40B4-BE49-F238E27FC236}">
                <a16:creationId xmlns:a16="http://schemas.microsoft.com/office/drawing/2014/main" id="{1566E84A-5408-0345-A14C-48137154B49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155F849-E136-8B4C-9817-345746C57F53}"/>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302137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10E16-2B01-F743-AC7A-3F788A4190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F61AFA9-C6D3-4246-8338-2218D99107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501B15B-6966-E346-B262-CED08B6E3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27FE6FA-AF4E-F346-9374-CC56C4770911}"/>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6" name="Fußzeilenplatzhalter 5">
            <a:extLst>
              <a:ext uri="{FF2B5EF4-FFF2-40B4-BE49-F238E27FC236}">
                <a16:creationId xmlns:a16="http://schemas.microsoft.com/office/drawing/2014/main" id="{57D5C8CA-A03A-7145-A98B-74C2C776E396}"/>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4A336DE0-003F-F446-B66E-6451E36A6C6E}"/>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429491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838200" y="365125"/>
            <a:ext cx="10515600" cy="1325563"/>
          </a:xfrm>
          <a:prstGeom prst="rect">
            <a:avLst/>
          </a:prstGeom>
        </p:spPr>
        <p:txBody>
          <a:bodyPr/>
          <a:lstStyle/>
          <a:p>
            <a:r>
              <a:rPr lang="de-DE" dirty="0"/>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232249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C7E0E7"/>
          </a:solidFill>
          <a:ln/>
        </p:spPr>
      </p:sp>
      <p:sp>
        <p:nvSpPr>
          <p:cNvPr id="3" name="Shape 1"/>
          <p:cNvSpPr/>
          <p:nvPr/>
        </p:nvSpPr>
        <p:spPr>
          <a:xfrm>
            <a:off x="0" y="0"/>
            <a:ext cx="12192000" cy="6858000"/>
          </a:xfrm>
          <a:prstGeom prst="rect">
            <a:avLst/>
          </a:prstGeom>
          <a:solidFill>
            <a:srgbClr val="FAF9F5"/>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59489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B383A-A179-934A-9C76-A4DD546234FC}"/>
              </a:ext>
            </a:extLst>
          </p:cNvPr>
          <p:cNvSpPr>
            <a:spLocks noGrp="1"/>
          </p:cNvSpPr>
          <p:nvPr>
            <p:ph type="ctrTitle"/>
          </p:nvPr>
        </p:nvSpPr>
        <p:spPr>
          <a:xfrm>
            <a:off x="1524000" y="1122363"/>
            <a:ext cx="9144000" cy="2387600"/>
          </a:xfrm>
          <a:prstGeom prst="rect">
            <a:avLst/>
          </a:prstGeom>
        </p:spPr>
        <p:txBody>
          <a:bodyPr anchor="b"/>
          <a:lstStyle>
            <a:lvl1pPr algn="ctr">
              <a:defRPr sz="6000">
                <a:solidFill>
                  <a:sysClr val="windowText" lastClr="000000"/>
                </a:solidFill>
              </a:defRPr>
            </a:lvl1pPr>
          </a:lstStyle>
          <a:p>
            <a:r>
              <a:rPr lang="de-DE" dirty="0"/>
              <a:t>Mastertitelformat bearbeiten</a:t>
            </a:r>
          </a:p>
        </p:txBody>
      </p:sp>
      <p:sp>
        <p:nvSpPr>
          <p:cNvPr id="3" name="Untertitel 2">
            <a:extLst>
              <a:ext uri="{FF2B5EF4-FFF2-40B4-BE49-F238E27FC236}">
                <a16:creationId xmlns:a16="http://schemas.microsoft.com/office/drawing/2014/main" id="{682D091C-E102-6949-AFAF-55B8A5D7B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AFA522D-DED2-6842-9DDB-F97F03CA2726}"/>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5" name="Fußzeilenplatzhalter 4">
            <a:extLst>
              <a:ext uri="{FF2B5EF4-FFF2-40B4-BE49-F238E27FC236}">
                <a16:creationId xmlns:a16="http://schemas.microsoft.com/office/drawing/2014/main" id="{37DBBF34-8507-654E-9401-FEC2E2C07137}"/>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27AA603B-E8AB-184D-A19C-EB48B582AF7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3890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p:txBody>
          <a:body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dirty="0" err="1"/>
              <a:t>Presenter</a:t>
            </a:r>
            <a:r>
              <a:rPr lang="de-DE" dirty="0"/>
              <a:t>, Institution</a:t>
            </a:r>
          </a:p>
        </p:txBody>
      </p:sp>
      <p:sp>
        <p:nvSpPr>
          <p:cNvPr id="13" name="Inhaltsplatzhalter 11"/>
          <p:cNvSpPr>
            <a:spLocks noGrp="1"/>
          </p:cNvSpPr>
          <p:nvPr>
            <p:ph sz="quarter" idx="14" hasCustomPrompt="1"/>
          </p:nvPr>
        </p:nvSpPr>
        <p:spPr>
          <a:xfrm>
            <a:off x="631825" y="2024063"/>
            <a:ext cx="10721975" cy="969226"/>
          </a:xfrm>
        </p:spPr>
        <p:txBody>
          <a:bodyPr/>
          <a:lstStyle>
            <a:lvl1pPr marL="0" indent="0">
              <a:buFont typeface="Arial"/>
              <a:buNone/>
              <a:defRPr b="1" i="1">
                <a:latin typeface="Cantarell Regular"/>
                <a:cs typeface="Cantarell Regular"/>
              </a:defRPr>
            </a:lvl1pPr>
          </a:lstStyle>
          <a:p>
            <a:pPr lvl="0"/>
            <a:r>
              <a:rPr lang="de-DE" dirty="0"/>
              <a:t>Titel</a:t>
            </a:r>
          </a:p>
        </p:txBody>
      </p:sp>
    </p:spTree>
    <p:extLst>
      <p:ext uri="{BB962C8B-B14F-4D97-AF65-F5344CB8AC3E}">
        <p14:creationId xmlns:p14="http://schemas.microsoft.com/office/powerpoint/2010/main" val="4284328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F15C5-8E69-9043-BC9B-4C18ADCD1326}"/>
              </a:ext>
            </a:extLst>
          </p:cNvPr>
          <p:cNvSpPr>
            <a:spLocks noGrp="1"/>
          </p:cNvSpPr>
          <p:nvPr>
            <p:ph type="title"/>
          </p:nvPr>
        </p:nvSpPr>
        <p:spPr>
          <a:xfrm>
            <a:off x="668868" y="0"/>
            <a:ext cx="10515600" cy="1325563"/>
          </a:xfrm>
          <a:prstGeom prst="rect">
            <a:avLst/>
          </a:prstGeom>
        </p:spPr>
        <p:txBody>
          <a:bodyPr/>
          <a:lstStyle>
            <a:lvl1pPr>
              <a:defRPr>
                <a:solidFill>
                  <a:sysClr val="windowText" lastClr="000000"/>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0E07A5BD-C3C9-A046-9D4B-A48375FAB302}"/>
              </a:ext>
            </a:extLst>
          </p:cNvPr>
          <p:cNvSpPr>
            <a:spLocks noGrp="1"/>
          </p:cNvSpPr>
          <p:nvPr>
            <p:ph idx="1"/>
          </p:nvPr>
        </p:nvSpPr>
        <p:spPr>
          <a:xfrm>
            <a:off x="631371" y="1473200"/>
            <a:ext cx="10722429" cy="4864100"/>
          </a:xfrm>
        </p:spPr>
        <p:txBody>
          <a:body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4A746052-6ABF-114C-970C-AC5D3816F618}"/>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5" name="Fußzeilenplatzhalter 4">
            <a:extLst>
              <a:ext uri="{FF2B5EF4-FFF2-40B4-BE49-F238E27FC236}">
                <a16:creationId xmlns:a16="http://schemas.microsoft.com/office/drawing/2014/main" id="{C61A9E26-3784-4448-A131-C8784CEAEB90}"/>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39CDB08-240E-D74F-A302-F5ABE5ABAE4F}"/>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
        <p:nvSpPr>
          <p:cNvPr id="8" name="Inhaltsplatzhalter 7"/>
          <p:cNvSpPr>
            <a:spLocks noGrp="1"/>
          </p:cNvSpPr>
          <p:nvPr>
            <p:ph sz="quarter" idx="13" hasCustomPrompt="1"/>
          </p:nvPr>
        </p:nvSpPr>
        <p:spPr>
          <a:xfrm>
            <a:off x="668868" y="733425"/>
            <a:ext cx="8262938" cy="592138"/>
          </a:xfrm>
        </p:spPr>
        <p:txBody>
          <a:bodyPr/>
          <a:lstStyle>
            <a:lvl1pPr marL="0" indent="0">
              <a:buNone/>
              <a:defRPr>
                <a:solidFill>
                  <a:sysClr val="windowText" lastClr="000000"/>
                </a:solidFill>
              </a:defRPr>
            </a:lvl1pPr>
          </a:lstStyle>
          <a:p>
            <a:pPr lvl="0"/>
            <a:r>
              <a:rPr lang="de-DE" dirty="0" err="1"/>
              <a:t>Presenter</a:t>
            </a:r>
            <a:r>
              <a:rPr lang="de-DE" dirty="0"/>
              <a:t>, Institution</a:t>
            </a:r>
          </a:p>
        </p:txBody>
      </p:sp>
    </p:spTree>
    <p:extLst>
      <p:ext uri="{BB962C8B-B14F-4D97-AF65-F5344CB8AC3E}">
        <p14:creationId xmlns:p14="http://schemas.microsoft.com/office/powerpoint/2010/main" val="327033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0595E-A8FB-2444-BB8A-943ABDC806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B79ECF4-7761-534A-82FD-762FCA093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A802C53F-1BA3-6D4E-8EB5-F9DBB77854F3}"/>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5" name="Fußzeilenplatzhalter 4">
            <a:extLst>
              <a:ext uri="{FF2B5EF4-FFF2-40B4-BE49-F238E27FC236}">
                <a16:creationId xmlns:a16="http://schemas.microsoft.com/office/drawing/2014/main" id="{09D4B4F7-1D29-1D4B-9502-97601E24E32C}"/>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A64629B-D80C-0C4A-A7B7-F10F1577152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07796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61913-E687-684A-BE1A-CCD3B651C4D2}"/>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6DA3E248-5EC9-0D44-96CF-E504C26B322C}"/>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CCDA0C25-C2A3-FA42-A640-1467B8D18E52}"/>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381F8B33-DBCD-6140-8633-2A6CD42C1A06}"/>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6" name="Fußzeilenplatzhalter 5">
            <a:extLst>
              <a:ext uri="{FF2B5EF4-FFF2-40B4-BE49-F238E27FC236}">
                <a16:creationId xmlns:a16="http://schemas.microsoft.com/office/drawing/2014/main" id="{2E71B539-77F3-8040-A647-44A68FAE68AF}"/>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7A387B0-FA48-354B-8262-0FB35E7D6529}"/>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032894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F55626-4CA1-AA45-B706-FFCC86AA435B}"/>
              </a:ext>
            </a:extLst>
          </p:cNvPr>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a:extLst>
              <a:ext uri="{FF2B5EF4-FFF2-40B4-BE49-F238E27FC236}">
                <a16:creationId xmlns:a16="http://schemas.microsoft.com/office/drawing/2014/main" id="{F0324AA8-BD4E-FF40-A6B5-7B08A6877E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6B25F70B-C93B-1B49-977B-0AD4C034BD6E}"/>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E78C115B-C557-B846-BF32-FB4652E8F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910670CA-FFD4-D944-B352-26BBE3095A12}"/>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C520A3C7-D190-7B40-B723-E925C12C1CD5}"/>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8" name="Fußzeilenplatzhalter 7">
            <a:extLst>
              <a:ext uri="{FF2B5EF4-FFF2-40B4-BE49-F238E27FC236}">
                <a16:creationId xmlns:a16="http://schemas.microsoft.com/office/drawing/2014/main" id="{987410D6-3774-FC4A-A8BA-C436EB9307B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4D015418-9AEB-2448-B3C9-C4E5B54DB568}"/>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11194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F93EC7-A858-3747-8426-0BC1C024DE97}"/>
              </a:ext>
            </a:extLst>
          </p:cNvPr>
          <p:cNvSpPr>
            <a:spLocks noGrp="1"/>
          </p:cNvSpPr>
          <p:nvPr>
            <p:ph type="title"/>
          </p:nvPr>
        </p:nvSpPr>
        <p:spPr>
          <a:xfrm>
            <a:off x="838200" y="365125"/>
            <a:ext cx="10515600" cy="1325563"/>
          </a:xfrm>
          <a:prstGeom prst="rect">
            <a:avLst/>
          </a:prstGeom>
        </p:spPr>
        <p:txBody>
          <a:bodyPr/>
          <a:lstStyle>
            <a:lvl1pPr>
              <a:defRPr>
                <a:solidFill>
                  <a:sysClr val="windowText" lastClr="000000"/>
                </a:solidFill>
              </a:defRPr>
            </a:lvl1pPr>
          </a:lstStyle>
          <a:p>
            <a:r>
              <a:rPr lang="de-DE"/>
              <a:t>Mastertitelformat bearbeiten</a:t>
            </a:r>
          </a:p>
        </p:txBody>
      </p:sp>
      <p:sp>
        <p:nvSpPr>
          <p:cNvPr id="3" name="Datumsplatzhalter 2">
            <a:extLst>
              <a:ext uri="{FF2B5EF4-FFF2-40B4-BE49-F238E27FC236}">
                <a16:creationId xmlns:a16="http://schemas.microsoft.com/office/drawing/2014/main" id="{393BDC6F-C56E-C14A-BA75-1BA36D95E00F}"/>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4" name="Fußzeilenplatzhalter 3">
            <a:extLst>
              <a:ext uri="{FF2B5EF4-FFF2-40B4-BE49-F238E27FC236}">
                <a16:creationId xmlns:a16="http://schemas.microsoft.com/office/drawing/2014/main" id="{601A2A90-1C82-2843-8C26-84AF90F11BC9}"/>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894C5AB3-C0FD-0A46-AFEF-8E619C4EFB7D}"/>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23487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69AC10E-0B35-E048-9C84-AC6ED4058745}"/>
              </a:ext>
            </a:extLst>
          </p:cNvPr>
          <p:cNvSpPr>
            <a:spLocks noGrp="1"/>
          </p:cNvSpPr>
          <p:nvPr>
            <p:ph type="dt" sz="half" idx="10"/>
          </p:nvPr>
        </p:nvSpPr>
        <p:spPr/>
        <p:txBody>
          <a:bodyPr/>
          <a:lstStyle/>
          <a:p>
            <a:fld id="{91D01023-5416-2547-B66E-AC31A49532AE}" type="datetimeFigureOut">
              <a:rPr lang="de-DE" smtClean="0"/>
              <a:t>21.05.2025</a:t>
            </a:fld>
            <a:endParaRPr lang="de-DE"/>
          </a:p>
        </p:txBody>
      </p:sp>
      <p:sp>
        <p:nvSpPr>
          <p:cNvPr id="3" name="Fußzeilenplatzhalter 2">
            <a:extLst>
              <a:ext uri="{FF2B5EF4-FFF2-40B4-BE49-F238E27FC236}">
                <a16:creationId xmlns:a16="http://schemas.microsoft.com/office/drawing/2014/main" id="{F79812D8-C3AE-F249-95C9-1A2E6EE70624}"/>
              </a:ext>
            </a:extLst>
          </p:cNvPr>
          <p:cNvSpPr>
            <a:spLocks noGrp="1"/>
          </p:cNvSpPr>
          <p:nvPr>
            <p:ph type="ftr" sz="quarter" idx="11"/>
          </p:nvPr>
        </p:nvSpPr>
        <p:spPr>
          <a:xfrm>
            <a:off x="4038600" y="6460014"/>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3E5E7384-C927-F945-8A20-E14430DF12B2}"/>
              </a:ext>
            </a:extLst>
          </p:cNvPr>
          <p:cNvSpPr>
            <a:spLocks noGrp="1"/>
          </p:cNvSpPr>
          <p:nvPr>
            <p:ph type="sldNum" sz="quarter" idx="12"/>
          </p:nvPr>
        </p:nvSpPr>
        <p:spPr>
          <a:xfrm>
            <a:off x="8610600" y="6460014"/>
            <a:ext cx="2743200" cy="365125"/>
          </a:xfrm>
          <a:prstGeom prst="rect">
            <a:avLst/>
          </a:prstGeom>
        </p:spPr>
        <p:txBody>
          <a:bodyPr/>
          <a:lstStyle/>
          <a:p>
            <a:fld id="{3F72D88C-4B4D-BB47-8C85-6F049DD61B6E}" type="slidenum">
              <a:rPr lang="de-DE" smtClean="0"/>
              <a:t>‹#›</a:t>
            </a:fld>
            <a:endParaRPr lang="de-DE"/>
          </a:p>
        </p:txBody>
      </p:sp>
    </p:spTree>
    <p:extLst>
      <p:ext uri="{BB962C8B-B14F-4D97-AF65-F5344CB8AC3E}">
        <p14:creationId xmlns:p14="http://schemas.microsoft.com/office/powerpoint/2010/main" val="2178700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501"/>
            <a:ext cx="7486650" cy="6858000"/>
          </a:xfrm>
          <a:prstGeom prst="rect">
            <a:avLst/>
          </a:prstGeom>
        </p:spPr>
      </p:pic>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80881-489A-A941-9074-4BF26CA68A2B}" type="datetimeFigureOut">
              <a:rPr lang="de-DE" smtClean="0"/>
              <a:t>21.05.2025</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a:t>
            </a:fld>
            <a:endParaRPr lang="de-DE"/>
          </a:p>
        </p:txBody>
      </p:sp>
      <p:pic>
        <p:nvPicPr>
          <p:cNvPr id="11" name="Picture 10" descr="A yellow letter c on a black background&#10;&#10;AI-generated content may be incorrect.">
            <a:extLst>
              <a:ext uri="{FF2B5EF4-FFF2-40B4-BE49-F238E27FC236}">
                <a16:creationId xmlns:a16="http://schemas.microsoft.com/office/drawing/2014/main" id="{48BF06EF-0D5D-1ACE-46BC-CC792793476B}"/>
              </a:ext>
            </a:extLst>
          </p:cNvPr>
          <p:cNvPicPr>
            <a:picLocks noChangeAspect="1"/>
          </p:cNvPicPr>
          <p:nvPr userDrawn="1"/>
        </p:nvPicPr>
        <p:blipFill>
          <a:blip r:embed="rId4"/>
          <a:stretch>
            <a:fillRect/>
          </a:stretch>
        </p:blipFill>
        <p:spPr>
          <a:xfrm>
            <a:off x="4451883" y="731837"/>
            <a:ext cx="3304642" cy="2576148"/>
          </a:xfrm>
          <a:prstGeom prst="rect">
            <a:avLst/>
          </a:prstGeom>
        </p:spPr>
      </p:pic>
    </p:spTree>
    <p:extLst>
      <p:ext uri="{BB962C8B-B14F-4D97-AF65-F5344CB8AC3E}">
        <p14:creationId xmlns:p14="http://schemas.microsoft.com/office/powerpoint/2010/main" val="373192937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0501"/>
            <a:ext cx="7486650" cy="6858000"/>
          </a:xfrm>
          <a:prstGeom prst="rect">
            <a:avLst/>
          </a:prstGeom>
        </p:spPr>
      </p:pic>
      <p:sp>
        <p:nvSpPr>
          <p:cNvPr id="3" name="Textplatzhalter 2">
            <a:extLst>
              <a:ext uri="{FF2B5EF4-FFF2-40B4-BE49-F238E27FC236}">
                <a16:creationId xmlns:a16="http://schemas.microsoft.com/office/drawing/2014/main" id="{62734783-F856-084C-9D00-C069B26BBE16}"/>
              </a:ext>
            </a:extLst>
          </p:cNvPr>
          <p:cNvSpPr>
            <a:spLocks noGrp="1"/>
          </p:cNvSpPr>
          <p:nvPr>
            <p:ph type="body" idx="1"/>
          </p:nvPr>
        </p:nvSpPr>
        <p:spPr>
          <a:xfrm>
            <a:off x="631371" y="2993289"/>
            <a:ext cx="10722429" cy="3183674"/>
          </a:xfrm>
          <a:prstGeom prst="rect">
            <a:avLst/>
          </a:prstGeom>
        </p:spPr>
        <p:txBody>
          <a:bodyPr vert="horz" lIns="91440" tIns="45720" rIns="91440" bIns="45720" rtlCol="0">
            <a:normAutofit/>
          </a:body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3954540D-019D-0544-A58A-603BF89CF514}"/>
              </a:ext>
            </a:extLst>
          </p:cNvPr>
          <p:cNvSpPr>
            <a:spLocks noGrp="1"/>
          </p:cNvSpPr>
          <p:nvPr>
            <p:ph type="dt" sz="half" idx="2"/>
          </p:nvPr>
        </p:nvSpPr>
        <p:spPr>
          <a:xfrm>
            <a:off x="838200" y="646001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1023-5416-2547-B66E-AC31A49532AE}" type="datetimeFigureOut">
              <a:rPr lang="de-DE" smtClean="0"/>
              <a:t>21.05.2025</a:t>
            </a:fld>
            <a:r>
              <a:rPr lang="de-DE" dirty="0"/>
              <a:t>	</a:t>
            </a:r>
          </a:p>
        </p:txBody>
      </p:sp>
      <p:sp>
        <p:nvSpPr>
          <p:cNvPr id="2" name="Rechteck 1"/>
          <p:cNvSpPr/>
          <p:nvPr userDrawn="1"/>
        </p:nvSpPr>
        <p:spPr>
          <a:xfrm>
            <a:off x="0" y="1333500"/>
            <a:ext cx="12192000" cy="5126514"/>
          </a:xfrm>
          <a:prstGeom prst="rect">
            <a:avLst/>
          </a:prstGeom>
          <a:gradFill flip="none" rotWithShape="1">
            <a:gsLst>
              <a:gs pos="0">
                <a:schemeClr val="bg1">
                  <a:lumMod val="65000"/>
                </a:schemeClr>
              </a:gs>
              <a:gs pos="34000">
                <a:schemeClr val="accent1">
                  <a:lumMod val="45000"/>
                  <a:lumOff val="55000"/>
                </a:schemeClr>
              </a:gs>
              <a:gs pos="65000">
                <a:schemeClr val="accent1">
                  <a:lumMod val="45000"/>
                  <a:lumOff val="55000"/>
                </a:schemeClr>
              </a:gs>
              <a:gs pos="100000">
                <a:schemeClr val="bg1">
                  <a:lumMod val="85000"/>
                </a:schemeClr>
              </a:gs>
            </a:gsLst>
            <a:path path="circle">
              <a:fillToRect t="100000" r="100000"/>
            </a:path>
            <a:tileRect l="-100000" b="-100000"/>
          </a:gradFill>
          <a:ln>
            <a:solidFill>
              <a:srgbClr val="B886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oliennummernplatzhalter 5"/>
          <p:cNvSpPr>
            <a:spLocks noGrp="1"/>
          </p:cNvSpPr>
          <p:nvPr>
            <p:ph type="sldNum" sz="quarter" idx="4"/>
          </p:nvPr>
        </p:nvSpPr>
        <p:spPr>
          <a:xfrm>
            <a:off x="8737600" y="645760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2F8DE-A4A5-C045-B1BE-177CCBDEA0EA}" type="slidenum">
              <a:rPr lang="de-DE" smtClean="0"/>
              <a:t>‹#›</a:t>
            </a:fld>
            <a:endParaRPr lang="de-DE"/>
          </a:p>
        </p:txBody>
      </p:sp>
      <p:pic>
        <p:nvPicPr>
          <p:cNvPr id="7" name="Picture 6" descr="A yellow letter c on a black background&#10;&#10;AI-generated content may be incorrect.">
            <a:extLst>
              <a:ext uri="{FF2B5EF4-FFF2-40B4-BE49-F238E27FC236}">
                <a16:creationId xmlns:a16="http://schemas.microsoft.com/office/drawing/2014/main" id="{558374D1-8086-2EF3-962A-9169C9DCD1B6}"/>
              </a:ext>
            </a:extLst>
          </p:cNvPr>
          <p:cNvPicPr>
            <a:picLocks noChangeAspect="1"/>
          </p:cNvPicPr>
          <p:nvPr userDrawn="1"/>
        </p:nvPicPr>
        <p:blipFill>
          <a:blip r:embed="rId15"/>
          <a:stretch>
            <a:fillRect/>
          </a:stretch>
        </p:blipFill>
        <p:spPr>
          <a:xfrm>
            <a:off x="10494667" y="92475"/>
            <a:ext cx="1591967" cy="1241025"/>
          </a:xfrm>
          <a:prstGeom prst="rect">
            <a:avLst/>
          </a:prstGeom>
        </p:spPr>
      </p:pic>
      <p:pic>
        <p:nvPicPr>
          <p:cNvPr id="8" name="Picture 7" descr="EuroCC@North Macedonia">
            <a:extLst>
              <a:ext uri="{FF2B5EF4-FFF2-40B4-BE49-F238E27FC236}">
                <a16:creationId xmlns:a16="http://schemas.microsoft.com/office/drawing/2014/main" id="{08FA12A0-9E16-F525-9684-045DCE10C4E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861562" y="8243"/>
            <a:ext cx="1665219" cy="1409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989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52" r:id="rId5"/>
    <p:sldLayoutId id="2147483653" r:id="rId6"/>
    <p:sldLayoutId id="2147483654" r:id="rId7"/>
    <p:sldLayoutId id="2147483655" r:id="rId8"/>
    <p:sldLayoutId id="2147483656" r:id="rId9"/>
    <p:sldLayoutId id="2147483657" r:id="rId10"/>
    <p:sldLayoutId id="2147483662" r:id="rId11"/>
    <p:sldLayoutId id="2147483664" r:id="rId12"/>
  </p:sldLayoutIdLst>
  <p:txStyles>
    <p:title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8.png"/><Relationship Id="rId2" Type="http://schemas.openxmlformats.org/officeDocument/2006/relationships/video" Target="file:///C:\Users\Irena\Desktop\dorian_alert66.mp4" TargetMode="External"/><Relationship Id="rId1" Type="http://schemas.openxmlformats.org/officeDocument/2006/relationships/video" Target="file:///C:\Users\Irena\Desktop\dorian_abs_vorticity_66.mp4" TargetMode="Externa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video" Target="file:///C:\Users\Irena\Desktop\pabuk_rain.mp4" TargetMode="External"/><Relationship Id="rId1" Type="http://schemas.openxmlformats.org/officeDocument/2006/relationships/video" Target="file:///C:\Users\Irena\Downloads\pabuk_alert.mp4" TargetMode="Externa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20000"/>
          </a:bodyPr>
          <a:lstStyle/>
          <a:p>
            <a:r>
              <a:rPr lang="en-US" sz="5200" b="1" dirty="0">
                <a:solidFill>
                  <a:schemeClr val="tx1"/>
                </a:solidFill>
              </a:rPr>
              <a:t>Disaster predictions with HPC</a:t>
            </a:r>
          </a:p>
          <a:p>
            <a:endParaRPr lang="en-US" dirty="0"/>
          </a:p>
          <a:p>
            <a:r>
              <a:rPr lang="en-US" dirty="0"/>
              <a:t>Boro Jakimovski</a:t>
            </a:r>
          </a:p>
          <a:p>
            <a:r>
              <a:rPr lang="en-US" dirty="0"/>
              <a:t>NCC North Macedonia</a:t>
            </a:r>
          </a:p>
          <a:p>
            <a:endParaRPr lang="en-US" dirty="0"/>
          </a:p>
          <a:p>
            <a:r>
              <a:rPr lang="en-US" dirty="0"/>
              <a:t>EuroCC4SEE WORKSHOP IN BELGRADE</a:t>
            </a:r>
          </a:p>
          <a:p>
            <a:r>
              <a:rPr lang="en-US" dirty="0">
                <a:solidFill>
                  <a:schemeClr val="bg1">
                    <a:lumMod val="50000"/>
                  </a:schemeClr>
                </a:solidFill>
              </a:rPr>
              <a:t>20-22.05.2025</a:t>
            </a:r>
            <a:endParaRPr lang="de-DE" dirty="0">
              <a:solidFill>
                <a:schemeClr val="bg1">
                  <a:lumMod val="50000"/>
                </a:schemeClr>
              </a:solidFill>
            </a:endParaRPr>
          </a:p>
        </p:txBody>
      </p:sp>
    </p:spTree>
    <p:extLst>
      <p:ext uri="{BB962C8B-B14F-4D97-AF65-F5344CB8AC3E}">
        <p14:creationId xmlns:p14="http://schemas.microsoft.com/office/powerpoint/2010/main" val="1330032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E2104-D9DB-8C6C-C61D-373146FC93F9}"/>
              </a:ext>
            </a:extLst>
          </p:cNvPr>
          <p:cNvSpPr>
            <a:spLocks noGrp="1"/>
          </p:cNvSpPr>
          <p:nvPr>
            <p:ph type="title"/>
          </p:nvPr>
        </p:nvSpPr>
        <p:spPr/>
        <p:txBody>
          <a:bodyPr/>
          <a:lstStyle/>
          <a:p>
            <a:r>
              <a:rPr lang="en-US" dirty="0"/>
              <a:t>NOTHAS North Macedonia</a:t>
            </a:r>
          </a:p>
        </p:txBody>
      </p:sp>
      <p:sp>
        <p:nvSpPr>
          <p:cNvPr id="3" name="Content Placeholder 2">
            <a:extLst>
              <a:ext uri="{FF2B5EF4-FFF2-40B4-BE49-F238E27FC236}">
                <a16:creationId xmlns:a16="http://schemas.microsoft.com/office/drawing/2014/main" id="{98E721A8-7A65-E65A-8F61-B98263353E99}"/>
              </a:ext>
            </a:extLst>
          </p:cNvPr>
          <p:cNvSpPr>
            <a:spLocks noGrp="1"/>
          </p:cNvSpPr>
          <p:nvPr>
            <p:ph idx="1"/>
          </p:nvPr>
        </p:nvSpPr>
        <p:spPr/>
        <p:txBody>
          <a:bodyPr/>
          <a:lstStyle/>
          <a:p>
            <a:endParaRPr lang="en-US" dirty="0"/>
          </a:p>
        </p:txBody>
      </p:sp>
      <p:sp>
        <p:nvSpPr>
          <p:cNvPr id="4" name="Content Placeholder 3">
            <a:extLst>
              <a:ext uri="{FF2B5EF4-FFF2-40B4-BE49-F238E27FC236}">
                <a16:creationId xmlns:a16="http://schemas.microsoft.com/office/drawing/2014/main" id="{5584F0EF-A3DF-EF4F-464C-ADEC1CEDF247}"/>
              </a:ext>
            </a:extLst>
          </p:cNvPr>
          <p:cNvSpPr>
            <a:spLocks noGrp="1"/>
          </p:cNvSpPr>
          <p:nvPr>
            <p:ph sz="quarter" idx="13"/>
          </p:nvPr>
        </p:nvSpPr>
        <p:spPr/>
        <p:txBody>
          <a:bodyPr/>
          <a:lstStyle/>
          <a:p>
            <a:endParaRPr lang="en-US"/>
          </a:p>
        </p:txBody>
      </p:sp>
      <p:pic>
        <p:nvPicPr>
          <p:cNvPr id="5" name="Content Placeholder 5">
            <a:extLst>
              <a:ext uri="{FF2B5EF4-FFF2-40B4-BE49-F238E27FC236}">
                <a16:creationId xmlns:a16="http://schemas.microsoft.com/office/drawing/2014/main" id="{50E18594-9039-9ACA-B91D-6974D56C6746}"/>
              </a:ext>
            </a:extLst>
          </p:cNvPr>
          <p:cNvPicPr>
            <a:picLocks noChangeAspect="1"/>
          </p:cNvPicPr>
          <p:nvPr/>
        </p:nvPicPr>
        <p:blipFill>
          <a:blip r:embed="rId2"/>
          <a:stretch>
            <a:fillRect/>
          </a:stretch>
        </p:blipFill>
        <p:spPr>
          <a:xfrm>
            <a:off x="1374645" y="1416050"/>
            <a:ext cx="9442709" cy="4983794"/>
          </a:xfrm>
          <a:prstGeom prst="rect">
            <a:avLst/>
          </a:prstGeom>
        </p:spPr>
      </p:pic>
    </p:spTree>
    <p:extLst>
      <p:ext uri="{BB962C8B-B14F-4D97-AF65-F5344CB8AC3E}">
        <p14:creationId xmlns:p14="http://schemas.microsoft.com/office/powerpoint/2010/main" val="2187520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292126"/>
            <a:ext cx="4760714" cy="590649"/>
          </a:xfrm>
          <a:prstGeom prst="rect">
            <a:avLst/>
          </a:prstGeom>
          <a:noFill/>
          <a:ln/>
        </p:spPr>
        <p:txBody>
          <a:bodyPr wrap="none" lIns="0" tIns="0" rIns="0" bIns="0" rtlCol="0" anchor="t"/>
          <a:lstStyle/>
          <a:p>
            <a:pPr>
              <a:lnSpc>
                <a:spcPts val="4625"/>
              </a:lnSpc>
            </a:pPr>
            <a:endParaRPr lang="en-US" sz="3708" dirty="0"/>
          </a:p>
        </p:txBody>
      </p:sp>
      <p:pic>
        <p:nvPicPr>
          <p:cNvPr id="3" name="Image 0" descr="preencoded.png"/>
          <p:cNvPicPr>
            <a:picLocks noChangeAspect="1"/>
          </p:cNvPicPr>
          <p:nvPr/>
        </p:nvPicPr>
        <p:blipFill>
          <a:blip r:embed="rId3"/>
          <a:stretch>
            <a:fillRect/>
          </a:stretch>
        </p:blipFill>
        <p:spPr>
          <a:xfrm>
            <a:off x="2481957" y="2260799"/>
            <a:ext cx="1793379" cy="1070173"/>
          </a:xfrm>
          <a:prstGeom prst="rect">
            <a:avLst/>
          </a:prstGeom>
        </p:spPr>
      </p:pic>
      <p:pic>
        <p:nvPicPr>
          <p:cNvPr id="4" name="Image 1" descr="preencoded.png"/>
          <p:cNvPicPr>
            <a:picLocks noChangeAspect="1"/>
          </p:cNvPicPr>
          <p:nvPr/>
        </p:nvPicPr>
        <p:blipFill>
          <a:blip r:embed="rId4"/>
          <a:stretch>
            <a:fillRect/>
          </a:stretch>
        </p:blipFill>
        <p:spPr>
          <a:xfrm>
            <a:off x="3245743" y="2761953"/>
            <a:ext cx="265807" cy="332184"/>
          </a:xfrm>
          <a:prstGeom prst="rect">
            <a:avLst/>
          </a:prstGeom>
        </p:spPr>
      </p:pic>
      <p:sp>
        <p:nvSpPr>
          <p:cNvPr id="5" name="Text 1"/>
          <p:cNvSpPr/>
          <p:nvPr/>
        </p:nvSpPr>
        <p:spPr>
          <a:xfrm>
            <a:off x="4464348" y="2449810"/>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High-Resolution Grids</a:t>
            </a:r>
            <a:endParaRPr lang="en-US" sz="1833" dirty="0"/>
          </a:p>
        </p:txBody>
      </p:sp>
      <p:sp>
        <p:nvSpPr>
          <p:cNvPr id="6" name="Text 2"/>
          <p:cNvSpPr/>
          <p:nvPr/>
        </p:nvSpPr>
        <p:spPr>
          <a:xfrm>
            <a:off x="4464348" y="2858493"/>
            <a:ext cx="4508599"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Fine spatial resolution demands computational power</a:t>
            </a:r>
            <a:endParaRPr lang="en-US" sz="1458" dirty="0"/>
          </a:p>
        </p:txBody>
      </p:sp>
      <p:sp>
        <p:nvSpPr>
          <p:cNvPr id="7" name="Shape 3"/>
          <p:cNvSpPr/>
          <p:nvPr/>
        </p:nvSpPr>
        <p:spPr>
          <a:xfrm>
            <a:off x="4322564" y="3341886"/>
            <a:ext cx="7160717" cy="12700"/>
          </a:xfrm>
          <a:prstGeom prst="roundRect">
            <a:avLst>
              <a:gd name="adj" fmla="val 625116"/>
            </a:avLst>
          </a:prstGeom>
          <a:solidFill>
            <a:srgbClr val="BFD3D8"/>
          </a:solidFill>
          <a:ln/>
        </p:spPr>
        <p:txBody>
          <a:bodyPr/>
          <a:lstStyle/>
          <a:p>
            <a:endParaRPr lang="en-US" sz="1500"/>
          </a:p>
        </p:txBody>
      </p:sp>
      <p:pic>
        <p:nvPicPr>
          <p:cNvPr id="8" name="Image 2" descr="preencoded.png"/>
          <p:cNvPicPr>
            <a:picLocks noChangeAspect="1"/>
          </p:cNvPicPr>
          <p:nvPr/>
        </p:nvPicPr>
        <p:blipFill>
          <a:blip r:embed="rId5"/>
          <a:stretch>
            <a:fillRect/>
          </a:stretch>
        </p:blipFill>
        <p:spPr>
          <a:xfrm>
            <a:off x="1585318" y="3378200"/>
            <a:ext cx="3586758" cy="1070173"/>
          </a:xfrm>
          <a:prstGeom prst="rect">
            <a:avLst/>
          </a:prstGeom>
        </p:spPr>
      </p:pic>
      <p:pic>
        <p:nvPicPr>
          <p:cNvPr id="9" name="Image 3" descr="preencoded.png"/>
          <p:cNvPicPr>
            <a:picLocks noChangeAspect="1"/>
          </p:cNvPicPr>
          <p:nvPr/>
        </p:nvPicPr>
        <p:blipFill>
          <a:blip r:embed="rId6"/>
          <a:stretch>
            <a:fillRect/>
          </a:stretch>
        </p:blipFill>
        <p:spPr>
          <a:xfrm>
            <a:off x="3245743" y="3747195"/>
            <a:ext cx="265807" cy="332184"/>
          </a:xfrm>
          <a:prstGeom prst="rect">
            <a:avLst/>
          </a:prstGeom>
        </p:spPr>
      </p:pic>
      <p:sp>
        <p:nvSpPr>
          <p:cNvPr id="10" name="Text 4"/>
          <p:cNvSpPr/>
          <p:nvPr/>
        </p:nvSpPr>
        <p:spPr>
          <a:xfrm>
            <a:off x="5361087" y="3567212"/>
            <a:ext cx="2362696"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Massive Data Volume</a:t>
            </a:r>
            <a:endParaRPr lang="en-US" sz="1833" dirty="0"/>
          </a:p>
        </p:txBody>
      </p:sp>
      <p:sp>
        <p:nvSpPr>
          <p:cNvPr id="11" name="Text 5"/>
          <p:cNvSpPr/>
          <p:nvPr/>
        </p:nvSpPr>
        <p:spPr>
          <a:xfrm>
            <a:off x="5361087" y="3975894"/>
            <a:ext cx="4337546"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Processing satellite imagery and observational data</a:t>
            </a:r>
            <a:endParaRPr lang="en-US" sz="1458" dirty="0"/>
          </a:p>
        </p:txBody>
      </p:sp>
      <p:sp>
        <p:nvSpPr>
          <p:cNvPr id="12" name="Shape 6"/>
          <p:cNvSpPr/>
          <p:nvPr/>
        </p:nvSpPr>
        <p:spPr>
          <a:xfrm>
            <a:off x="5219304" y="4459288"/>
            <a:ext cx="6263978" cy="12700"/>
          </a:xfrm>
          <a:prstGeom prst="roundRect">
            <a:avLst>
              <a:gd name="adj" fmla="val 625116"/>
            </a:avLst>
          </a:prstGeom>
          <a:solidFill>
            <a:srgbClr val="BFD3D8"/>
          </a:solidFill>
          <a:ln/>
        </p:spPr>
        <p:txBody>
          <a:bodyPr/>
          <a:lstStyle/>
          <a:p>
            <a:endParaRPr lang="en-US" sz="1500"/>
          </a:p>
        </p:txBody>
      </p:sp>
      <p:pic>
        <p:nvPicPr>
          <p:cNvPr id="13" name="Image 4" descr="preencoded.png"/>
          <p:cNvPicPr>
            <a:picLocks noChangeAspect="1"/>
          </p:cNvPicPr>
          <p:nvPr/>
        </p:nvPicPr>
        <p:blipFill>
          <a:blip r:embed="rId7"/>
          <a:stretch>
            <a:fillRect/>
          </a:stretch>
        </p:blipFill>
        <p:spPr>
          <a:xfrm>
            <a:off x="688578" y="4495602"/>
            <a:ext cx="5380137" cy="1070173"/>
          </a:xfrm>
          <a:prstGeom prst="rect">
            <a:avLst/>
          </a:prstGeom>
        </p:spPr>
      </p:pic>
      <p:pic>
        <p:nvPicPr>
          <p:cNvPr id="14" name="Image 5" descr="preencoded.png"/>
          <p:cNvPicPr>
            <a:picLocks noChangeAspect="1"/>
          </p:cNvPicPr>
          <p:nvPr/>
        </p:nvPicPr>
        <p:blipFill>
          <a:blip r:embed="rId8"/>
          <a:stretch>
            <a:fillRect/>
          </a:stretch>
        </p:blipFill>
        <p:spPr>
          <a:xfrm>
            <a:off x="3245644" y="4864596"/>
            <a:ext cx="265807" cy="332184"/>
          </a:xfrm>
          <a:prstGeom prst="rect">
            <a:avLst/>
          </a:prstGeom>
        </p:spPr>
      </p:pic>
      <p:sp>
        <p:nvSpPr>
          <p:cNvPr id="15" name="Text 7"/>
          <p:cNvSpPr/>
          <p:nvPr/>
        </p:nvSpPr>
        <p:spPr>
          <a:xfrm>
            <a:off x="6257727" y="4684613"/>
            <a:ext cx="2394744" cy="295275"/>
          </a:xfrm>
          <a:prstGeom prst="rect">
            <a:avLst/>
          </a:prstGeom>
          <a:noFill/>
          <a:ln/>
        </p:spPr>
        <p:txBody>
          <a:bodyPr wrap="none" lIns="0" tIns="0" rIns="0" bIns="0" rtlCol="0" anchor="t"/>
          <a:lstStyle/>
          <a:p>
            <a:pPr>
              <a:lnSpc>
                <a:spcPts val="2292"/>
              </a:lnSpc>
            </a:pPr>
            <a:r>
              <a:rPr lang="en-US" sz="1833" dirty="0">
                <a:solidFill>
                  <a:srgbClr val="384653"/>
                </a:solidFill>
                <a:latin typeface="Host Grotesk Medium" pitchFamily="34" charset="0"/>
                <a:ea typeface="Host Grotesk Medium" pitchFamily="34" charset="-122"/>
                <a:cs typeface="Host Grotesk Medium" pitchFamily="34" charset="-120"/>
              </a:rPr>
              <a:t>Real-Time Constraints</a:t>
            </a:r>
            <a:endParaRPr lang="en-US" sz="1833" dirty="0"/>
          </a:p>
        </p:txBody>
      </p:sp>
      <p:sp>
        <p:nvSpPr>
          <p:cNvPr id="16" name="Text 8"/>
          <p:cNvSpPr/>
          <p:nvPr/>
        </p:nvSpPr>
        <p:spPr>
          <a:xfrm>
            <a:off x="6257727" y="5093295"/>
            <a:ext cx="3820914" cy="283468"/>
          </a:xfrm>
          <a:prstGeom prst="rect">
            <a:avLst/>
          </a:prstGeom>
          <a:noFill/>
          <a:ln/>
        </p:spPr>
        <p:txBody>
          <a:bodyPr wrap="none" lIns="0" tIns="0" rIns="0" bIns="0" rtlCol="0" anchor="t"/>
          <a:lstStyle/>
          <a:p>
            <a:pPr>
              <a:lnSpc>
                <a:spcPts val="2208"/>
              </a:lnSpc>
            </a:pPr>
            <a:r>
              <a:rPr lang="en-US" sz="1458" dirty="0">
                <a:solidFill>
                  <a:srgbClr val="384653"/>
                </a:solidFill>
                <a:latin typeface="Roboto" pitchFamily="34" charset="0"/>
                <a:ea typeface="Roboto" pitchFamily="34" charset="-122"/>
                <a:cs typeface="Roboto" pitchFamily="34" charset="-120"/>
              </a:rPr>
              <a:t>Rapid completion for time-sensitive decisions</a:t>
            </a:r>
            <a:endParaRPr lang="en-US" sz="1458" dirty="0"/>
          </a:p>
        </p:txBody>
      </p:sp>
      <p:sp>
        <p:nvSpPr>
          <p:cNvPr id="18" name="Title 17">
            <a:extLst>
              <a:ext uri="{FF2B5EF4-FFF2-40B4-BE49-F238E27FC236}">
                <a16:creationId xmlns:a16="http://schemas.microsoft.com/office/drawing/2014/main" id="{1C953DBF-91B8-C133-175A-F0BCF16C4CA2}"/>
              </a:ext>
            </a:extLst>
          </p:cNvPr>
          <p:cNvSpPr>
            <a:spLocks noGrp="1"/>
          </p:cNvSpPr>
          <p:nvPr>
            <p:ph type="title"/>
          </p:nvPr>
        </p:nvSpPr>
        <p:spPr/>
        <p:txBody>
          <a:bodyPr/>
          <a:lstStyle/>
          <a:p>
            <a:r>
              <a:rPr lang="en-US" sz="4800" b="0" dirty="0">
                <a:solidFill>
                  <a:srgbClr val="2E3C4E"/>
                </a:solidFill>
                <a:latin typeface="Host Grotesk Medium" pitchFamily="34" charset="0"/>
                <a:ea typeface="Host Grotesk Medium" pitchFamily="34" charset="-122"/>
                <a:cs typeface="Host Grotesk Medium" pitchFamily="34" charset="-120"/>
              </a:rPr>
              <a:t>Why WRF Needs HPC</a:t>
            </a:r>
            <a:endParaRPr lang="en-US" b="0" dirty="0"/>
          </a:p>
        </p:txBody>
      </p:sp>
      <p:sp>
        <p:nvSpPr>
          <p:cNvPr id="20" name="Content Placeholder 19">
            <a:extLst>
              <a:ext uri="{FF2B5EF4-FFF2-40B4-BE49-F238E27FC236}">
                <a16:creationId xmlns:a16="http://schemas.microsoft.com/office/drawing/2014/main" id="{2EB7FECC-0436-F3F4-0D88-3FCF07E988E0}"/>
              </a:ext>
            </a:extLst>
          </p:cNvPr>
          <p:cNvSpPr>
            <a:spLocks noGrp="1"/>
          </p:cNvSpPr>
          <p:nvPr>
            <p:ph sz="quarter" idx="13"/>
          </p:nvPr>
        </p:nvSpPr>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187E-F897-49FC-BE38-6D9DF7F0203E}"/>
              </a:ext>
            </a:extLst>
          </p:cNvPr>
          <p:cNvSpPr>
            <a:spLocks noGrp="1"/>
          </p:cNvSpPr>
          <p:nvPr>
            <p:ph type="title"/>
          </p:nvPr>
        </p:nvSpPr>
        <p:spPr/>
        <p:txBody>
          <a:bodyPr/>
          <a:lstStyle/>
          <a:p>
            <a:r>
              <a:rPr lang="en-US" sz="4800" b="0" dirty="0">
                <a:solidFill>
                  <a:srgbClr val="2E3C4E"/>
                </a:solidFill>
                <a:latin typeface="Host Grotesk Medium" pitchFamily="34" charset="0"/>
                <a:ea typeface="Host Grotesk Medium" pitchFamily="34" charset="-122"/>
                <a:cs typeface="Host Grotesk Medium" pitchFamily="34" charset="-120"/>
              </a:rPr>
              <a:t>Why WRF Needs HPC</a:t>
            </a:r>
            <a:endParaRPr lang="en-US" dirty="0"/>
          </a:p>
        </p:txBody>
      </p:sp>
      <p:graphicFrame>
        <p:nvGraphicFramePr>
          <p:cNvPr id="8" name="Content Placeholder 2">
            <a:extLst>
              <a:ext uri="{FF2B5EF4-FFF2-40B4-BE49-F238E27FC236}">
                <a16:creationId xmlns:a16="http://schemas.microsoft.com/office/drawing/2014/main" id="{9842B57D-49FB-5759-ECD3-F24E4E2E5EB3}"/>
              </a:ext>
            </a:extLst>
          </p:cNvPr>
          <p:cNvGraphicFramePr>
            <a:graphicFrameLocks noGrp="1"/>
          </p:cNvGraphicFramePr>
          <p:nvPr>
            <p:ph idx="1"/>
          </p:nvPr>
        </p:nvGraphicFramePr>
        <p:xfrm>
          <a:off x="631371" y="1473200"/>
          <a:ext cx="10722429" cy="486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51A798B3-744A-70F7-34C5-1DA2B9D8F64B}"/>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511002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736DF35-A722-23AC-A58D-5F875241D0AE}"/>
              </a:ext>
            </a:extLst>
          </p:cNvPr>
          <p:cNvGraphicFramePr>
            <a:graphicFrameLocks noGrp="1"/>
          </p:cNvGraphicFramePr>
          <p:nvPr>
            <p:extLst>
              <p:ext uri="{D42A27DB-BD31-4B8C-83A1-F6EECF244321}">
                <p14:modId xmlns:p14="http://schemas.microsoft.com/office/powerpoint/2010/main" val="1529585052"/>
              </p:ext>
            </p:extLst>
          </p:nvPr>
        </p:nvGraphicFramePr>
        <p:xfrm>
          <a:off x="44450" y="1333501"/>
          <a:ext cx="12147550" cy="4704787"/>
        </p:xfrm>
        <a:graphic>
          <a:graphicData uri="http://schemas.openxmlformats.org/drawingml/2006/table">
            <a:tbl>
              <a:tblPr firstRow="1" firstCol="1" bandRow="1">
                <a:tableStyleId>{073A0DAA-6AF3-43AB-8588-CEC1D06C72B9}</a:tableStyleId>
              </a:tblPr>
              <a:tblGrid>
                <a:gridCol w="2429510">
                  <a:extLst>
                    <a:ext uri="{9D8B030D-6E8A-4147-A177-3AD203B41FA5}">
                      <a16:colId xmlns:a16="http://schemas.microsoft.com/office/drawing/2014/main" val="20000"/>
                    </a:ext>
                  </a:extLst>
                </a:gridCol>
                <a:gridCol w="2538717">
                  <a:extLst>
                    <a:ext uri="{9D8B030D-6E8A-4147-A177-3AD203B41FA5}">
                      <a16:colId xmlns:a16="http://schemas.microsoft.com/office/drawing/2014/main" val="20001"/>
                    </a:ext>
                  </a:extLst>
                </a:gridCol>
                <a:gridCol w="2320303">
                  <a:extLst>
                    <a:ext uri="{9D8B030D-6E8A-4147-A177-3AD203B41FA5}">
                      <a16:colId xmlns:a16="http://schemas.microsoft.com/office/drawing/2014/main" val="20002"/>
                    </a:ext>
                  </a:extLst>
                </a:gridCol>
                <a:gridCol w="2429510">
                  <a:extLst>
                    <a:ext uri="{9D8B030D-6E8A-4147-A177-3AD203B41FA5}">
                      <a16:colId xmlns:a16="http://schemas.microsoft.com/office/drawing/2014/main" val="20003"/>
                    </a:ext>
                  </a:extLst>
                </a:gridCol>
                <a:gridCol w="2429510">
                  <a:extLst>
                    <a:ext uri="{9D8B030D-6E8A-4147-A177-3AD203B41FA5}">
                      <a16:colId xmlns:a16="http://schemas.microsoft.com/office/drawing/2014/main" val="20004"/>
                    </a:ext>
                  </a:extLst>
                </a:gridCol>
              </a:tblGrid>
              <a:tr h="189863">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Model configuration</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ARW</a:t>
                      </a:r>
                      <a:br>
                        <a:rPr lang="en-US" sz="1200" dirty="0">
                          <a:solidFill>
                            <a:schemeClr val="bg1"/>
                          </a:solidFill>
                          <a:effectLst/>
                        </a:rPr>
                      </a:br>
                      <a:r>
                        <a:rPr lang="en-US" sz="1200" dirty="0">
                          <a:solidFill>
                            <a:schemeClr val="bg1"/>
                          </a:solidFill>
                          <a:effectLst/>
                        </a:rPr>
                        <a:t>v.4.4.2 (2022) </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ARW triple nested run                        v.4.4.2 (2022)</a:t>
                      </a: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NMM</a:t>
                      </a:r>
                      <a:br>
                        <a:rPr lang="en-US" sz="1200" dirty="0">
                          <a:solidFill>
                            <a:schemeClr val="bg1"/>
                          </a:solidFill>
                          <a:effectLst/>
                        </a:rPr>
                      </a:br>
                      <a:r>
                        <a:rPr lang="en-US" sz="1200" dirty="0">
                          <a:solidFill>
                            <a:schemeClr val="bg1"/>
                          </a:solidFill>
                          <a:effectLst/>
                        </a:rPr>
                        <a:t>(v.4.3.3)</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Ensemble</a:t>
                      </a:r>
                      <a:br>
                        <a:rPr lang="en-US" sz="1200" dirty="0">
                          <a:solidFill>
                            <a:schemeClr val="bg1"/>
                          </a:solidFill>
                          <a:effectLst/>
                        </a:rPr>
                      </a:br>
                      <a:r>
                        <a:rPr lang="en-US" sz="1200" dirty="0">
                          <a:solidFill>
                            <a:schemeClr val="bg1"/>
                          </a:solidFill>
                          <a:effectLst/>
                        </a:rPr>
                        <a:t>15 members</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0"/>
                  </a:ext>
                </a:extLst>
              </a:tr>
              <a:tr h="710536">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Physics</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28, Thompson, </a:t>
                      </a:r>
                      <a:r>
                        <a:rPr lang="en-US" sz="1200" dirty="0" err="1">
                          <a:solidFill>
                            <a:schemeClr val="tx1"/>
                          </a:solidFill>
                          <a:effectLst/>
                        </a:rPr>
                        <a:t>Eidhammer</a:t>
                      </a:r>
                      <a:endParaRPr lang="en-US" sz="1200" dirty="0">
                        <a:solidFill>
                          <a:schemeClr val="tx1"/>
                        </a:solidFill>
                        <a:effectLst/>
                      </a:endParaRPr>
                    </a:p>
                    <a:p>
                      <a:pPr marL="0" marR="0" algn="ctr">
                        <a:lnSpc>
                          <a:spcPct val="107000"/>
                        </a:lnSpc>
                        <a:spcBef>
                          <a:spcPts val="0"/>
                        </a:spcBef>
                        <a:spcAft>
                          <a:spcPts val="1200"/>
                        </a:spcAft>
                        <a:tabLst>
                          <a:tab pos="180340" algn="l"/>
                          <a:tab pos="2430780" algn="l"/>
                        </a:tabLst>
                      </a:pPr>
                      <a:r>
                        <a:rPr lang="en-US" sz="1200" dirty="0">
                          <a:solidFill>
                            <a:schemeClr val="tx1"/>
                          </a:solidFill>
                          <a:effectLst/>
                        </a:rPr>
                        <a:t>(2014)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28, 28, 28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8, Thompson Graupel scheme (Thompson et al. 2008)</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28, 8, 5 and 6</a:t>
                      </a:r>
                    </a:p>
                    <a:p>
                      <a:pPr marL="0" marR="0" algn="ctr">
                        <a:lnSpc>
                          <a:spcPct val="107000"/>
                        </a:lnSpc>
                        <a:spcBef>
                          <a:spcPts val="0"/>
                        </a:spcBef>
                        <a:spcAft>
                          <a:spcPts val="800"/>
                        </a:spcAft>
                      </a:pPr>
                      <a:r>
                        <a:rPr lang="en-US" sz="1200" dirty="0">
                          <a:solidFill>
                            <a:schemeClr val="tx1"/>
                          </a:solidFill>
                          <a:effectLst/>
                        </a:rPr>
                        <a:t>5, Ferrier scheme Ferrier, (1994)        6, WSM6 Hong and Lim, (2006)</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1"/>
                  </a:ext>
                </a:extLst>
              </a:tr>
              <a:tr h="457741">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PBL</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800"/>
                        </a:spcAft>
                      </a:pPr>
                      <a:r>
                        <a:rPr lang="en-US" sz="1200" dirty="0">
                          <a:solidFill>
                            <a:schemeClr val="tx1"/>
                          </a:solidFill>
                          <a:effectLst/>
                        </a:rPr>
                        <a:t>1, Yonsei University YSU Hong</a:t>
                      </a:r>
                    </a:p>
                    <a:p>
                      <a:pPr marL="0" marR="0" algn="ctr">
                        <a:lnSpc>
                          <a:spcPct val="107000"/>
                        </a:lnSpc>
                        <a:spcBef>
                          <a:spcPts val="0"/>
                        </a:spcBef>
                        <a:spcAft>
                          <a:spcPts val="800"/>
                        </a:spcAft>
                      </a:pPr>
                      <a:r>
                        <a:rPr lang="en-US" sz="1200" dirty="0">
                          <a:solidFill>
                            <a:schemeClr val="tx1"/>
                          </a:solidFill>
                          <a:effectLst/>
                        </a:rPr>
                        <a:t>(2010)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1, 1, 1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 Mellor-Yamada-Janjic (Eta) TKE scheme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1, 2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2"/>
                  </a:ext>
                </a:extLst>
              </a:tr>
              <a:tr h="705696">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Surface physics</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800"/>
                        </a:spcAft>
                      </a:pPr>
                      <a:r>
                        <a:rPr lang="en-US" sz="1200" dirty="0">
                          <a:solidFill>
                            <a:schemeClr val="tx1"/>
                          </a:solidFill>
                          <a:effectLst/>
                        </a:rPr>
                        <a:t>2, Noah Land-Surface Model: </a:t>
                      </a:r>
                    </a:p>
                    <a:p>
                      <a:pPr marL="0" marR="0" algn="ctr">
                        <a:lnSpc>
                          <a:spcPct val="107000"/>
                        </a:lnSpc>
                        <a:spcBef>
                          <a:spcPts val="0"/>
                        </a:spcBef>
                        <a:spcAft>
                          <a:spcPts val="800"/>
                        </a:spcAft>
                      </a:pPr>
                      <a:r>
                        <a:rPr lang="en-US" sz="1200" dirty="0">
                          <a:solidFill>
                            <a:schemeClr val="tx1"/>
                          </a:solidFill>
                          <a:effectLst/>
                        </a:rPr>
                        <a:t>Unified NCEP/NCAR/AFWA scheme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2, 2, 2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a:t>
                      </a:r>
                    </a:p>
                    <a:p>
                      <a:pPr marL="0" marR="0" algn="ctr">
                        <a:lnSpc>
                          <a:spcPct val="107000"/>
                        </a:lnSpc>
                        <a:spcBef>
                          <a:spcPts val="0"/>
                        </a:spcBef>
                        <a:spcAft>
                          <a:spcPts val="80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3"/>
                  </a:ext>
                </a:extLst>
              </a:tr>
              <a:tr h="563300">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Cumulus convection</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800"/>
                        </a:spcAft>
                      </a:pPr>
                      <a:r>
                        <a:rPr lang="en-US" sz="1200" dirty="0">
                          <a:solidFill>
                            <a:schemeClr val="tx1"/>
                          </a:solidFill>
                          <a:effectLst/>
                        </a:rPr>
                        <a:t>14, new scale and aerosol aware scheme (Shin and Hong, 2015; Han et al. 2017)</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14, 14, 14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2, 14</a:t>
                      </a:r>
                    </a:p>
                    <a:p>
                      <a:pPr marL="0" marR="0" algn="ctr">
                        <a:lnSpc>
                          <a:spcPct val="107000"/>
                        </a:lnSpc>
                        <a:spcBef>
                          <a:spcPts val="0"/>
                        </a:spcBef>
                        <a:spcAft>
                          <a:spcPts val="1200"/>
                        </a:spcAft>
                        <a:tabLst>
                          <a:tab pos="180340" algn="l"/>
                          <a:tab pos="2430780" algn="l"/>
                        </a:tabLst>
                      </a:pPr>
                      <a:r>
                        <a:rPr lang="en-US" sz="1200" dirty="0">
                          <a:solidFill>
                            <a:schemeClr val="tx1"/>
                          </a:solidFill>
                          <a:effectLst/>
                        </a:rPr>
                        <a:t>2, Betts-Miller-Janjic scheme</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4"/>
                  </a:ext>
                </a:extLst>
              </a:tr>
              <a:tr h="759921">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Radiation</a:t>
                      </a:r>
                    </a:p>
                    <a:p>
                      <a:pPr marL="0" marR="0" algn="ctr">
                        <a:lnSpc>
                          <a:spcPct val="107000"/>
                        </a:lnSpc>
                        <a:spcBef>
                          <a:spcPts val="0"/>
                        </a:spcBef>
                        <a:spcAft>
                          <a:spcPts val="1200"/>
                        </a:spcAft>
                        <a:tabLst>
                          <a:tab pos="180340" algn="l"/>
                          <a:tab pos="2430780" algn="l"/>
                        </a:tabLst>
                      </a:pPr>
                      <a:r>
                        <a:rPr lang="en-US" sz="1200" dirty="0">
                          <a:solidFill>
                            <a:schemeClr val="bg1"/>
                          </a:solidFill>
                          <a:effectLst/>
                        </a:rPr>
                        <a:t>Short/Long</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800"/>
                        </a:spcAft>
                      </a:pPr>
                      <a:r>
                        <a:rPr lang="en-US" sz="1200" dirty="0">
                          <a:solidFill>
                            <a:schemeClr val="tx1"/>
                          </a:solidFill>
                          <a:effectLst/>
                        </a:rPr>
                        <a:t>1, RRTM Scheme</a:t>
                      </a:r>
                    </a:p>
                    <a:p>
                      <a:pPr marL="0" marR="0" algn="ctr">
                        <a:lnSpc>
                          <a:spcPct val="107000"/>
                        </a:lnSpc>
                        <a:spcBef>
                          <a:spcPts val="0"/>
                        </a:spcBef>
                        <a:spcAft>
                          <a:spcPts val="800"/>
                        </a:spcAft>
                      </a:pPr>
                      <a:r>
                        <a:rPr lang="en-US" sz="1200" dirty="0" err="1">
                          <a:solidFill>
                            <a:schemeClr val="tx1"/>
                          </a:solidFill>
                          <a:effectLst/>
                        </a:rPr>
                        <a:t>Dudhia</a:t>
                      </a:r>
                      <a:r>
                        <a:rPr lang="en-US" sz="1200" dirty="0">
                          <a:solidFill>
                            <a:schemeClr val="tx1"/>
                          </a:solidFill>
                          <a:effectLst/>
                        </a:rPr>
                        <a:t> Scheme, </a:t>
                      </a:r>
                      <a:r>
                        <a:rPr lang="en-US" sz="1200" dirty="0" err="1">
                          <a:solidFill>
                            <a:schemeClr val="tx1"/>
                          </a:solidFill>
                          <a:effectLst/>
                        </a:rPr>
                        <a:t>Dudhia</a:t>
                      </a:r>
                      <a:r>
                        <a:rPr lang="en-US" sz="1200" dirty="0">
                          <a:solidFill>
                            <a:schemeClr val="tx1"/>
                          </a:solidFill>
                          <a:effectLst/>
                        </a:rPr>
                        <a:t> (1989) /</a:t>
                      </a:r>
                    </a:p>
                    <a:p>
                      <a:pPr marL="0" marR="0" algn="ctr">
                        <a:lnSpc>
                          <a:spcPct val="107000"/>
                        </a:lnSpc>
                        <a:spcBef>
                          <a:spcPts val="0"/>
                        </a:spcBef>
                        <a:spcAft>
                          <a:spcPts val="800"/>
                        </a:spcAft>
                      </a:pPr>
                      <a:r>
                        <a:rPr lang="en-US" sz="1200" dirty="0" err="1">
                          <a:solidFill>
                            <a:schemeClr val="tx1"/>
                          </a:solidFill>
                          <a:effectLst/>
                        </a:rPr>
                        <a:t>Mlawer</a:t>
                      </a:r>
                      <a:r>
                        <a:rPr lang="en-US" sz="1200" dirty="0">
                          <a:solidFill>
                            <a:schemeClr val="tx1"/>
                          </a:solidFill>
                          <a:effectLst/>
                        </a:rPr>
                        <a:t> et al. (1997)</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1, 1, 1</a:t>
                      </a:r>
                    </a:p>
                    <a:p>
                      <a:pPr marL="0" marR="0" algn="ctr">
                        <a:lnSpc>
                          <a:spcPct val="107000"/>
                        </a:lnSpc>
                        <a:spcBef>
                          <a:spcPts val="0"/>
                        </a:spcBef>
                        <a:spcAft>
                          <a:spcPts val="1200"/>
                        </a:spcAft>
                        <a:tabLst>
                          <a:tab pos="180340" algn="l"/>
                          <a:tab pos="2430780" algn="l"/>
                        </a:tabLst>
                      </a:pPr>
                      <a:r>
                        <a:rPr lang="en-US" sz="1200" dirty="0">
                          <a:solidFill>
                            <a:schemeClr val="tx1"/>
                          </a:solidFill>
                          <a:effectLst/>
                        </a:rPr>
                        <a:t> 1, 1, 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99, GFDL scheme: Geophysical Fluid Dyn. Lab. (GFDL)</a:t>
                      </a:r>
                    </a:p>
                    <a:p>
                      <a:pPr marL="0" marR="0" algn="ctr">
                        <a:lnSpc>
                          <a:spcPct val="107000"/>
                        </a:lnSpc>
                        <a:spcBef>
                          <a:spcPts val="0"/>
                        </a:spcBef>
                        <a:spcAft>
                          <a:spcPts val="1200"/>
                        </a:spcAft>
                        <a:tabLst>
                          <a:tab pos="180340" algn="l"/>
                          <a:tab pos="2430780" algn="l"/>
                        </a:tabLst>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99</a:t>
                      </a: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a:t>
                      </a:r>
                    </a:p>
                    <a:p>
                      <a:pPr marL="0" marR="0" algn="ctr">
                        <a:lnSpc>
                          <a:spcPct val="107000"/>
                        </a:lnSpc>
                        <a:spcBef>
                          <a:spcPts val="0"/>
                        </a:spcBef>
                        <a:spcAft>
                          <a:spcPts val="1200"/>
                        </a:spcAft>
                        <a:tabLst>
                          <a:tab pos="180340" algn="l"/>
                          <a:tab pos="2430780" algn="l"/>
                        </a:tabLst>
                      </a:pPr>
                      <a:r>
                        <a:rPr lang="en-US" sz="1200" dirty="0">
                          <a:solidFill>
                            <a:schemeClr val="tx1"/>
                          </a:solidFill>
                          <a:effectLst/>
                        </a:rPr>
                        <a:t>1</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5"/>
                  </a:ext>
                </a:extLst>
              </a:tr>
              <a:tr h="181863">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Hor. grid resolution</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4-km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a:solidFill>
                            <a:schemeClr val="tx1"/>
                          </a:solidFill>
                          <a:effectLst/>
                        </a:rPr>
                        <a:t>27 x 9 x 3 km</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4-km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4-km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6"/>
                  </a:ext>
                </a:extLst>
              </a:tr>
              <a:tr h="181863">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Vertical levels</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44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a:solidFill>
                            <a:schemeClr val="tx1"/>
                          </a:solidFill>
                          <a:effectLst/>
                        </a:rPr>
                        <a:t>44, 44, 44</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50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44</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7"/>
                  </a:ext>
                </a:extLst>
              </a:tr>
              <a:tr h="265693">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Time step (s)</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90, 30, 10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10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8"/>
                  </a:ext>
                </a:extLst>
              </a:tr>
              <a:tr h="401045">
                <a:tc>
                  <a:txBody>
                    <a:bodyPr/>
                    <a:lstStyle/>
                    <a:p>
                      <a:pPr marL="0" marR="0" algn="ctr">
                        <a:lnSpc>
                          <a:spcPct val="107000"/>
                        </a:lnSpc>
                        <a:spcBef>
                          <a:spcPts val="0"/>
                        </a:spcBef>
                        <a:spcAft>
                          <a:spcPts val="1200"/>
                        </a:spcAft>
                        <a:tabLst>
                          <a:tab pos="180340" algn="l"/>
                          <a:tab pos="2430780" algn="l"/>
                        </a:tabLst>
                      </a:pPr>
                      <a:r>
                        <a:rPr lang="en-US" sz="1200" dirty="0">
                          <a:solidFill>
                            <a:schemeClr val="bg1"/>
                          </a:solidFill>
                          <a:effectLst/>
                        </a:rPr>
                        <a:t>Initial data and LBC</a:t>
                      </a:r>
                      <a:endParaRPr lang="en-US"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NCEP FNL GDAS 0.25 deg</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tc>
                  <a:txBody>
                    <a:bodyPr/>
                    <a:lstStyle/>
                    <a:p>
                      <a:pPr marL="0" marR="0" algn="ctr">
                        <a:lnSpc>
                          <a:spcPct val="107000"/>
                        </a:lnSpc>
                        <a:spcBef>
                          <a:spcPts val="0"/>
                        </a:spcBef>
                        <a:spcAft>
                          <a:spcPts val="1200"/>
                        </a:spcAft>
                        <a:tabLst>
                          <a:tab pos="180340" algn="l"/>
                          <a:tab pos="2430780" algn="l"/>
                        </a:tabLst>
                      </a:pPr>
                      <a:r>
                        <a:rPr lang="en-US" sz="1200" dirty="0">
                          <a:solidFill>
                            <a:schemeClr val="tx1"/>
                          </a:solidFill>
                          <a:effectLst/>
                        </a:rPr>
                        <a:t>Slightly perturbed IC (Scaling) 6 members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4700" marR="54700" marT="0" marB="0"/>
                </a:tc>
                <a:extLst>
                  <a:ext uri="{0D108BD9-81ED-4DB2-BD59-A6C34878D82A}">
                    <a16:rowId xmlns:a16="http://schemas.microsoft.com/office/drawing/2014/main" val="10009"/>
                  </a:ext>
                </a:extLst>
              </a:tr>
            </a:tbl>
          </a:graphicData>
        </a:graphic>
      </p:graphicFrame>
      <p:sp>
        <p:nvSpPr>
          <p:cNvPr id="2" name="Title 1">
            <a:extLst>
              <a:ext uri="{FF2B5EF4-FFF2-40B4-BE49-F238E27FC236}">
                <a16:creationId xmlns:a16="http://schemas.microsoft.com/office/drawing/2014/main" id="{C91CDBB3-6BCC-BEC6-56B3-4AFE248F1735}"/>
              </a:ext>
            </a:extLst>
          </p:cNvPr>
          <p:cNvSpPr>
            <a:spLocks noGrp="1"/>
          </p:cNvSpPr>
          <p:nvPr>
            <p:ph type="title"/>
          </p:nvPr>
        </p:nvSpPr>
        <p:spPr/>
        <p:txBody>
          <a:bodyPr/>
          <a:lstStyle/>
          <a:p>
            <a:r>
              <a:rPr lang="en-US" dirty="0"/>
              <a:t>The list of model configurations and physical parameterizations</a:t>
            </a:r>
          </a:p>
        </p:txBody>
      </p:sp>
      <p:sp>
        <p:nvSpPr>
          <p:cNvPr id="4" name="Content Placeholder 3">
            <a:extLst>
              <a:ext uri="{FF2B5EF4-FFF2-40B4-BE49-F238E27FC236}">
                <a16:creationId xmlns:a16="http://schemas.microsoft.com/office/drawing/2014/main" id="{546C339D-DFFB-8806-3857-3FCA95B300DA}"/>
              </a:ext>
            </a:extLst>
          </p:cNvPr>
          <p:cNvSpPr>
            <a:spLocks noGrp="1"/>
          </p:cNvSpPr>
          <p:nvPr>
            <p:ph sz="quarter" idx="13"/>
          </p:nvPr>
        </p:nvSpPr>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ABCB088-21C9-1B85-D83F-F5CE864BCF8E}"/>
              </a:ext>
            </a:extLst>
          </p:cNvPr>
          <p:cNvSpPr/>
          <p:nvPr/>
        </p:nvSpPr>
        <p:spPr>
          <a:xfrm>
            <a:off x="1676400" y="1639888"/>
            <a:ext cx="2109788" cy="16383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a:p>
        </p:txBody>
      </p:sp>
      <p:sp>
        <p:nvSpPr>
          <p:cNvPr id="9" name="Rectangle 8">
            <a:extLst>
              <a:ext uri="{FF2B5EF4-FFF2-40B4-BE49-F238E27FC236}">
                <a16:creationId xmlns:a16="http://schemas.microsoft.com/office/drawing/2014/main" id="{BC1A6E1C-381B-C9B4-2B00-F754A0717B25}"/>
              </a:ext>
            </a:extLst>
          </p:cNvPr>
          <p:cNvSpPr/>
          <p:nvPr/>
        </p:nvSpPr>
        <p:spPr>
          <a:xfrm>
            <a:off x="1919287" y="1868240"/>
            <a:ext cx="1624034" cy="1508105"/>
          </a:xfrm>
          <a:prstGeom prst="rect">
            <a:avLst/>
          </a:prstGeom>
          <a:noFill/>
        </p:spPr>
        <p:txBody>
          <a:bodyPr wrap="none">
            <a:spAutoFit/>
          </a:bodyPr>
          <a:lstStyle/>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TOTAL</a:t>
            </a:r>
          </a:p>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ACC. RAIN</a:t>
            </a:r>
          </a:p>
          <a:p>
            <a:pPr algn="ctr">
              <a:defRPr/>
            </a:pPr>
            <a:endPar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endParaRPr>
          </a:p>
        </p:txBody>
      </p:sp>
      <p:sp>
        <p:nvSpPr>
          <p:cNvPr id="11" name="Rectangle 10">
            <a:extLst>
              <a:ext uri="{FF2B5EF4-FFF2-40B4-BE49-F238E27FC236}">
                <a16:creationId xmlns:a16="http://schemas.microsoft.com/office/drawing/2014/main" id="{FAD92D6D-54FA-BDC1-4087-08032A32F74C}"/>
              </a:ext>
            </a:extLst>
          </p:cNvPr>
          <p:cNvSpPr/>
          <p:nvPr/>
        </p:nvSpPr>
        <p:spPr>
          <a:xfrm>
            <a:off x="1992313" y="3873501"/>
            <a:ext cx="2590800" cy="115252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p>
        </p:txBody>
      </p:sp>
      <p:sp>
        <p:nvSpPr>
          <p:cNvPr id="12" name="Rectangle 11">
            <a:extLst>
              <a:ext uri="{FF2B5EF4-FFF2-40B4-BE49-F238E27FC236}">
                <a16:creationId xmlns:a16="http://schemas.microsoft.com/office/drawing/2014/main" id="{8C169503-5998-5236-9B25-4A9CD341B4EE}"/>
              </a:ext>
            </a:extLst>
          </p:cNvPr>
          <p:cNvSpPr/>
          <p:nvPr/>
        </p:nvSpPr>
        <p:spPr>
          <a:xfrm>
            <a:off x="4779964" y="3873501"/>
            <a:ext cx="2592387" cy="115252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p>
        </p:txBody>
      </p:sp>
      <p:sp>
        <p:nvSpPr>
          <p:cNvPr id="13" name="Rectangle 12">
            <a:extLst>
              <a:ext uri="{FF2B5EF4-FFF2-40B4-BE49-F238E27FC236}">
                <a16:creationId xmlns:a16="http://schemas.microsoft.com/office/drawing/2014/main" id="{78DCCA1C-687C-18CB-CD0A-AEDE273358C2}"/>
              </a:ext>
            </a:extLst>
          </p:cNvPr>
          <p:cNvSpPr/>
          <p:nvPr/>
        </p:nvSpPr>
        <p:spPr>
          <a:xfrm>
            <a:off x="7640639" y="3873501"/>
            <a:ext cx="2592387" cy="115252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p>
        </p:txBody>
      </p:sp>
      <p:sp>
        <p:nvSpPr>
          <p:cNvPr id="14" name="Rectangle 13">
            <a:extLst>
              <a:ext uri="{FF2B5EF4-FFF2-40B4-BE49-F238E27FC236}">
                <a16:creationId xmlns:a16="http://schemas.microsoft.com/office/drawing/2014/main" id="{5586450D-8EC6-1797-6480-A843ADA2EF37}"/>
              </a:ext>
            </a:extLst>
          </p:cNvPr>
          <p:cNvSpPr/>
          <p:nvPr/>
        </p:nvSpPr>
        <p:spPr>
          <a:xfrm>
            <a:off x="2009775" y="5200651"/>
            <a:ext cx="2592388" cy="115252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p>
        </p:txBody>
      </p:sp>
      <p:sp>
        <p:nvSpPr>
          <p:cNvPr id="15" name="Rectangle 14">
            <a:extLst>
              <a:ext uri="{FF2B5EF4-FFF2-40B4-BE49-F238E27FC236}">
                <a16:creationId xmlns:a16="http://schemas.microsoft.com/office/drawing/2014/main" id="{FC8398A3-0B50-4D08-1301-D735A6F7D228}"/>
              </a:ext>
            </a:extLst>
          </p:cNvPr>
          <p:cNvSpPr/>
          <p:nvPr/>
        </p:nvSpPr>
        <p:spPr>
          <a:xfrm>
            <a:off x="4740275" y="5200651"/>
            <a:ext cx="2592388" cy="115252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p>
        </p:txBody>
      </p:sp>
      <p:sp>
        <p:nvSpPr>
          <p:cNvPr id="16" name="Rectangle 15">
            <a:extLst>
              <a:ext uri="{FF2B5EF4-FFF2-40B4-BE49-F238E27FC236}">
                <a16:creationId xmlns:a16="http://schemas.microsoft.com/office/drawing/2014/main" id="{0870724F-5367-1BD9-AE56-78D298936120}"/>
              </a:ext>
            </a:extLst>
          </p:cNvPr>
          <p:cNvSpPr/>
          <p:nvPr/>
        </p:nvSpPr>
        <p:spPr>
          <a:xfrm>
            <a:off x="7640639" y="5184776"/>
            <a:ext cx="2592387" cy="115252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p>
        </p:txBody>
      </p:sp>
      <p:sp>
        <p:nvSpPr>
          <p:cNvPr id="17" name="Rectangle 16">
            <a:extLst>
              <a:ext uri="{FF2B5EF4-FFF2-40B4-BE49-F238E27FC236}">
                <a16:creationId xmlns:a16="http://schemas.microsoft.com/office/drawing/2014/main" id="{86E82B39-23F3-AEAD-C820-ADA691C77484}"/>
              </a:ext>
            </a:extLst>
          </p:cNvPr>
          <p:cNvSpPr/>
          <p:nvPr/>
        </p:nvSpPr>
        <p:spPr>
          <a:xfrm>
            <a:off x="2448356" y="3988271"/>
            <a:ext cx="1678665"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effectLst>
              </a:rPr>
              <a:t>CAPE</a:t>
            </a:r>
          </a:p>
        </p:txBody>
      </p:sp>
      <p:sp>
        <p:nvSpPr>
          <p:cNvPr id="19" name="Rectangle 18">
            <a:extLst>
              <a:ext uri="{FF2B5EF4-FFF2-40B4-BE49-F238E27FC236}">
                <a16:creationId xmlns:a16="http://schemas.microsoft.com/office/drawing/2014/main" id="{A06F4316-C831-23F2-7218-D1890C7FAEAC}"/>
              </a:ext>
            </a:extLst>
          </p:cNvPr>
          <p:cNvSpPr/>
          <p:nvPr/>
        </p:nvSpPr>
        <p:spPr>
          <a:xfrm>
            <a:off x="5033335" y="3991623"/>
            <a:ext cx="2173672"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effectLst>
              </a:rPr>
              <a:t>SWEAT</a:t>
            </a:r>
          </a:p>
        </p:txBody>
      </p:sp>
      <p:sp>
        <p:nvSpPr>
          <p:cNvPr id="20" name="Rectangle 19">
            <a:extLst>
              <a:ext uri="{FF2B5EF4-FFF2-40B4-BE49-F238E27FC236}">
                <a16:creationId xmlns:a16="http://schemas.microsoft.com/office/drawing/2014/main" id="{829E3729-3F34-C8DD-B10B-A355710F9F3F}"/>
              </a:ext>
            </a:extLst>
          </p:cNvPr>
          <p:cNvSpPr/>
          <p:nvPr/>
        </p:nvSpPr>
        <p:spPr>
          <a:xfrm>
            <a:off x="7703839" y="3988271"/>
            <a:ext cx="2342693"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effectLst>
              </a:rPr>
              <a:t>K-index</a:t>
            </a:r>
          </a:p>
        </p:txBody>
      </p:sp>
      <p:sp>
        <p:nvSpPr>
          <p:cNvPr id="22" name="Rectangle 21">
            <a:extLst>
              <a:ext uri="{FF2B5EF4-FFF2-40B4-BE49-F238E27FC236}">
                <a16:creationId xmlns:a16="http://schemas.microsoft.com/office/drawing/2014/main" id="{A0C54964-1440-66D2-1491-5F63643041C4}"/>
              </a:ext>
            </a:extLst>
          </p:cNvPr>
          <p:cNvSpPr/>
          <p:nvPr/>
        </p:nvSpPr>
        <p:spPr>
          <a:xfrm>
            <a:off x="2160774" y="5298981"/>
            <a:ext cx="2290948"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effectLst>
              </a:rPr>
              <a:t>TOTALS</a:t>
            </a:r>
          </a:p>
        </p:txBody>
      </p:sp>
      <p:sp>
        <p:nvSpPr>
          <p:cNvPr id="23" name="Rectangle 22">
            <a:extLst>
              <a:ext uri="{FF2B5EF4-FFF2-40B4-BE49-F238E27FC236}">
                <a16:creationId xmlns:a16="http://schemas.microsoft.com/office/drawing/2014/main" id="{0E3F205B-F57B-9474-908A-C75D395BB8C3}"/>
              </a:ext>
            </a:extLst>
          </p:cNvPr>
          <p:cNvSpPr/>
          <p:nvPr/>
        </p:nvSpPr>
        <p:spPr>
          <a:xfrm>
            <a:off x="5452380" y="5298981"/>
            <a:ext cx="1338828"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effectLst>
              </a:rPr>
              <a:t>SRH</a:t>
            </a:r>
          </a:p>
        </p:txBody>
      </p:sp>
      <p:sp>
        <p:nvSpPr>
          <p:cNvPr id="24" name="Rectangle 23">
            <a:extLst>
              <a:ext uri="{FF2B5EF4-FFF2-40B4-BE49-F238E27FC236}">
                <a16:creationId xmlns:a16="http://schemas.microsoft.com/office/drawing/2014/main" id="{05AF43C8-91C9-7EF4-BCDD-03E70F4AA3C0}"/>
              </a:ext>
            </a:extLst>
          </p:cNvPr>
          <p:cNvSpPr/>
          <p:nvPr/>
        </p:nvSpPr>
        <p:spPr>
          <a:xfrm>
            <a:off x="7654146" y="5315716"/>
            <a:ext cx="2442079" cy="923330"/>
          </a:xfrm>
          <a:prstGeom prst="rect">
            <a:avLst/>
          </a:prstGeom>
          <a:noFill/>
        </p:spPr>
        <p:txBody>
          <a:bodyPr wrap="none">
            <a:spAutoFit/>
          </a:bodyPr>
          <a:lstStyle/>
          <a:p>
            <a:pPr algn="ctr">
              <a:defRPr/>
            </a:pPr>
            <a:r>
              <a:rPr lang="en-US" sz="5400" b="1" dirty="0">
                <a:ln w="9525">
                  <a:solidFill>
                    <a:schemeClr val="bg1"/>
                  </a:solidFill>
                  <a:prstDash val="solid"/>
                </a:ln>
                <a:effectLst>
                  <a:outerShdw blurRad="12700" dist="38100" dir="2700000" algn="tl" rotWithShape="0">
                    <a:schemeClr val="bg1">
                      <a:lumMod val="50000"/>
                    </a:schemeClr>
                  </a:outerShdw>
                </a:effectLst>
              </a:rPr>
              <a:t>LI-index</a:t>
            </a:r>
          </a:p>
        </p:txBody>
      </p:sp>
      <p:sp>
        <p:nvSpPr>
          <p:cNvPr id="26" name="Oval 25">
            <a:extLst>
              <a:ext uri="{FF2B5EF4-FFF2-40B4-BE49-F238E27FC236}">
                <a16:creationId xmlns:a16="http://schemas.microsoft.com/office/drawing/2014/main" id="{71059171-ECDA-E9FE-3669-F050024D1F16}"/>
              </a:ext>
            </a:extLst>
          </p:cNvPr>
          <p:cNvSpPr/>
          <p:nvPr/>
        </p:nvSpPr>
        <p:spPr>
          <a:xfrm>
            <a:off x="3927475" y="1598613"/>
            <a:ext cx="2109788" cy="16383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a:p>
        </p:txBody>
      </p:sp>
      <p:sp>
        <p:nvSpPr>
          <p:cNvPr id="27" name="Rectangle 26">
            <a:extLst>
              <a:ext uri="{FF2B5EF4-FFF2-40B4-BE49-F238E27FC236}">
                <a16:creationId xmlns:a16="http://schemas.microsoft.com/office/drawing/2014/main" id="{65D79E47-0FFD-C31D-EA03-8D0C8C99D104}"/>
              </a:ext>
            </a:extLst>
          </p:cNvPr>
          <p:cNvSpPr/>
          <p:nvPr/>
        </p:nvSpPr>
        <p:spPr>
          <a:xfrm>
            <a:off x="3939447" y="1868240"/>
            <a:ext cx="2085635" cy="954107"/>
          </a:xfrm>
          <a:prstGeom prst="rect">
            <a:avLst/>
          </a:prstGeom>
          <a:noFill/>
        </p:spPr>
        <p:txBody>
          <a:bodyPr wrap="none">
            <a:spAutoFit/>
          </a:bodyPr>
          <a:lstStyle/>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RADAR</a:t>
            </a:r>
          </a:p>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REFLECTIVITY</a:t>
            </a:r>
            <a:endPar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endParaRPr>
          </a:p>
        </p:txBody>
      </p:sp>
      <p:sp>
        <p:nvSpPr>
          <p:cNvPr id="28" name="Oval 27">
            <a:extLst>
              <a:ext uri="{FF2B5EF4-FFF2-40B4-BE49-F238E27FC236}">
                <a16:creationId xmlns:a16="http://schemas.microsoft.com/office/drawing/2014/main" id="{81FC0FB6-97D4-89E0-93E3-58EF749A867D}"/>
              </a:ext>
            </a:extLst>
          </p:cNvPr>
          <p:cNvSpPr/>
          <p:nvPr/>
        </p:nvSpPr>
        <p:spPr>
          <a:xfrm>
            <a:off x="6181725" y="1566863"/>
            <a:ext cx="2108200" cy="16383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a:p>
        </p:txBody>
      </p:sp>
      <p:sp>
        <p:nvSpPr>
          <p:cNvPr id="29" name="Oval 28">
            <a:extLst>
              <a:ext uri="{FF2B5EF4-FFF2-40B4-BE49-F238E27FC236}">
                <a16:creationId xmlns:a16="http://schemas.microsoft.com/office/drawing/2014/main" id="{DC29EEE7-59C4-512A-0F84-EE4335BD09CE}"/>
              </a:ext>
            </a:extLst>
          </p:cNvPr>
          <p:cNvSpPr/>
          <p:nvPr/>
        </p:nvSpPr>
        <p:spPr>
          <a:xfrm>
            <a:off x="8405814" y="1549400"/>
            <a:ext cx="2109787" cy="16383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a:p>
        </p:txBody>
      </p:sp>
      <p:sp>
        <p:nvSpPr>
          <p:cNvPr id="30" name="Rectangle 29">
            <a:extLst>
              <a:ext uri="{FF2B5EF4-FFF2-40B4-BE49-F238E27FC236}">
                <a16:creationId xmlns:a16="http://schemas.microsoft.com/office/drawing/2014/main" id="{BE28374D-8B42-D485-B162-6D835C29EDC5}"/>
              </a:ext>
            </a:extLst>
          </p:cNvPr>
          <p:cNvSpPr/>
          <p:nvPr/>
        </p:nvSpPr>
        <p:spPr>
          <a:xfrm>
            <a:off x="6057470" y="1850243"/>
            <a:ext cx="2286973" cy="954107"/>
          </a:xfrm>
          <a:prstGeom prst="rect">
            <a:avLst/>
          </a:prstGeom>
          <a:noFill/>
        </p:spPr>
        <p:txBody>
          <a:bodyPr wrap="none">
            <a:spAutoFit/>
          </a:bodyPr>
          <a:lstStyle/>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BRIGHT.</a:t>
            </a:r>
          </a:p>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TEMPERATURE</a:t>
            </a:r>
            <a:endPar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endParaRPr>
          </a:p>
        </p:txBody>
      </p:sp>
      <p:sp>
        <p:nvSpPr>
          <p:cNvPr id="31" name="Rectangle 30">
            <a:extLst>
              <a:ext uri="{FF2B5EF4-FFF2-40B4-BE49-F238E27FC236}">
                <a16:creationId xmlns:a16="http://schemas.microsoft.com/office/drawing/2014/main" id="{EB4FE31C-F8F2-B26D-27EC-5D9732BFF064}"/>
              </a:ext>
            </a:extLst>
          </p:cNvPr>
          <p:cNvSpPr/>
          <p:nvPr/>
        </p:nvSpPr>
        <p:spPr>
          <a:xfrm>
            <a:off x="8629457" y="2060575"/>
            <a:ext cx="1658787" cy="523220"/>
          </a:xfrm>
          <a:prstGeom prst="rect">
            <a:avLst/>
          </a:prstGeom>
          <a:noFill/>
        </p:spPr>
        <p:txBody>
          <a:bodyPr wrap="none">
            <a:spAutoFit/>
          </a:bodyPr>
          <a:lstStyle/>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Light" panose="020F0302020204030204" pitchFamily="34" charset="0"/>
              </a:rPr>
              <a:t>VORTICITY</a:t>
            </a:r>
          </a:p>
        </p:txBody>
      </p:sp>
      <p:sp>
        <p:nvSpPr>
          <p:cNvPr id="2" name="Title 1">
            <a:extLst>
              <a:ext uri="{FF2B5EF4-FFF2-40B4-BE49-F238E27FC236}">
                <a16:creationId xmlns:a16="http://schemas.microsoft.com/office/drawing/2014/main" id="{63798172-6C8C-BF04-913B-1807896B283A}"/>
              </a:ext>
            </a:extLst>
          </p:cNvPr>
          <p:cNvSpPr>
            <a:spLocks noGrp="1"/>
          </p:cNvSpPr>
          <p:nvPr>
            <p:ph type="title"/>
          </p:nvPr>
        </p:nvSpPr>
        <p:spPr/>
        <p:txBody>
          <a:bodyPr/>
          <a:lstStyle/>
          <a:p>
            <a:r>
              <a:rPr lang="en-US" dirty="0"/>
              <a:t>A combined set of physical and environmental parameters</a:t>
            </a:r>
          </a:p>
        </p:txBody>
      </p:sp>
      <p:sp>
        <p:nvSpPr>
          <p:cNvPr id="6" name="Content Placeholder 5">
            <a:extLst>
              <a:ext uri="{FF2B5EF4-FFF2-40B4-BE49-F238E27FC236}">
                <a16:creationId xmlns:a16="http://schemas.microsoft.com/office/drawing/2014/main" id="{BB8E48BB-F394-EBB5-F601-CB46F0611652}"/>
              </a:ext>
            </a:extLst>
          </p:cNvPr>
          <p:cNvSpPr>
            <a:spLocks noGrp="1"/>
          </p:cNvSpPr>
          <p:nvPr>
            <p:ph sz="quarter" idx="13"/>
          </p:nvPr>
        </p:nvSpPr>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FD5B5-6C5A-63D2-BE2B-63FCE7B2DB12}"/>
              </a:ext>
            </a:extLst>
          </p:cNvPr>
          <p:cNvSpPr>
            <a:spLocks noGrp="1"/>
          </p:cNvSpPr>
          <p:nvPr>
            <p:ph type="title"/>
          </p:nvPr>
        </p:nvSpPr>
        <p:spPr/>
        <p:txBody>
          <a:bodyPr/>
          <a:lstStyle/>
          <a:p>
            <a:r>
              <a:rPr lang="en-US" dirty="0"/>
              <a:t>HPC simulation for determination </a:t>
            </a:r>
            <a:br>
              <a:rPr lang="en-US" dirty="0"/>
            </a:br>
            <a:r>
              <a:rPr lang="en-US" dirty="0"/>
              <a:t>of the threshold values</a:t>
            </a:r>
            <a:br>
              <a:rPr lang="en-US" dirty="0"/>
            </a:br>
            <a:endParaRPr lang="en-US" dirty="0"/>
          </a:p>
        </p:txBody>
      </p:sp>
      <p:sp>
        <p:nvSpPr>
          <p:cNvPr id="9" name="Content Placeholder 8">
            <a:extLst>
              <a:ext uri="{FF2B5EF4-FFF2-40B4-BE49-F238E27FC236}">
                <a16:creationId xmlns:a16="http://schemas.microsoft.com/office/drawing/2014/main" id="{D3555C26-1DFA-AB24-87EF-84D68C5974E6}"/>
              </a:ext>
            </a:extLst>
          </p:cNvPr>
          <p:cNvSpPr>
            <a:spLocks noGrp="1"/>
          </p:cNvSpPr>
          <p:nvPr>
            <p:ph idx="1"/>
          </p:nvPr>
        </p:nvSpPr>
        <p:spPr>
          <a:xfrm>
            <a:off x="631371" y="1473200"/>
            <a:ext cx="6772729" cy="4864100"/>
          </a:xfrm>
        </p:spPr>
        <p:txBody>
          <a:bodyPr>
            <a:normAutofit fontScale="85000" lnSpcReduction="10000"/>
          </a:bodyPr>
          <a:lstStyle/>
          <a:p>
            <a:pPr marL="0" indent="0" fontAlgn="t">
              <a:lnSpc>
                <a:spcPct val="107000"/>
              </a:lnSpc>
              <a:spcAft>
                <a:spcPts val="1200"/>
              </a:spcAft>
              <a:buNone/>
            </a:pPr>
            <a:r>
              <a:rPr lang="en-US" sz="1800" dirty="0">
                <a:latin typeface="Arial" panose="020B0604020202020204" pitchFamily="34" charset="0"/>
              </a:rPr>
              <a:t>Parameters with thresholds and influence in NOTHAS</a:t>
            </a:r>
          </a:p>
          <a:p>
            <a:pPr marL="84582" indent="-285750" fontAlgn="t">
              <a:lnSpc>
                <a:spcPct val="107000"/>
              </a:lnSpc>
              <a:spcAft>
                <a:spcPts val="1200"/>
              </a:spcAft>
            </a:pPr>
            <a:r>
              <a:rPr lang="en-US" sz="1800" dirty="0">
                <a:latin typeface="Arial" panose="020B0604020202020204" pitchFamily="34" charset="0"/>
              </a:rPr>
              <a:t>Severe Weather Threat Index (SWEAT)</a:t>
            </a:r>
          </a:p>
          <a:p>
            <a:pPr marL="84582" indent="-285750" fontAlgn="t">
              <a:lnSpc>
                <a:spcPct val="107000"/>
              </a:lnSpc>
              <a:spcAft>
                <a:spcPts val="1200"/>
              </a:spcAft>
            </a:pPr>
            <a:r>
              <a:rPr lang="en-US" sz="1800" dirty="0">
                <a:latin typeface="Arial" panose="020B0604020202020204" pitchFamily="34" charset="0"/>
              </a:rPr>
              <a:t>Most Unstable Convective Available Potential Energy (MUCAPE) (J/kg)</a:t>
            </a:r>
          </a:p>
          <a:p>
            <a:pPr marL="84582" indent="-285750" fontAlgn="t">
              <a:lnSpc>
                <a:spcPct val="107000"/>
              </a:lnSpc>
              <a:spcAft>
                <a:spcPts val="1200"/>
              </a:spcAft>
            </a:pPr>
            <a:r>
              <a:rPr lang="en-US" sz="1800" dirty="0">
                <a:latin typeface="Arial" panose="020B0604020202020204" pitchFamily="34" charset="0"/>
              </a:rPr>
              <a:t>Gálvez-Davison Index (GDI)</a:t>
            </a:r>
          </a:p>
          <a:p>
            <a:pPr marL="84582" indent="-285750" fontAlgn="t">
              <a:lnSpc>
                <a:spcPct val="107000"/>
              </a:lnSpc>
              <a:spcAft>
                <a:spcPts val="1200"/>
              </a:spcAft>
            </a:pPr>
            <a:r>
              <a:rPr lang="en-US" sz="1800" dirty="0">
                <a:latin typeface="Arial" panose="020B0604020202020204" pitchFamily="34" charset="0"/>
              </a:rPr>
              <a:t>Storm Relative Helicity (SRH)</a:t>
            </a:r>
          </a:p>
          <a:p>
            <a:pPr marL="84582" indent="-285750" fontAlgn="t">
              <a:lnSpc>
                <a:spcPct val="107000"/>
              </a:lnSpc>
              <a:spcAft>
                <a:spcPts val="1200"/>
              </a:spcAft>
            </a:pPr>
            <a:r>
              <a:rPr lang="en-US" sz="1800" dirty="0">
                <a:latin typeface="Arial" panose="020B0604020202020204" pitchFamily="34" charset="0"/>
              </a:rPr>
              <a:t>Radar reflectivity (REFD) (</a:t>
            </a:r>
            <a:r>
              <a:rPr lang="en-US" sz="1800" dirty="0" err="1">
                <a:latin typeface="Arial" panose="020B0604020202020204" pitchFamily="34" charset="0"/>
              </a:rPr>
              <a:t>dBZ</a:t>
            </a:r>
            <a:r>
              <a:rPr lang="en-US" sz="1800" dirty="0">
                <a:latin typeface="Arial" panose="020B0604020202020204" pitchFamily="34" charset="0"/>
              </a:rPr>
              <a:t>)</a:t>
            </a:r>
          </a:p>
          <a:p>
            <a:pPr marL="57150" indent="-285750" fontAlgn="t">
              <a:lnSpc>
                <a:spcPct val="107000"/>
              </a:lnSpc>
              <a:spcAft>
                <a:spcPts val="1200"/>
              </a:spcAft>
            </a:pPr>
            <a:r>
              <a:rPr lang="en-US" sz="1800" dirty="0">
                <a:latin typeface="Arial" panose="020B0604020202020204" pitchFamily="34" charset="0"/>
              </a:rPr>
              <a:t>Brightness Temperature (BRTH) </a:t>
            </a:r>
          </a:p>
          <a:p>
            <a:pPr marL="57150" indent="-285750" fontAlgn="t">
              <a:lnSpc>
                <a:spcPct val="107000"/>
              </a:lnSpc>
              <a:spcAft>
                <a:spcPts val="1200"/>
              </a:spcAft>
            </a:pPr>
            <a:r>
              <a:rPr lang="en-US" sz="1800" dirty="0">
                <a:latin typeface="Arial" panose="020B0604020202020204" pitchFamily="34" charset="0"/>
              </a:rPr>
              <a:t>A total acc. hourly rain (mm)</a:t>
            </a:r>
          </a:p>
          <a:p>
            <a:pPr marL="57150" indent="-285750" fontAlgn="t">
              <a:lnSpc>
                <a:spcPct val="107000"/>
              </a:lnSpc>
              <a:spcAft>
                <a:spcPts val="1200"/>
              </a:spcAft>
            </a:pPr>
            <a:r>
              <a:rPr lang="en-US" sz="1800" dirty="0">
                <a:latin typeface="Arial" panose="020B0604020202020204" pitchFamily="34" charset="0"/>
              </a:rPr>
              <a:t>Wind gust over land (m/s) Saffir-Simpson Hurricane Wind Scale (m/s)</a:t>
            </a:r>
          </a:p>
          <a:p>
            <a:pPr marL="57150" indent="-285750" fontAlgn="t">
              <a:lnSpc>
                <a:spcPct val="107000"/>
              </a:lnSpc>
              <a:spcAft>
                <a:spcPts val="1200"/>
              </a:spcAft>
            </a:pPr>
            <a:r>
              <a:rPr lang="en-US" sz="1800" dirty="0">
                <a:latin typeface="Arial" panose="020B0604020202020204" pitchFamily="34" charset="0"/>
              </a:rPr>
              <a:t>K-Index</a:t>
            </a:r>
          </a:p>
        </p:txBody>
      </p:sp>
      <p:sp>
        <p:nvSpPr>
          <p:cNvPr id="10" name="Content Placeholder 9">
            <a:extLst>
              <a:ext uri="{FF2B5EF4-FFF2-40B4-BE49-F238E27FC236}">
                <a16:creationId xmlns:a16="http://schemas.microsoft.com/office/drawing/2014/main" id="{7153E0C3-BF82-D8DC-1673-A0687748B1A9}"/>
              </a:ext>
            </a:extLst>
          </p:cNvPr>
          <p:cNvSpPr>
            <a:spLocks noGrp="1"/>
          </p:cNvSpPr>
          <p:nvPr>
            <p:ph sz="quarter" idx="13"/>
          </p:nvPr>
        </p:nvSpPr>
        <p:spPr/>
        <p:txBody>
          <a:bodyPr/>
          <a:lstStyle/>
          <a:p>
            <a:endParaRPr lang="en-US"/>
          </a:p>
        </p:txBody>
      </p:sp>
      <p:sp>
        <p:nvSpPr>
          <p:cNvPr id="11" name="Content Placeholder 8">
            <a:extLst>
              <a:ext uri="{FF2B5EF4-FFF2-40B4-BE49-F238E27FC236}">
                <a16:creationId xmlns:a16="http://schemas.microsoft.com/office/drawing/2014/main" id="{22291A5B-319C-493A-F1C6-4B6630BBD317}"/>
              </a:ext>
            </a:extLst>
          </p:cNvPr>
          <p:cNvSpPr txBox="1">
            <a:spLocks/>
          </p:cNvSpPr>
          <p:nvPr/>
        </p:nvSpPr>
        <p:spPr>
          <a:xfrm>
            <a:off x="7404100" y="1473200"/>
            <a:ext cx="4610100" cy="48641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buNone/>
            </a:pPr>
            <a:r>
              <a:rPr lang="en-US" sz="1800" dirty="0">
                <a:latin typeface="Arial" panose="020B0604020202020204" pitchFamily="34" charset="0"/>
              </a:rPr>
              <a:t>Different thresholds for different scale and location</a:t>
            </a:r>
          </a:p>
          <a:p>
            <a:pPr marL="57150" indent="-285750" fontAlgn="t"/>
            <a:r>
              <a:rPr lang="en-US" sz="1800" dirty="0">
                <a:latin typeface="Arial" panose="020B0604020202020204" pitchFamily="34" charset="0"/>
              </a:rPr>
              <a:t>Mid-latitude storm</a:t>
            </a:r>
          </a:p>
          <a:p>
            <a:pPr marL="57150" indent="-285750" fontAlgn="t"/>
            <a:r>
              <a:rPr lang="en-US" sz="1800" dirty="0">
                <a:latin typeface="Arial" panose="020B0604020202020204" pitchFamily="34" charset="0"/>
              </a:rPr>
              <a:t>Tropical cyclone (Hurricane-Typhoon)</a:t>
            </a:r>
          </a:p>
          <a:p>
            <a:pPr marL="57150" indent="-285750" fontAlgn="t"/>
            <a:r>
              <a:rPr lang="en-US" sz="1800" dirty="0">
                <a:latin typeface="Arial" panose="020B0604020202020204" pitchFamily="34" charset="0"/>
              </a:rPr>
              <a:t>Tropical storm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2C7C-4EAE-E26D-6FC7-C9EBD9B5B037}"/>
              </a:ext>
            </a:extLst>
          </p:cNvPr>
          <p:cNvSpPr>
            <a:spLocks noGrp="1"/>
          </p:cNvSpPr>
          <p:nvPr>
            <p:ph type="title"/>
          </p:nvPr>
        </p:nvSpPr>
        <p:spPr/>
        <p:txBody>
          <a:bodyPr/>
          <a:lstStyle/>
          <a:p>
            <a:r>
              <a:rPr lang="en-US" dirty="0"/>
              <a:t>Severe convective weather alert</a:t>
            </a:r>
          </a:p>
        </p:txBody>
      </p:sp>
      <p:pic>
        <p:nvPicPr>
          <p:cNvPr id="3" name="Picture 3">
            <a:extLst>
              <a:ext uri="{FF2B5EF4-FFF2-40B4-BE49-F238E27FC236}">
                <a16:creationId xmlns:a16="http://schemas.microsoft.com/office/drawing/2014/main" id="{F038782D-BE03-2358-73D7-43CDF940A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1784350"/>
            <a:ext cx="914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73A251-3BCF-8A28-A9BD-F9D1DFEF1CAC}"/>
              </a:ext>
            </a:extLst>
          </p:cNvPr>
          <p:cNvSpPr>
            <a:spLocks noGrp="1"/>
          </p:cNvSpPr>
          <p:nvPr>
            <p:ph idx="1"/>
          </p:nvPr>
        </p:nvSpPr>
        <p:spPr/>
        <p:txBody>
          <a:bodyPr/>
          <a:lstStyle/>
          <a:p>
            <a:endParaRPr lang="en-US" altLang="en-US" dirty="0"/>
          </a:p>
          <a:p>
            <a:endParaRPr lang="en-US" altLang="en-US" dirty="0"/>
          </a:p>
          <a:p>
            <a:endParaRPr lang="en-US" altLang="en-US" dirty="0"/>
          </a:p>
          <a:p>
            <a:endParaRPr lang="en-US" altLang="en-US" dirty="0"/>
          </a:p>
          <a:p>
            <a:endParaRPr lang="en-US" altLang="en-US" dirty="0"/>
          </a:p>
          <a:p>
            <a:r>
              <a:rPr lang="en-US" altLang="en-US" dirty="0"/>
              <a:t>Extensive set of experiments and verification has been performed from 2017-2023  </a:t>
            </a:r>
          </a:p>
          <a:p>
            <a:r>
              <a:rPr lang="en-US" altLang="en-US" sz="2800" dirty="0"/>
              <a:t>Verification Tropical convective cases</a:t>
            </a:r>
          </a:p>
          <a:p>
            <a:endParaRPr lang="en-US" dirty="0"/>
          </a:p>
        </p:txBody>
      </p:sp>
      <p:pic>
        <p:nvPicPr>
          <p:cNvPr id="28674" name="Picture 1">
            <a:extLst>
              <a:ext uri="{FF2B5EF4-FFF2-40B4-BE49-F238E27FC236}">
                <a16:creationId xmlns:a16="http://schemas.microsoft.com/office/drawing/2014/main" id="{800CFC3A-2552-5135-1A35-0F8187144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84" t="856" r="745" b="3236"/>
          <a:stretch>
            <a:fillRect/>
          </a:stretch>
        </p:blipFill>
        <p:spPr bwMode="auto">
          <a:xfrm>
            <a:off x="8755062" y="4840713"/>
            <a:ext cx="3430589" cy="159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A picture containing text, font, handwriting, screenshot&#10;&#10;Description automatically generated">
            <a:extLst>
              <a:ext uri="{FF2B5EF4-FFF2-40B4-BE49-F238E27FC236}">
                <a16:creationId xmlns:a16="http://schemas.microsoft.com/office/drawing/2014/main" id="{E5F59F57-710B-A152-3ED7-65E7668E9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141"/>
          <a:stretch>
            <a:fillRect/>
          </a:stretch>
        </p:blipFill>
        <p:spPr bwMode="auto">
          <a:xfrm>
            <a:off x="1847850" y="1373187"/>
            <a:ext cx="412432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descr="A picture containing text, font, handwriting, screenshot&#10;&#10;Description automatically generated">
            <a:extLst>
              <a:ext uri="{FF2B5EF4-FFF2-40B4-BE49-F238E27FC236}">
                <a16:creationId xmlns:a16="http://schemas.microsoft.com/office/drawing/2014/main" id="{6C1F6C4F-3E06-8BB8-1729-33A60BF5D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950"/>
          <a:stretch>
            <a:fillRect/>
          </a:stretch>
        </p:blipFill>
        <p:spPr bwMode="auto">
          <a:xfrm>
            <a:off x="6096000" y="1373187"/>
            <a:ext cx="3948113"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AE1990-C15F-00FF-D82A-675DBC2982CC}"/>
              </a:ext>
            </a:extLst>
          </p:cNvPr>
          <p:cNvSpPr>
            <a:spLocks noGrp="1"/>
          </p:cNvSpPr>
          <p:nvPr>
            <p:ph type="title"/>
          </p:nvPr>
        </p:nvSpPr>
        <p:spPr/>
        <p:txBody>
          <a:bodyPr/>
          <a:lstStyle/>
          <a:p>
            <a:r>
              <a:rPr lang="en-US" dirty="0"/>
              <a:t>Verification Mid-latitude convective cases</a:t>
            </a:r>
            <a:br>
              <a:rPr lang="en-US" dirty="0"/>
            </a:br>
            <a:endParaRPr lang="en-US" dirty="0"/>
          </a:p>
        </p:txBody>
      </p:sp>
      <p:sp>
        <p:nvSpPr>
          <p:cNvPr id="4" name="Content Placeholder 3">
            <a:extLst>
              <a:ext uri="{FF2B5EF4-FFF2-40B4-BE49-F238E27FC236}">
                <a16:creationId xmlns:a16="http://schemas.microsoft.com/office/drawing/2014/main" id="{D3EE3AA8-CD13-86EA-98C7-C279A3971EC8}"/>
              </a:ext>
            </a:extLst>
          </p:cNvPr>
          <p:cNvSpPr>
            <a:spLocks noGrp="1"/>
          </p:cNvSpPr>
          <p:nvPr>
            <p:ph sz="quarter" idx="13"/>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3D3B2-0274-E1B7-4848-80B314D4C405}"/>
              </a:ext>
            </a:extLst>
          </p:cNvPr>
          <p:cNvSpPr>
            <a:spLocks noGrp="1"/>
          </p:cNvSpPr>
          <p:nvPr>
            <p:ph type="title"/>
          </p:nvPr>
        </p:nvSpPr>
        <p:spPr>
          <a:xfrm>
            <a:off x="668338" y="0"/>
            <a:ext cx="10515600" cy="1421928"/>
          </a:xfrm>
        </p:spPr>
        <p:txBody>
          <a:bodyPr wrap="square">
            <a:spAutoFit/>
          </a:bodyPr>
          <a:lstStyle/>
          <a:p>
            <a:r>
              <a:rPr lang="en-GB" dirty="0"/>
              <a:t>Supercell storm 10 July 2019 </a:t>
            </a:r>
            <a:br>
              <a:rPr lang="en-GB" dirty="0"/>
            </a:br>
            <a:r>
              <a:rPr lang="en-GB" dirty="0" err="1"/>
              <a:t>Halkidiki</a:t>
            </a:r>
            <a:r>
              <a:rPr lang="en-GB" dirty="0"/>
              <a:t>, Greece</a:t>
            </a:r>
          </a:p>
        </p:txBody>
      </p:sp>
      <p:sp>
        <p:nvSpPr>
          <p:cNvPr id="6" name="Content Placeholder 5">
            <a:extLst>
              <a:ext uri="{FF2B5EF4-FFF2-40B4-BE49-F238E27FC236}">
                <a16:creationId xmlns:a16="http://schemas.microsoft.com/office/drawing/2014/main" id="{D121854D-5BEC-94AF-05A5-951775A82BA6}"/>
              </a:ext>
            </a:extLst>
          </p:cNvPr>
          <p:cNvSpPr>
            <a:spLocks noGrp="1"/>
          </p:cNvSpPr>
          <p:nvPr>
            <p:ph idx="1"/>
          </p:nvPr>
        </p:nvSpPr>
        <p:spPr/>
        <p:txBody>
          <a:bodyPr/>
          <a:lstStyle/>
          <a:p>
            <a:endParaRPr lang="en-US"/>
          </a:p>
        </p:txBody>
      </p:sp>
      <p:sp>
        <p:nvSpPr>
          <p:cNvPr id="7" name="Content Placeholder 6">
            <a:extLst>
              <a:ext uri="{FF2B5EF4-FFF2-40B4-BE49-F238E27FC236}">
                <a16:creationId xmlns:a16="http://schemas.microsoft.com/office/drawing/2014/main" id="{99934EDB-68FA-0BC2-BDAE-A32ED7351576}"/>
              </a:ext>
            </a:extLst>
          </p:cNvPr>
          <p:cNvSpPr>
            <a:spLocks noGrp="1"/>
          </p:cNvSpPr>
          <p:nvPr>
            <p:ph sz="quarter" idx="13"/>
          </p:nvPr>
        </p:nvSpPr>
        <p:spPr/>
        <p:txBody>
          <a:bodyPr/>
          <a:lstStyle/>
          <a:p>
            <a:endParaRPr lang="en-US"/>
          </a:p>
        </p:txBody>
      </p:sp>
      <p:pic>
        <p:nvPicPr>
          <p:cNvPr id="30723" name="Picture 3" descr="C:\Users\Irena\AppData\Local\Temp\_tc2\Alert_storm020_d01_GrADS.png">
            <a:extLst>
              <a:ext uri="{FF2B5EF4-FFF2-40B4-BE49-F238E27FC236}">
                <a16:creationId xmlns:a16="http://schemas.microsoft.com/office/drawing/2014/main" id="{8CB6BAD0-118F-53B6-FF21-E3D598046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916113"/>
            <a:ext cx="4465638"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a:extLst>
              <a:ext uri="{FF2B5EF4-FFF2-40B4-BE49-F238E27FC236}">
                <a16:creationId xmlns:a16="http://schemas.microsoft.com/office/drawing/2014/main" id="{7AC1E202-6741-CA58-914C-AA2016075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68" t="16644" r="46233" b="20177"/>
          <a:stretch>
            <a:fillRect/>
          </a:stretch>
        </p:blipFill>
        <p:spPr bwMode="auto">
          <a:xfrm>
            <a:off x="6383339" y="1916113"/>
            <a:ext cx="4033837"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Irena\Desktop\curic\Alert_storm016_d01_GrADS.png">
            <a:extLst>
              <a:ext uri="{FF2B5EF4-FFF2-40B4-BE49-F238E27FC236}">
                <a16:creationId xmlns:a16="http://schemas.microsoft.com/office/drawing/2014/main" id="{8F9DD1FB-6EB6-93AD-EA1A-1E7B5D8731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908050"/>
            <a:ext cx="3816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a:extLst>
              <a:ext uri="{FF2B5EF4-FFF2-40B4-BE49-F238E27FC236}">
                <a16:creationId xmlns:a16="http://schemas.microsoft.com/office/drawing/2014/main" id="{A41C947F-E5F7-EACA-0D98-B61E1A9F1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165" t="15625" r="20335" b="6892"/>
          <a:stretch>
            <a:fillRect/>
          </a:stretch>
        </p:blipFill>
        <p:spPr bwMode="auto">
          <a:xfrm>
            <a:off x="6096000" y="908050"/>
            <a:ext cx="38163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D63B1610-780D-80D9-D07B-B769791B3D80}"/>
              </a:ext>
            </a:extLst>
          </p:cNvPr>
          <p:cNvSpPr/>
          <p:nvPr/>
        </p:nvSpPr>
        <p:spPr>
          <a:xfrm>
            <a:off x="8975726" y="2349501"/>
            <a:ext cx="936625" cy="7921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solidFill>
                <a:schemeClr val="bg1"/>
              </a:solidFill>
              <a:latin typeface="Calibri Light" panose="020F0302020204030204" pitchFamily="34" charset="0"/>
            </a:endParaRPr>
          </a:p>
        </p:txBody>
      </p:sp>
      <p:sp>
        <p:nvSpPr>
          <p:cNvPr id="7" name="Oval 6">
            <a:extLst>
              <a:ext uri="{FF2B5EF4-FFF2-40B4-BE49-F238E27FC236}">
                <a16:creationId xmlns:a16="http://schemas.microsoft.com/office/drawing/2014/main" id="{BA6EA7A4-D993-BDEB-8E6B-CE4B90775E18}"/>
              </a:ext>
            </a:extLst>
          </p:cNvPr>
          <p:cNvSpPr/>
          <p:nvPr/>
        </p:nvSpPr>
        <p:spPr>
          <a:xfrm>
            <a:off x="3503614" y="2205038"/>
            <a:ext cx="936625" cy="7921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dirty="0">
              <a:solidFill>
                <a:schemeClr val="bg1"/>
              </a:solidFill>
              <a:latin typeface="Calibri Light" panose="020F0302020204030204" pitchFamily="34" charset="0"/>
            </a:endParaRPr>
          </a:p>
        </p:txBody>
      </p:sp>
      <p:sp>
        <p:nvSpPr>
          <p:cNvPr id="8" name="Title 2">
            <a:extLst>
              <a:ext uri="{FF2B5EF4-FFF2-40B4-BE49-F238E27FC236}">
                <a16:creationId xmlns:a16="http://schemas.microsoft.com/office/drawing/2014/main" id="{B2DDA4C9-F82B-0B72-C1ED-65FA80B1F1E8}"/>
              </a:ext>
            </a:extLst>
          </p:cNvPr>
          <p:cNvSpPr>
            <a:spLocks noGrp="1"/>
          </p:cNvSpPr>
          <p:nvPr>
            <p:ph type="title"/>
          </p:nvPr>
        </p:nvSpPr>
        <p:spPr>
          <a:xfrm>
            <a:off x="668868" y="0"/>
            <a:ext cx="10515600" cy="1325563"/>
          </a:xfrm>
          <a:solidFill>
            <a:schemeClr val="accent4">
              <a:lumMod val="75000"/>
            </a:schemeClr>
          </a:solidFill>
        </p:spPr>
        <p:txBody>
          <a:bodyPr wrap="square">
            <a:spAutoFit/>
          </a:bodyPr>
          <a:lstStyle/>
          <a:p>
            <a:r>
              <a:rPr lang="en-GB" dirty="0"/>
              <a:t>Hurricane “Dorian” 3 Sep 2019</a:t>
            </a:r>
          </a:p>
        </p:txBody>
      </p:sp>
      <p:sp>
        <p:nvSpPr>
          <p:cNvPr id="5" name="Content Placeholder 4">
            <a:extLst>
              <a:ext uri="{FF2B5EF4-FFF2-40B4-BE49-F238E27FC236}">
                <a16:creationId xmlns:a16="http://schemas.microsoft.com/office/drawing/2014/main" id="{07AC7703-F598-D302-B69D-CCFBCAA4006E}"/>
              </a:ext>
            </a:extLst>
          </p:cNvPr>
          <p:cNvSpPr>
            <a:spLocks noGrp="1"/>
          </p:cNvSpPr>
          <p:nvPr>
            <p:ph idx="1"/>
          </p:nvPr>
        </p:nvSpPr>
        <p:spPr/>
        <p:txBody>
          <a:bodyPr/>
          <a:lstStyle/>
          <a:p>
            <a:endParaRPr lang="en-US"/>
          </a:p>
        </p:txBody>
      </p:sp>
      <p:sp>
        <p:nvSpPr>
          <p:cNvPr id="11" name="Content Placeholder 10">
            <a:extLst>
              <a:ext uri="{FF2B5EF4-FFF2-40B4-BE49-F238E27FC236}">
                <a16:creationId xmlns:a16="http://schemas.microsoft.com/office/drawing/2014/main" id="{DF781659-FD1F-0A31-F055-ECCC26E187F5}"/>
              </a:ext>
            </a:extLst>
          </p:cNvPr>
          <p:cNvSpPr>
            <a:spLocks noGrp="1"/>
          </p:cNvSpPr>
          <p:nvPr>
            <p:ph sz="quarter" idx="13"/>
          </p:nvPr>
        </p:nvSpPr>
        <p:spPr/>
        <p:txBody>
          <a:bodyPr/>
          <a:lstStyle/>
          <a:p>
            <a:endParaRPr lang="en-US"/>
          </a:p>
        </p:txBody>
      </p:sp>
      <p:pic>
        <p:nvPicPr>
          <p:cNvPr id="9" name="dorian_abs_vorticity_66.mp4">
            <a:hlinkClick r:id="" action="ppaction://media"/>
            <a:extLst>
              <a:ext uri="{FF2B5EF4-FFF2-40B4-BE49-F238E27FC236}">
                <a16:creationId xmlns:a16="http://schemas.microsoft.com/office/drawing/2014/main" id="{AE3A1217-9447-62D5-F8EE-0839A7E84A66}"/>
              </a:ext>
            </a:extLst>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1992314" y="3968751"/>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rian_alert66.mp4">
            <a:hlinkClick r:id="" action="ppaction://media"/>
            <a:extLst>
              <a:ext uri="{FF2B5EF4-FFF2-40B4-BE49-F238E27FC236}">
                <a16:creationId xmlns:a16="http://schemas.microsoft.com/office/drawing/2014/main" id="{F095755C-7D39-CEBE-6615-6028A56C7D8E}"/>
              </a:ext>
            </a:extLst>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6156325" y="3884614"/>
            <a:ext cx="3811588"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31967"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639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en-US" dirty="0"/>
              <a:t>Natural hazards</a:t>
            </a:r>
          </a:p>
        </p:txBody>
      </p:sp>
      <p:graphicFrame>
        <p:nvGraphicFramePr>
          <p:cNvPr id="48" name="Content Placeholder 47">
            <a:extLst>
              <a:ext uri="{FF2B5EF4-FFF2-40B4-BE49-F238E27FC236}">
                <a16:creationId xmlns:a16="http://schemas.microsoft.com/office/drawing/2014/main" id="{BC030A05-D200-4495-65D1-7901A36A464E}"/>
              </a:ext>
            </a:extLst>
          </p:cNvPr>
          <p:cNvGraphicFramePr>
            <a:graphicFrameLocks noGrp="1"/>
          </p:cNvGraphicFramePr>
          <p:nvPr>
            <p:ph idx="1"/>
            <p:extLst>
              <p:ext uri="{D42A27DB-BD31-4B8C-83A1-F6EECF244321}">
                <p14:modId xmlns:p14="http://schemas.microsoft.com/office/powerpoint/2010/main" val="542397176"/>
              </p:ext>
            </p:extLst>
          </p:nvPr>
        </p:nvGraphicFramePr>
        <p:xfrm>
          <a:off x="631825" y="1473200"/>
          <a:ext cx="10721975" cy="486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Inhaltsplatzhalter 3"/>
          <p:cNvSpPr>
            <a:spLocks noGrp="1"/>
          </p:cNvSpPr>
          <p:nvPr>
            <p:ph sz="quarter" idx="13"/>
          </p:nvPr>
        </p:nvSpPr>
        <p:spPr/>
        <p:txBody>
          <a:bodyPr/>
          <a:lstStyle/>
          <a:p>
            <a:r>
              <a:rPr lang="de-DE" dirty="0"/>
              <a:t>WMO classification</a:t>
            </a:r>
          </a:p>
        </p:txBody>
      </p:sp>
    </p:spTree>
    <p:extLst>
      <p:ext uri="{BB962C8B-B14F-4D97-AF65-F5344CB8AC3E}">
        <p14:creationId xmlns:p14="http://schemas.microsoft.com/office/powerpoint/2010/main" val="293527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A5163C0-E015-E7EE-9D65-74DF2827B61F}"/>
              </a:ext>
            </a:extLst>
          </p:cNvPr>
          <p:cNvSpPr>
            <a:spLocks noGrp="1"/>
          </p:cNvSpPr>
          <p:nvPr>
            <p:ph type="title"/>
          </p:nvPr>
        </p:nvSpPr>
        <p:spPr>
          <a:xfrm>
            <a:off x="668868" y="0"/>
            <a:ext cx="10515600" cy="1325563"/>
          </a:xfrm>
          <a:solidFill>
            <a:schemeClr val="accent5">
              <a:lumMod val="75000"/>
            </a:schemeClr>
          </a:solidFill>
        </p:spPr>
        <p:txBody>
          <a:bodyPr wrap="square">
            <a:spAutoFit/>
          </a:bodyPr>
          <a:lstStyle/>
          <a:p>
            <a:r>
              <a:rPr lang="en-GB" dirty="0"/>
              <a:t>Tropical storm “</a:t>
            </a:r>
            <a:r>
              <a:rPr lang="en-GB" dirty="0" err="1"/>
              <a:t>Pabuk</a:t>
            </a:r>
            <a:r>
              <a:rPr lang="en-GB" dirty="0"/>
              <a:t>” 4 Jan. 2019</a:t>
            </a:r>
          </a:p>
        </p:txBody>
      </p:sp>
      <p:sp>
        <p:nvSpPr>
          <p:cNvPr id="6" name="Content Placeholder 5">
            <a:extLst>
              <a:ext uri="{FF2B5EF4-FFF2-40B4-BE49-F238E27FC236}">
                <a16:creationId xmlns:a16="http://schemas.microsoft.com/office/drawing/2014/main" id="{EC7C2206-76E5-9C76-9DB2-4EEE83B25301}"/>
              </a:ext>
            </a:extLst>
          </p:cNvPr>
          <p:cNvSpPr>
            <a:spLocks noGrp="1"/>
          </p:cNvSpPr>
          <p:nvPr>
            <p:ph idx="1"/>
          </p:nvPr>
        </p:nvSpPr>
        <p:spPr/>
        <p:txBody>
          <a:bodyPr/>
          <a:lstStyle/>
          <a:p>
            <a:endParaRPr lang="en-US" dirty="0"/>
          </a:p>
        </p:txBody>
      </p:sp>
      <p:sp>
        <p:nvSpPr>
          <p:cNvPr id="7" name="Content Placeholder 6">
            <a:extLst>
              <a:ext uri="{FF2B5EF4-FFF2-40B4-BE49-F238E27FC236}">
                <a16:creationId xmlns:a16="http://schemas.microsoft.com/office/drawing/2014/main" id="{4676BC35-7870-700D-2C90-6131B0E5D6BA}"/>
              </a:ext>
            </a:extLst>
          </p:cNvPr>
          <p:cNvSpPr>
            <a:spLocks noGrp="1"/>
          </p:cNvSpPr>
          <p:nvPr>
            <p:ph sz="quarter" idx="13"/>
          </p:nvPr>
        </p:nvSpPr>
        <p:spPr/>
        <p:txBody>
          <a:bodyPr/>
          <a:lstStyle/>
          <a:p>
            <a:endParaRPr lang="en-US" dirty="0"/>
          </a:p>
        </p:txBody>
      </p:sp>
      <p:pic>
        <p:nvPicPr>
          <p:cNvPr id="32771" name="Picture 8" descr="C:\Users\Irena\Desktop\curic\Alert_storm019_d01_GrADS.png">
            <a:extLst>
              <a:ext uri="{FF2B5EF4-FFF2-40B4-BE49-F238E27FC236}">
                <a16:creationId xmlns:a16="http://schemas.microsoft.com/office/drawing/2014/main" id="{FE129AFA-7F08-7861-FD62-EADE46D46A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99" r="8200"/>
          <a:stretch>
            <a:fillRect/>
          </a:stretch>
        </p:blipFill>
        <p:spPr bwMode="auto">
          <a:xfrm>
            <a:off x="2495550" y="908051"/>
            <a:ext cx="3074988"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9">
            <a:extLst>
              <a:ext uri="{FF2B5EF4-FFF2-40B4-BE49-F238E27FC236}">
                <a16:creationId xmlns:a16="http://schemas.microsoft.com/office/drawing/2014/main" id="{A7FDBE7D-1509-7EDC-F333-CCC6839A6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297" t="35661" r="49861"/>
          <a:stretch>
            <a:fillRect/>
          </a:stretch>
        </p:blipFill>
        <p:spPr bwMode="auto">
          <a:xfrm>
            <a:off x="6311900" y="908051"/>
            <a:ext cx="3074988"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abuk_alert.mp4">
            <a:hlinkClick r:id="" action="ppaction://media"/>
            <a:extLst>
              <a:ext uri="{FF2B5EF4-FFF2-40B4-BE49-F238E27FC236}">
                <a16:creationId xmlns:a16="http://schemas.microsoft.com/office/drawing/2014/main" id="{32D1D392-2039-9839-BED7-34787B02E6EF}"/>
              </a:ext>
            </a:extLst>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6170613" y="4200525"/>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abuk_rain.mp4">
            <a:hlinkClick r:id="" action="ppaction://media"/>
            <a:extLst>
              <a:ext uri="{FF2B5EF4-FFF2-40B4-BE49-F238E27FC236}">
                <a16:creationId xmlns:a16="http://schemas.microsoft.com/office/drawing/2014/main" id="{8BF3D652-2936-1588-8C82-1153E99D4516}"/>
              </a:ext>
            </a:extLst>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2438400" y="4246563"/>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a:extLst>
              <a:ext uri="{FF2B5EF4-FFF2-40B4-BE49-F238E27FC236}">
                <a16:creationId xmlns:a16="http://schemas.microsoft.com/office/drawing/2014/main" id="{C658611F-C74D-D7B7-F87D-35F1732F64A4}"/>
              </a:ext>
            </a:extLst>
          </p:cNvPr>
          <p:cNvSpPr/>
          <p:nvPr/>
        </p:nvSpPr>
        <p:spPr>
          <a:xfrm>
            <a:off x="3792539" y="1844676"/>
            <a:ext cx="935037" cy="7921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a:p>
        </p:txBody>
      </p:sp>
      <p:sp>
        <p:nvSpPr>
          <p:cNvPr id="13" name="Oval 12">
            <a:extLst>
              <a:ext uri="{FF2B5EF4-FFF2-40B4-BE49-F238E27FC236}">
                <a16:creationId xmlns:a16="http://schemas.microsoft.com/office/drawing/2014/main" id="{D4386D06-9ACC-54F4-E91F-87F901CE8242}"/>
              </a:ext>
            </a:extLst>
          </p:cNvPr>
          <p:cNvSpPr/>
          <p:nvPr/>
        </p:nvSpPr>
        <p:spPr>
          <a:xfrm>
            <a:off x="7680326" y="1787526"/>
            <a:ext cx="936625" cy="79216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mk-M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967"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mediacall" presetSubtype="0" fill="hold" nodeType="clickEffect">
                                  <p:stCondLst>
                                    <p:cond delay="0"/>
                                  </p:stCondLst>
                                  <p:childTnLst>
                                    <p:cmd type="call" cmd="playFrom(0.0)">
                                      <p:cBhvr>
                                        <p:cTn id="10" dur="234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descr="co-funded-h2020-horiz_en.eps"/>
          <p:cNvPicPr>
            <a:picLocks noChangeAspect="1"/>
          </p:cNvPicPr>
          <p:nvPr userDrawn="1"/>
        </p:nvPicPr>
        <p:blipFill rotWithShape="1">
          <a:blip r:embed="rId2">
            <a:extLst>
              <a:ext uri="{28A0092B-C50C-407E-A947-70E740481C1C}">
                <a14:useLocalDpi xmlns:a14="http://schemas.microsoft.com/office/drawing/2010/main" val="0"/>
              </a:ext>
            </a:extLst>
          </a:blip>
          <a:srcRect r="71258"/>
          <a:stretch/>
        </p:blipFill>
        <p:spPr>
          <a:xfrm>
            <a:off x="642938" y="3255843"/>
            <a:ext cx="2222500" cy="1369328"/>
          </a:xfrm>
          <a:prstGeom prst="rect">
            <a:avLst/>
          </a:prstGeom>
        </p:spPr>
      </p:pic>
      <p:sp>
        <p:nvSpPr>
          <p:cNvPr id="2" name="Textfeld 1"/>
          <p:cNvSpPr txBox="1"/>
          <p:nvPr/>
        </p:nvSpPr>
        <p:spPr>
          <a:xfrm>
            <a:off x="642938" y="4625171"/>
            <a:ext cx="11069686" cy="1754326"/>
          </a:xfrm>
          <a:prstGeom prst="rect">
            <a:avLst/>
          </a:prstGeom>
          <a:noFill/>
        </p:spPr>
        <p:txBody>
          <a:bodyPr wrap="square" rtlCol="0">
            <a:spAutoFit/>
          </a:bodyPr>
          <a:lstStyle/>
          <a:p>
            <a:pPr algn="just"/>
            <a:r>
              <a:rPr lang="en-GB" dirty="0"/>
              <a:t>This project has received funding from the European High-Performance Computing Joint Undertaking (JU) under grant agreement No 101101903 and No 101191697. The JU receives support from the </a:t>
            </a:r>
            <a:r>
              <a:rPr lang="en-GB" dirty="0" err="1"/>
              <a:t>Europan</a:t>
            </a:r>
            <a:r>
              <a:rPr lang="en-GB" dirty="0"/>
              <a:t> Union‘s Digital Europe Programme and Germany, Bulgaria, Austria, Croatia, Cyprus, Czech Republic, Denmark, Estonia, Finland, Greece, Hungary, Ireland, Italy, Lithuania, Latvia, Poland, Portugal, Romania, Slovenia, Spain, Sweden, France, Netherlands, Belgium, Luxembourg, Slovakia, Norway, Türkiye, Republic of North Macedonia, Iceland, Montenegro, Serbia, Bosnia and Herzegovina.</a:t>
            </a:r>
            <a:endParaRPr lang="de-DE" sz="1600" dirty="0"/>
          </a:p>
        </p:txBody>
      </p:sp>
      <p:sp>
        <p:nvSpPr>
          <p:cNvPr id="7" name="Textfeld 6"/>
          <p:cNvSpPr txBox="1"/>
          <p:nvPr/>
        </p:nvSpPr>
        <p:spPr>
          <a:xfrm>
            <a:off x="642938" y="1611105"/>
            <a:ext cx="10140525" cy="1015663"/>
          </a:xfrm>
          <a:prstGeom prst="rect">
            <a:avLst/>
          </a:prstGeom>
          <a:noFill/>
        </p:spPr>
        <p:txBody>
          <a:bodyPr wrap="square" rtlCol="0">
            <a:spAutoFit/>
          </a:bodyPr>
          <a:lstStyle/>
          <a:p>
            <a:r>
              <a:rPr lang="de-DE" sz="6000" b="1" dirty="0" err="1"/>
              <a:t>Thanks</a:t>
            </a:r>
            <a:r>
              <a:rPr lang="de-DE" sz="6000" b="1" dirty="0"/>
              <a:t>!</a:t>
            </a:r>
          </a:p>
        </p:txBody>
      </p:sp>
      <p:pic>
        <p:nvPicPr>
          <p:cNvPr id="8" name="Bild 7" descr="EuroHPC_JU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23364" y="3360616"/>
            <a:ext cx="3470122" cy="1246869"/>
          </a:xfrm>
          <a:prstGeom prst="rect">
            <a:avLst/>
          </a:prstGeom>
        </p:spPr>
      </p:pic>
    </p:spTree>
    <p:extLst>
      <p:ext uri="{BB962C8B-B14F-4D97-AF65-F5344CB8AC3E}">
        <p14:creationId xmlns:p14="http://schemas.microsoft.com/office/powerpoint/2010/main" val="1862077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3C26F-DD51-9404-2194-FA5B8F182767}"/>
              </a:ext>
            </a:extLst>
          </p:cNvPr>
          <p:cNvSpPr>
            <a:spLocks noGrp="1"/>
          </p:cNvSpPr>
          <p:nvPr>
            <p:ph type="title"/>
          </p:nvPr>
        </p:nvSpPr>
        <p:spPr/>
        <p:txBody>
          <a:bodyPr/>
          <a:lstStyle/>
          <a:p>
            <a:r>
              <a:rPr lang="en-US" dirty="0"/>
              <a:t>Natural hazards</a:t>
            </a:r>
          </a:p>
        </p:txBody>
      </p:sp>
      <p:sp>
        <p:nvSpPr>
          <p:cNvPr id="4" name="Content Placeholder 3">
            <a:extLst>
              <a:ext uri="{FF2B5EF4-FFF2-40B4-BE49-F238E27FC236}">
                <a16:creationId xmlns:a16="http://schemas.microsoft.com/office/drawing/2014/main" id="{F62DB03F-C569-E9F0-2D73-E22FB0FD4FDE}"/>
              </a:ext>
            </a:extLst>
          </p:cNvPr>
          <p:cNvSpPr>
            <a:spLocks noGrp="1"/>
          </p:cNvSpPr>
          <p:nvPr>
            <p:ph sz="quarter" idx="13"/>
          </p:nvPr>
        </p:nvSpPr>
        <p:spPr/>
        <p:txBody>
          <a:bodyPr/>
          <a:lstStyle/>
          <a:p>
            <a:r>
              <a:rPr lang="en-US" dirty="0"/>
              <a:t>WMO statistics</a:t>
            </a:r>
          </a:p>
        </p:txBody>
      </p:sp>
      <p:sp>
        <p:nvSpPr>
          <p:cNvPr id="6" name="Content Placeholder 5">
            <a:extLst>
              <a:ext uri="{FF2B5EF4-FFF2-40B4-BE49-F238E27FC236}">
                <a16:creationId xmlns:a16="http://schemas.microsoft.com/office/drawing/2014/main" id="{38DF8B87-6615-8400-95DB-770F3EFA4E00}"/>
              </a:ext>
            </a:extLst>
          </p:cNvPr>
          <p:cNvSpPr>
            <a:spLocks noGrp="1"/>
          </p:cNvSpPr>
          <p:nvPr>
            <p:ph idx="1"/>
          </p:nvPr>
        </p:nvSpPr>
        <p:spPr/>
        <p:txBody>
          <a:bodyPr/>
          <a:lstStyle/>
          <a:p>
            <a:endParaRPr lang="en-US" dirty="0"/>
          </a:p>
        </p:txBody>
      </p:sp>
      <p:grpSp>
        <p:nvGrpSpPr>
          <p:cNvPr id="19" name="Group 18">
            <a:extLst>
              <a:ext uri="{FF2B5EF4-FFF2-40B4-BE49-F238E27FC236}">
                <a16:creationId xmlns:a16="http://schemas.microsoft.com/office/drawing/2014/main" id="{BFA76314-D8A0-B7D8-A023-53AB1BB983FD}"/>
              </a:ext>
            </a:extLst>
          </p:cNvPr>
          <p:cNvGrpSpPr/>
          <p:nvPr/>
        </p:nvGrpSpPr>
        <p:grpSpPr>
          <a:xfrm>
            <a:off x="1784350" y="1473200"/>
            <a:ext cx="8344316" cy="4991909"/>
            <a:chOff x="300038" y="1412875"/>
            <a:chExt cx="8569325" cy="5191125"/>
          </a:xfrm>
        </p:grpSpPr>
        <p:pic>
          <p:nvPicPr>
            <p:cNvPr id="20" name="Picture 6">
              <a:extLst>
                <a:ext uri="{FF2B5EF4-FFF2-40B4-BE49-F238E27FC236}">
                  <a16:creationId xmlns:a16="http://schemas.microsoft.com/office/drawing/2014/main" id="{C6BD8BED-0E2D-6544-D2BB-0A5741EFC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1412875"/>
              <a:ext cx="8569325"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a:extLst>
                <a:ext uri="{FF2B5EF4-FFF2-40B4-BE49-F238E27FC236}">
                  <a16:creationId xmlns:a16="http://schemas.microsoft.com/office/drawing/2014/main" id="{98504300-6B0E-51C1-7816-28A7D1104D29}"/>
                </a:ext>
              </a:extLst>
            </p:cNvPr>
            <p:cNvSpPr txBox="1">
              <a:spLocks noChangeArrowheads="1"/>
            </p:cNvSpPr>
            <p:nvPr/>
          </p:nvSpPr>
          <p:spPr bwMode="auto">
            <a:xfrm>
              <a:off x="6353175" y="1903413"/>
              <a:ext cx="215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dirty="0">
                  <a:solidFill>
                    <a:srgbClr val="002060"/>
                  </a:solidFill>
                  <a:latin typeface="Times New Roman" panose="02020603050405020304" pitchFamily="18" charset="0"/>
                </a:rPr>
                <a:t>Earthquakes</a:t>
              </a:r>
              <a:endParaRPr lang="en-GB" altLang="mk-MK" sz="1800" b="1" dirty="0">
                <a:solidFill>
                  <a:srgbClr val="002060"/>
                </a:solidFill>
                <a:latin typeface="Times New Roman" panose="02020603050405020304" pitchFamily="18" charset="0"/>
              </a:endParaRPr>
            </a:p>
          </p:txBody>
        </p:sp>
        <p:sp>
          <p:nvSpPr>
            <p:cNvPr id="22" name="Text Box 8">
              <a:extLst>
                <a:ext uri="{FF2B5EF4-FFF2-40B4-BE49-F238E27FC236}">
                  <a16:creationId xmlns:a16="http://schemas.microsoft.com/office/drawing/2014/main" id="{D973BD76-9B2F-B0BE-B4AE-42C72F104028}"/>
                </a:ext>
              </a:extLst>
            </p:cNvPr>
            <p:cNvSpPr txBox="1">
              <a:spLocks noChangeArrowheads="1"/>
            </p:cNvSpPr>
            <p:nvPr/>
          </p:nvSpPr>
          <p:spPr bwMode="auto">
            <a:xfrm>
              <a:off x="6353175" y="2359025"/>
              <a:ext cx="215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dirty="0">
                  <a:solidFill>
                    <a:srgbClr val="002060"/>
                  </a:solidFill>
                  <a:latin typeface="Times New Roman" panose="02020603050405020304" pitchFamily="18" charset="0"/>
                </a:rPr>
                <a:t>Storms</a:t>
              </a:r>
              <a:endParaRPr lang="en-GB" altLang="mk-MK" sz="1800" b="1" dirty="0">
                <a:solidFill>
                  <a:srgbClr val="002060"/>
                </a:solidFill>
                <a:latin typeface="Times New Roman" panose="02020603050405020304" pitchFamily="18" charset="0"/>
              </a:endParaRPr>
            </a:p>
          </p:txBody>
        </p:sp>
        <p:sp>
          <p:nvSpPr>
            <p:cNvPr id="23" name="Text Box 9">
              <a:extLst>
                <a:ext uri="{FF2B5EF4-FFF2-40B4-BE49-F238E27FC236}">
                  <a16:creationId xmlns:a16="http://schemas.microsoft.com/office/drawing/2014/main" id="{4E368A18-1014-BB9F-D310-FB34A6BE5781}"/>
                </a:ext>
              </a:extLst>
            </p:cNvPr>
            <p:cNvSpPr txBox="1">
              <a:spLocks noChangeArrowheads="1"/>
            </p:cNvSpPr>
            <p:nvPr/>
          </p:nvSpPr>
          <p:spPr bwMode="auto">
            <a:xfrm>
              <a:off x="6353175" y="2832100"/>
              <a:ext cx="2087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Floods</a:t>
              </a:r>
              <a:endParaRPr lang="en-GB" altLang="mk-MK" sz="1800" b="1">
                <a:solidFill>
                  <a:srgbClr val="002060"/>
                </a:solidFill>
                <a:latin typeface="Times New Roman" panose="02020603050405020304" pitchFamily="18" charset="0"/>
              </a:endParaRPr>
            </a:p>
          </p:txBody>
        </p:sp>
        <p:sp>
          <p:nvSpPr>
            <p:cNvPr id="24" name="Text Box 10">
              <a:extLst>
                <a:ext uri="{FF2B5EF4-FFF2-40B4-BE49-F238E27FC236}">
                  <a16:creationId xmlns:a16="http://schemas.microsoft.com/office/drawing/2014/main" id="{580A7685-4AA5-D903-89F9-03ABF1839AA7}"/>
                </a:ext>
              </a:extLst>
            </p:cNvPr>
            <p:cNvSpPr txBox="1">
              <a:spLocks noChangeArrowheads="1"/>
            </p:cNvSpPr>
            <p:nvPr/>
          </p:nvSpPr>
          <p:spPr bwMode="auto">
            <a:xfrm>
              <a:off x="6353175" y="3268663"/>
              <a:ext cx="215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Droughts</a:t>
              </a:r>
              <a:endParaRPr lang="en-GB" altLang="mk-MK" sz="1800" b="1">
                <a:solidFill>
                  <a:srgbClr val="002060"/>
                </a:solidFill>
                <a:latin typeface="Times New Roman" panose="02020603050405020304" pitchFamily="18" charset="0"/>
              </a:endParaRPr>
            </a:p>
          </p:txBody>
        </p:sp>
        <p:sp>
          <p:nvSpPr>
            <p:cNvPr id="25" name="Text Box 11">
              <a:extLst>
                <a:ext uri="{FF2B5EF4-FFF2-40B4-BE49-F238E27FC236}">
                  <a16:creationId xmlns:a16="http://schemas.microsoft.com/office/drawing/2014/main" id="{E0F4FB82-AF4A-1700-B5C3-CD84278AF7DF}"/>
                </a:ext>
              </a:extLst>
            </p:cNvPr>
            <p:cNvSpPr txBox="1">
              <a:spLocks noChangeArrowheads="1"/>
            </p:cNvSpPr>
            <p:nvPr/>
          </p:nvSpPr>
          <p:spPr bwMode="auto">
            <a:xfrm>
              <a:off x="6353175" y="3694113"/>
              <a:ext cx="215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Epidemics </a:t>
              </a:r>
              <a:endParaRPr lang="en-GB" altLang="mk-MK" sz="1800" b="1">
                <a:solidFill>
                  <a:srgbClr val="002060"/>
                </a:solidFill>
                <a:latin typeface="Times New Roman" panose="02020603050405020304" pitchFamily="18" charset="0"/>
              </a:endParaRPr>
            </a:p>
          </p:txBody>
        </p:sp>
        <p:sp>
          <p:nvSpPr>
            <p:cNvPr id="26" name="Text Box 13">
              <a:extLst>
                <a:ext uri="{FF2B5EF4-FFF2-40B4-BE49-F238E27FC236}">
                  <a16:creationId xmlns:a16="http://schemas.microsoft.com/office/drawing/2014/main" id="{85C5AFE7-71E8-8F80-59D9-697780474082}"/>
                </a:ext>
              </a:extLst>
            </p:cNvPr>
            <p:cNvSpPr txBox="1">
              <a:spLocks noChangeArrowheads="1"/>
            </p:cNvSpPr>
            <p:nvPr/>
          </p:nvSpPr>
          <p:spPr bwMode="auto">
            <a:xfrm>
              <a:off x="6353175" y="4167188"/>
              <a:ext cx="2447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Extreme temperatures</a:t>
              </a:r>
              <a:endParaRPr lang="en-GB" altLang="mk-MK" sz="1800" b="1">
                <a:solidFill>
                  <a:srgbClr val="002060"/>
                </a:solidFill>
                <a:latin typeface="Times New Roman" panose="02020603050405020304" pitchFamily="18" charset="0"/>
              </a:endParaRPr>
            </a:p>
          </p:txBody>
        </p:sp>
        <p:sp>
          <p:nvSpPr>
            <p:cNvPr id="27" name="Text Box 14">
              <a:extLst>
                <a:ext uri="{FF2B5EF4-FFF2-40B4-BE49-F238E27FC236}">
                  <a16:creationId xmlns:a16="http://schemas.microsoft.com/office/drawing/2014/main" id="{940F5A85-C1AB-85E3-2A59-FF1372664443}"/>
                </a:ext>
              </a:extLst>
            </p:cNvPr>
            <p:cNvSpPr txBox="1">
              <a:spLocks noChangeArrowheads="1"/>
            </p:cNvSpPr>
            <p:nvPr/>
          </p:nvSpPr>
          <p:spPr bwMode="auto">
            <a:xfrm>
              <a:off x="6353175" y="4611687"/>
              <a:ext cx="215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Fires</a:t>
              </a:r>
              <a:endParaRPr lang="en-GB" altLang="mk-MK" sz="1800" b="1">
                <a:solidFill>
                  <a:srgbClr val="002060"/>
                </a:solidFill>
                <a:latin typeface="Times New Roman" panose="02020603050405020304" pitchFamily="18" charset="0"/>
              </a:endParaRPr>
            </a:p>
          </p:txBody>
        </p:sp>
        <p:sp>
          <p:nvSpPr>
            <p:cNvPr id="28" name="Text Box 15">
              <a:extLst>
                <a:ext uri="{FF2B5EF4-FFF2-40B4-BE49-F238E27FC236}">
                  <a16:creationId xmlns:a16="http://schemas.microsoft.com/office/drawing/2014/main" id="{F592A2BB-29B3-CC6A-7AFC-C685AEC65AE5}"/>
                </a:ext>
              </a:extLst>
            </p:cNvPr>
            <p:cNvSpPr txBox="1">
              <a:spLocks noChangeArrowheads="1"/>
            </p:cNvSpPr>
            <p:nvPr/>
          </p:nvSpPr>
          <p:spPr bwMode="auto">
            <a:xfrm>
              <a:off x="6353175" y="5064125"/>
              <a:ext cx="215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Volcanoes</a:t>
              </a:r>
              <a:endParaRPr lang="en-GB" altLang="mk-MK" sz="1800" b="1">
                <a:solidFill>
                  <a:srgbClr val="002060"/>
                </a:solidFill>
                <a:latin typeface="Times New Roman" panose="02020603050405020304" pitchFamily="18" charset="0"/>
              </a:endParaRPr>
            </a:p>
          </p:txBody>
        </p:sp>
        <p:sp>
          <p:nvSpPr>
            <p:cNvPr id="29" name="Text Box 16">
              <a:extLst>
                <a:ext uri="{FF2B5EF4-FFF2-40B4-BE49-F238E27FC236}">
                  <a16:creationId xmlns:a16="http://schemas.microsoft.com/office/drawing/2014/main" id="{543359FF-B06A-D065-CD43-F3C5E074370A}"/>
                </a:ext>
              </a:extLst>
            </p:cNvPr>
            <p:cNvSpPr txBox="1">
              <a:spLocks noChangeArrowheads="1"/>
            </p:cNvSpPr>
            <p:nvPr/>
          </p:nvSpPr>
          <p:spPr bwMode="auto">
            <a:xfrm>
              <a:off x="6353175" y="5457825"/>
              <a:ext cx="1871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Tsunami</a:t>
              </a:r>
              <a:endParaRPr lang="en-GB" altLang="mk-MK" sz="1800" b="1">
                <a:solidFill>
                  <a:srgbClr val="002060"/>
                </a:solidFill>
                <a:latin typeface="Times New Roman" panose="02020603050405020304" pitchFamily="18" charset="0"/>
              </a:endParaRPr>
            </a:p>
          </p:txBody>
        </p:sp>
        <p:sp>
          <p:nvSpPr>
            <p:cNvPr id="30" name="Text Box 17">
              <a:extLst>
                <a:ext uri="{FF2B5EF4-FFF2-40B4-BE49-F238E27FC236}">
                  <a16:creationId xmlns:a16="http://schemas.microsoft.com/office/drawing/2014/main" id="{F4A27ADA-D919-732A-FB7C-4C84AB4F9615}"/>
                </a:ext>
              </a:extLst>
            </p:cNvPr>
            <p:cNvSpPr txBox="1">
              <a:spLocks noChangeArrowheads="1"/>
            </p:cNvSpPr>
            <p:nvPr/>
          </p:nvSpPr>
          <p:spPr bwMode="auto">
            <a:xfrm>
              <a:off x="6353175" y="5876925"/>
              <a:ext cx="187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Font typeface="Arial" panose="020B0604020202020204" pitchFamily="34" charset="0"/>
                <a:buChar char="•"/>
                <a:defRPr sz="2400">
                  <a:solidFill>
                    <a:schemeClr val="tx1"/>
                  </a:solidFill>
                  <a:latin typeface="Corbel" panose="020B0503020204020204" pitchFamily="34" charset="0"/>
                </a:defRPr>
              </a:lvl1pPr>
              <a:lvl2pPr marL="742950" indent="-285750">
                <a:lnSpc>
                  <a:spcPct val="90000"/>
                </a:lnSpc>
                <a:spcBef>
                  <a:spcPts val="375"/>
                </a:spcBef>
                <a:buFont typeface="Arial" panose="020B0604020202020204" pitchFamily="34" charset="0"/>
                <a:buChar char="•"/>
                <a:defRPr sz="2000">
                  <a:solidFill>
                    <a:schemeClr val="tx1"/>
                  </a:solidFill>
                  <a:latin typeface="Corbel" panose="020B0503020204020204" pitchFamily="34" charset="0"/>
                </a:defRPr>
              </a:lvl2pPr>
              <a:lvl3pPr marL="1143000" indent="-228600">
                <a:lnSpc>
                  <a:spcPct val="90000"/>
                </a:lnSpc>
                <a:spcBef>
                  <a:spcPts val="375"/>
                </a:spcBef>
                <a:buFont typeface="Arial" panose="020B0604020202020204" pitchFamily="34" charset="0"/>
                <a:buChar char="•"/>
                <a:defRPr sz="1600">
                  <a:solidFill>
                    <a:schemeClr val="tx1"/>
                  </a:solidFill>
                  <a:latin typeface="Corbel" panose="020B0503020204020204" pitchFamily="34" charset="0"/>
                </a:defRPr>
              </a:lvl3pPr>
              <a:lvl4pPr marL="16002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4pPr>
              <a:lvl5pPr marL="2057400" indent="-228600">
                <a:lnSpc>
                  <a:spcPct val="90000"/>
                </a:lnSpc>
                <a:spcBef>
                  <a:spcPts val="375"/>
                </a:spcBef>
                <a:buFont typeface="Arial" panose="020B0604020202020204" pitchFamily="34" charset="0"/>
                <a:buChar char="•"/>
                <a:defRPr sz="1400">
                  <a:solidFill>
                    <a:schemeClr val="tx1"/>
                  </a:solidFill>
                  <a:latin typeface="Corbel" panose="020B0503020204020204" pitchFamily="34" charset="0"/>
                </a:defRPr>
              </a:lvl5pPr>
              <a:lvl6pPr marL="25146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6pPr>
              <a:lvl7pPr marL="29718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7pPr>
              <a:lvl8pPr marL="34290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8pPr>
              <a:lvl9pPr marL="3886200" indent="-228600" defTabSz="4572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orbel" panose="020B0503020204020204" pitchFamily="34" charset="0"/>
                </a:defRPr>
              </a:lvl9pPr>
            </a:lstStyle>
            <a:p>
              <a:pPr eaLnBrk="1" hangingPunct="1">
                <a:lnSpc>
                  <a:spcPct val="100000"/>
                </a:lnSpc>
                <a:spcBef>
                  <a:spcPct val="50000"/>
                </a:spcBef>
                <a:buFontTx/>
                <a:buNone/>
              </a:pPr>
              <a:r>
                <a:rPr lang="en-US" altLang="mk-MK" sz="1800" b="1">
                  <a:solidFill>
                    <a:srgbClr val="002060"/>
                  </a:solidFill>
                  <a:latin typeface="Times New Roman" panose="02020603050405020304" pitchFamily="18" charset="0"/>
                </a:rPr>
                <a:t>Slippery</a:t>
              </a:r>
              <a:r>
                <a:rPr lang="en-US" altLang="mk-MK" sz="1800" b="1">
                  <a:solidFill>
                    <a:schemeClr val="accent2"/>
                  </a:solidFill>
                  <a:latin typeface="Times New Roman" panose="02020603050405020304" pitchFamily="18" charset="0"/>
                </a:rPr>
                <a:t> </a:t>
              </a:r>
              <a:r>
                <a:rPr lang="en-US" altLang="mk-MK" sz="1800" b="1">
                  <a:solidFill>
                    <a:srgbClr val="002060"/>
                  </a:solidFill>
                  <a:latin typeface="Times New Roman" panose="02020603050405020304" pitchFamily="18" charset="0"/>
                </a:rPr>
                <a:t>ground</a:t>
              </a:r>
              <a:endParaRPr lang="en-GB" altLang="mk-MK" sz="1800" b="1">
                <a:solidFill>
                  <a:srgbClr val="002060"/>
                </a:solidFill>
                <a:latin typeface="Times New Roman" panose="02020603050405020304" pitchFamily="18" charset="0"/>
              </a:endParaRPr>
            </a:p>
          </p:txBody>
        </p:sp>
      </p:grpSp>
    </p:spTree>
    <p:extLst>
      <p:ext uri="{BB962C8B-B14F-4D97-AF65-F5344CB8AC3E}">
        <p14:creationId xmlns:p14="http://schemas.microsoft.com/office/powerpoint/2010/main" val="232519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D635E-D4C1-4904-1C74-ED8633BD848B}"/>
              </a:ext>
            </a:extLst>
          </p:cNvPr>
          <p:cNvSpPr>
            <a:spLocks noGrp="1"/>
          </p:cNvSpPr>
          <p:nvPr>
            <p:ph type="title"/>
          </p:nvPr>
        </p:nvSpPr>
        <p:spPr/>
        <p:txBody>
          <a:bodyPr/>
          <a:lstStyle/>
          <a:p>
            <a:r>
              <a:rPr lang="en-US" dirty="0"/>
              <a:t>Natural hazards</a:t>
            </a:r>
          </a:p>
        </p:txBody>
      </p:sp>
      <p:sp>
        <p:nvSpPr>
          <p:cNvPr id="4" name="Content Placeholder 3">
            <a:extLst>
              <a:ext uri="{FF2B5EF4-FFF2-40B4-BE49-F238E27FC236}">
                <a16:creationId xmlns:a16="http://schemas.microsoft.com/office/drawing/2014/main" id="{3EA1806F-00D4-8B24-CB25-B5EF24AC6F09}"/>
              </a:ext>
            </a:extLst>
          </p:cNvPr>
          <p:cNvSpPr>
            <a:spLocks noGrp="1"/>
          </p:cNvSpPr>
          <p:nvPr>
            <p:ph sz="quarter" idx="13"/>
          </p:nvPr>
        </p:nvSpPr>
        <p:spPr/>
        <p:txBody>
          <a:bodyPr/>
          <a:lstStyle/>
          <a:p>
            <a:endParaRPr lang="en-US" dirty="0"/>
          </a:p>
        </p:txBody>
      </p:sp>
      <p:pic>
        <p:nvPicPr>
          <p:cNvPr id="5" name="Content Placeholder 4">
            <a:extLst>
              <a:ext uri="{FF2B5EF4-FFF2-40B4-BE49-F238E27FC236}">
                <a16:creationId xmlns:a16="http://schemas.microsoft.com/office/drawing/2014/main" id="{FB3C6AEE-1808-2374-FC19-9E08766B48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3765" y="1771916"/>
            <a:ext cx="8438095" cy="42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11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733B-EB68-D06D-E8F3-35E8D4C86262}"/>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a16="http://schemas.microsoft.com/office/drawing/2014/main" id="{45EF7EDB-35E5-C3A6-75E3-2F28A5D8D556}"/>
              </a:ext>
            </a:extLst>
          </p:cNvPr>
          <p:cNvSpPr>
            <a:spLocks noGrp="1"/>
          </p:cNvSpPr>
          <p:nvPr>
            <p:ph idx="1"/>
          </p:nvPr>
        </p:nvSpPr>
        <p:spPr/>
        <p:txBody>
          <a:bodyPr/>
          <a:lstStyle/>
          <a:p>
            <a:pPr algn="ctr">
              <a:defRPr/>
            </a:pPr>
            <a:r>
              <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Global climate change has caused noticeable changes in the environment</a:t>
            </a:r>
          </a:p>
          <a:p>
            <a:pPr algn="ctr">
              <a:defRPr/>
            </a:pPr>
            <a:endParaRPr lang="en-US" sz="2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a:p>
            <a:pPr algn="ctr">
              <a:defRPr/>
            </a:pP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One of the most visible and disruptive impacts is the occurrence of extreme weather events</a:t>
            </a:r>
          </a:p>
          <a:p>
            <a:endParaRPr lang="en-US" dirty="0"/>
          </a:p>
        </p:txBody>
      </p:sp>
      <p:sp>
        <p:nvSpPr>
          <p:cNvPr id="4" name="Content Placeholder 3">
            <a:extLst>
              <a:ext uri="{FF2B5EF4-FFF2-40B4-BE49-F238E27FC236}">
                <a16:creationId xmlns:a16="http://schemas.microsoft.com/office/drawing/2014/main" id="{64A45753-5ED3-5867-F97B-03FC65B1FBCA}"/>
              </a:ext>
            </a:extLst>
          </p:cNvPr>
          <p:cNvSpPr>
            <a:spLocks noGrp="1"/>
          </p:cNvSpPr>
          <p:nvPr>
            <p:ph sz="quarter" idx="13"/>
          </p:nvPr>
        </p:nvSpPr>
        <p:spPr/>
        <p:txBody>
          <a:bodyPr/>
          <a:lstStyle/>
          <a:p>
            <a:endParaRPr lang="en-US"/>
          </a:p>
        </p:txBody>
      </p:sp>
      <p:grpSp>
        <p:nvGrpSpPr>
          <p:cNvPr id="17" name="Group 16">
            <a:extLst>
              <a:ext uri="{FF2B5EF4-FFF2-40B4-BE49-F238E27FC236}">
                <a16:creationId xmlns:a16="http://schemas.microsoft.com/office/drawing/2014/main" id="{BDFF53A8-3062-1E3B-8D40-CB2EC6A29DFF}"/>
              </a:ext>
            </a:extLst>
          </p:cNvPr>
          <p:cNvGrpSpPr/>
          <p:nvPr/>
        </p:nvGrpSpPr>
        <p:grpSpPr>
          <a:xfrm>
            <a:off x="8664008" y="3937502"/>
            <a:ext cx="3248025" cy="2073275"/>
            <a:chOff x="5505450" y="4578350"/>
            <a:chExt cx="3248025" cy="2073275"/>
          </a:xfrm>
        </p:grpSpPr>
        <p:pic>
          <p:nvPicPr>
            <p:cNvPr id="7" name="Picture 8" descr="Flash flooding: Different types and what causes it | CNN">
              <a:extLst>
                <a:ext uri="{FF2B5EF4-FFF2-40B4-BE49-F238E27FC236}">
                  <a16:creationId xmlns:a16="http://schemas.microsoft.com/office/drawing/2014/main" id="{B63557C6-271A-31BC-66D4-C50994D2E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4649788"/>
              <a:ext cx="3248025"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5">
              <a:extLst>
                <a:ext uri="{FF2B5EF4-FFF2-40B4-BE49-F238E27FC236}">
                  <a16:creationId xmlns:a16="http://schemas.microsoft.com/office/drawing/2014/main" id="{16E11379-1B1B-4851-D75F-0400EBE00963}"/>
                </a:ext>
              </a:extLst>
            </p:cNvPr>
            <p:cNvSpPr txBox="1">
              <a:spLocks noChangeArrowheads="1"/>
            </p:cNvSpPr>
            <p:nvPr/>
          </p:nvSpPr>
          <p:spPr bwMode="auto">
            <a:xfrm>
              <a:off x="5727700" y="4578350"/>
              <a:ext cx="291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2400" b="1" dirty="0">
                  <a:solidFill>
                    <a:schemeClr val="bg1"/>
                  </a:solidFill>
                </a:rPr>
                <a:t>FLASH FLOODING</a:t>
              </a:r>
            </a:p>
          </p:txBody>
        </p:sp>
      </p:grpSp>
      <p:grpSp>
        <p:nvGrpSpPr>
          <p:cNvPr id="16" name="Group 15">
            <a:extLst>
              <a:ext uri="{FF2B5EF4-FFF2-40B4-BE49-F238E27FC236}">
                <a16:creationId xmlns:a16="http://schemas.microsoft.com/office/drawing/2014/main" id="{5D8643C8-8D07-0A92-C36D-CB6DF84393BE}"/>
              </a:ext>
            </a:extLst>
          </p:cNvPr>
          <p:cNvGrpSpPr/>
          <p:nvPr/>
        </p:nvGrpSpPr>
        <p:grpSpPr>
          <a:xfrm>
            <a:off x="415925" y="4054475"/>
            <a:ext cx="3467100" cy="2084388"/>
            <a:chOff x="5505450" y="263525"/>
            <a:chExt cx="3467100" cy="2084388"/>
          </a:xfrm>
        </p:grpSpPr>
        <p:pic>
          <p:nvPicPr>
            <p:cNvPr id="9" name="Picture 19" descr="A planet on fire in space&#10;&#10;Description automatically generated">
              <a:extLst>
                <a:ext uri="{FF2B5EF4-FFF2-40B4-BE49-F238E27FC236}">
                  <a16:creationId xmlns:a16="http://schemas.microsoft.com/office/drawing/2014/main" id="{8199124D-ED30-6827-F89D-924CD747E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263525"/>
              <a:ext cx="33337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0">
              <a:extLst>
                <a:ext uri="{FF2B5EF4-FFF2-40B4-BE49-F238E27FC236}">
                  <a16:creationId xmlns:a16="http://schemas.microsoft.com/office/drawing/2014/main" id="{6A44AE0B-AB46-5B81-1B20-2AFD4965EF66}"/>
                </a:ext>
              </a:extLst>
            </p:cNvPr>
            <p:cNvSpPr txBox="1">
              <a:spLocks noChangeArrowheads="1"/>
            </p:cNvSpPr>
            <p:nvPr/>
          </p:nvSpPr>
          <p:spPr bwMode="auto">
            <a:xfrm>
              <a:off x="5732463" y="296863"/>
              <a:ext cx="3021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2400" b="1">
                  <a:solidFill>
                    <a:srgbClr val="FF0000"/>
                  </a:solidFill>
                </a:rPr>
                <a:t>GLOBAL WARMING</a:t>
              </a:r>
            </a:p>
          </p:txBody>
        </p:sp>
        <p:sp>
          <p:nvSpPr>
            <p:cNvPr id="11" name="TextBox 21">
              <a:extLst>
                <a:ext uri="{FF2B5EF4-FFF2-40B4-BE49-F238E27FC236}">
                  <a16:creationId xmlns:a16="http://schemas.microsoft.com/office/drawing/2014/main" id="{E342042D-1C93-06B4-D7EE-0303DD121DFF}"/>
                </a:ext>
              </a:extLst>
            </p:cNvPr>
            <p:cNvSpPr txBox="1">
              <a:spLocks noChangeArrowheads="1"/>
            </p:cNvSpPr>
            <p:nvPr/>
          </p:nvSpPr>
          <p:spPr bwMode="auto">
            <a:xfrm>
              <a:off x="6804025" y="2008188"/>
              <a:ext cx="21685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1600"/>
                <a:t>Credit: The New Yorker</a:t>
              </a:r>
            </a:p>
          </p:txBody>
        </p:sp>
        <p:sp>
          <p:nvSpPr>
            <p:cNvPr id="12" name="TextBox 11">
              <a:extLst>
                <a:ext uri="{FF2B5EF4-FFF2-40B4-BE49-F238E27FC236}">
                  <a16:creationId xmlns:a16="http://schemas.microsoft.com/office/drawing/2014/main" id="{EB722E0A-5CE8-6893-2734-42F1CF790429}"/>
                </a:ext>
              </a:extLst>
            </p:cNvPr>
            <p:cNvSpPr txBox="1">
              <a:spLocks noRot="1" noChangeAspect="1" noMove="1" noResize="1" noEditPoints="1" noAdjustHandles="1" noChangeArrowheads="1" noChangeShapeType="1" noTextEdit="1"/>
            </p:cNvSpPr>
            <p:nvPr/>
          </p:nvSpPr>
          <p:spPr>
            <a:xfrm>
              <a:off x="5756257" y="829247"/>
              <a:ext cx="942956" cy="707886"/>
            </a:xfrm>
            <a:prstGeom prst="rect">
              <a:avLst/>
            </a:prstGeom>
            <a:blipFill>
              <a:blip r:embed="rId4"/>
              <a:stretch>
                <a:fillRect l="-22581" t="-15517" b="-36207"/>
              </a:stretch>
            </a:blipFill>
          </p:spPr>
          <p:txBody>
            <a:bodyPr/>
            <a:lstStyle/>
            <a:p>
              <a:pPr>
                <a:defRPr/>
              </a:pPr>
              <a:r>
                <a:rPr lang="en-US">
                  <a:noFill/>
                </a:rPr>
                <a:t> </a:t>
              </a:r>
            </a:p>
          </p:txBody>
        </p:sp>
        <p:sp>
          <p:nvSpPr>
            <p:cNvPr id="13" name="TextBox 23">
              <a:extLst>
                <a:ext uri="{FF2B5EF4-FFF2-40B4-BE49-F238E27FC236}">
                  <a16:creationId xmlns:a16="http://schemas.microsoft.com/office/drawing/2014/main" id="{060AC21D-A69B-9C11-3B27-B8E9447CE24D}"/>
                </a:ext>
              </a:extLst>
            </p:cNvPr>
            <p:cNvSpPr txBox="1">
              <a:spLocks noChangeArrowheads="1"/>
            </p:cNvSpPr>
            <p:nvPr/>
          </p:nvSpPr>
          <p:spPr bwMode="auto">
            <a:xfrm>
              <a:off x="7618413" y="790575"/>
              <a:ext cx="11572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2400"/>
                <a:t>El-Nino</a:t>
              </a:r>
            </a:p>
          </p:txBody>
        </p:sp>
        <p:sp>
          <p:nvSpPr>
            <p:cNvPr id="14" name="TextBox 13">
              <a:extLst>
                <a:ext uri="{FF2B5EF4-FFF2-40B4-BE49-F238E27FC236}">
                  <a16:creationId xmlns:a16="http://schemas.microsoft.com/office/drawing/2014/main" id="{7FFBE55D-C440-3836-DFEB-81342E7EE051}"/>
                </a:ext>
              </a:extLst>
            </p:cNvPr>
            <p:cNvSpPr txBox="1">
              <a:spLocks noRot="1" noChangeAspect="1" noMove="1" noResize="1" noEditPoints="1" noAdjustHandles="1" noChangeArrowheads="1" noChangeShapeType="1" noTextEdit="1"/>
            </p:cNvSpPr>
            <p:nvPr/>
          </p:nvSpPr>
          <p:spPr>
            <a:xfrm>
              <a:off x="7740352" y="1071212"/>
              <a:ext cx="1071232" cy="523220"/>
            </a:xfrm>
            <a:prstGeom prst="rect">
              <a:avLst/>
            </a:prstGeom>
            <a:blipFill>
              <a:blip r:embed="rId5"/>
              <a:stretch>
                <a:fillRect l="-12000" t="-11628" b="-32558"/>
              </a:stretch>
            </a:blipFill>
          </p:spPr>
          <p:txBody>
            <a:bodyPr/>
            <a:lstStyle/>
            <a:p>
              <a:pPr>
                <a:defRPr/>
              </a:pPr>
              <a:r>
                <a:rPr lang="en-US">
                  <a:noFill/>
                </a:rPr>
                <a:t> </a:t>
              </a:r>
            </a:p>
          </p:txBody>
        </p:sp>
      </p:grpSp>
      <p:grpSp>
        <p:nvGrpSpPr>
          <p:cNvPr id="18" name="Group 17">
            <a:extLst>
              <a:ext uri="{FF2B5EF4-FFF2-40B4-BE49-F238E27FC236}">
                <a16:creationId xmlns:a16="http://schemas.microsoft.com/office/drawing/2014/main" id="{5C6049F4-4194-0C72-505C-5E33E50036B1}"/>
              </a:ext>
            </a:extLst>
          </p:cNvPr>
          <p:cNvGrpSpPr/>
          <p:nvPr/>
        </p:nvGrpSpPr>
        <p:grpSpPr>
          <a:xfrm>
            <a:off x="4387283" y="4054475"/>
            <a:ext cx="3333750" cy="2230438"/>
            <a:chOff x="5491163" y="2314575"/>
            <a:chExt cx="3333750" cy="2230438"/>
          </a:xfrm>
        </p:grpSpPr>
        <p:pic>
          <p:nvPicPr>
            <p:cNvPr id="5" name="Picture 6" descr="NASA and NOAA find 2022 was one of the hottest years on record">
              <a:extLst>
                <a:ext uri="{FF2B5EF4-FFF2-40B4-BE49-F238E27FC236}">
                  <a16:creationId xmlns:a16="http://schemas.microsoft.com/office/drawing/2014/main" id="{F3A3C691-53B2-923A-2E9D-313838FE10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138" y="2343150"/>
              <a:ext cx="3248025"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4">
              <a:extLst>
                <a:ext uri="{FF2B5EF4-FFF2-40B4-BE49-F238E27FC236}">
                  <a16:creationId xmlns:a16="http://schemas.microsoft.com/office/drawing/2014/main" id="{CF83F0F5-F5E9-3FB9-1242-9DFD429F8918}"/>
                </a:ext>
              </a:extLst>
            </p:cNvPr>
            <p:cNvSpPr txBox="1">
              <a:spLocks noChangeArrowheads="1"/>
            </p:cNvSpPr>
            <p:nvPr/>
          </p:nvSpPr>
          <p:spPr bwMode="auto">
            <a:xfrm>
              <a:off x="5907088" y="2314575"/>
              <a:ext cx="2663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2800">
                  <a:solidFill>
                    <a:srgbClr val="FFFF00"/>
                  </a:solidFill>
                </a:rPr>
                <a:t>HEAT WAVES</a:t>
              </a:r>
            </a:p>
          </p:txBody>
        </p:sp>
        <p:sp>
          <p:nvSpPr>
            <p:cNvPr id="15" name="TextBox 27">
              <a:extLst>
                <a:ext uri="{FF2B5EF4-FFF2-40B4-BE49-F238E27FC236}">
                  <a16:creationId xmlns:a16="http://schemas.microsoft.com/office/drawing/2014/main" id="{D255FC0F-941A-EC79-8CCE-F695EF883AFE}"/>
                </a:ext>
              </a:extLst>
            </p:cNvPr>
            <p:cNvSpPr txBox="1">
              <a:spLocks noChangeArrowheads="1"/>
            </p:cNvSpPr>
            <p:nvPr/>
          </p:nvSpPr>
          <p:spPr bwMode="auto">
            <a:xfrm>
              <a:off x="5491163" y="3810000"/>
              <a:ext cx="3333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eaLnBrk="0" fontAlgn="base" hangingPunct="0">
                <a:spcBef>
                  <a:spcPct val="0"/>
                </a:spcBef>
                <a:spcAft>
                  <a:spcPct val="0"/>
                </a:spcAft>
                <a:defRPr>
                  <a:solidFill>
                    <a:schemeClr val="tx1"/>
                  </a:solidFill>
                  <a:latin typeface="Corbel" panose="020B0503020204020204" pitchFamily="34" charset="0"/>
                </a:defRPr>
              </a:lvl6pPr>
              <a:lvl7pPr marL="2971800" indent="-228600" defTabSz="457200" eaLnBrk="0" fontAlgn="base" hangingPunct="0">
                <a:spcBef>
                  <a:spcPct val="0"/>
                </a:spcBef>
                <a:spcAft>
                  <a:spcPct val="0"/>
                </a:spcAft>
                <a:defRPr>
                  <a:solidFill>
                    <a:schemeClr val="tx1"/>
                  </a:solidFill>
                  <a:latin typeface="Corbel" panose="020B0503020204020204" pitchFamily="34" charset="0"/>
                </a:defRPr>
              </a:lvl7pPr>
              <a:lvl8pPr marL="3429000" indent="-228600" defTabSz="457200" eaLnBrk="0" fontAlgn="base" hangingPunct="0">
                <a:spcBef>
                  <a:spcPct val="0"/>
                </a:spcBef>
                <a:spcAft>
                  <a:spcPct val="0"/>
                </a:spcAft>
                <a:defRPr>
                  <a:solidFill>
                    <a:schemeClr val="tx1"/>
                  </a:solidFill>
                  <a:latin typeface="Corbel" panose="020B0503020204020204" pitchFamily="34" charset="0"/>
                </a:defRPr>
              </a:lvl8pPr>
              <a:lvl9pPr marL="3886200" indent="-228600" defTabSz="457200" eaLnBrk="0" fontAlgn="base" hangingPunct="0">
                <a:spcBef>
                  <a:spcPct val="0"/>
                </a:spcBef>
                <a:spcAft>
                  <a:spcPct val="0"/>
                </a:spcAft>
                <a:defRPr>
                  <a:solidFill>
                    <a:schemeClr val="tx1"/>
                  </a:solidFill>
                  <a:latin typeface="Corbel" panose="020B0503020204020204" pitchFamily="34" charset="0"/>
                </a:defRPr>
              </a:lvl9pPr>
            </a:lstStyle>
            <a:p>
              <a:r>
                <a:rPr lang="en-US" altLang="en-US" sz="1600" dirty="0">
                  <a:solidFill>
                    <a:srgbClr val="FFC000"/>
                  </a:solidFill>
                </a:rPr>
                <a:t>2022 was a year of climate extremes, with record-high temperatures</a:t>
              </a:r>
            </a:p>
          </p:txBody>
        </p:sp>
      </p:grpSp>
    </p:spTree>
    <p:extLst>
      <p:ext uri="{BB962C8B-B14F-4D97-AF65-F5344CB8AC3E}">
        <p14:creationId xmlns:p14="http://schemas.microsoft.com/office/powerpoint/2010/main" val="3207859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A644-119B-8560-AA48-5E4E9513327B}"/>
              </a:ext>
            </a:extLst>
          </p:cNvPr>
          <p:cNvSpPr>
            <a:spLocks noGrp="1"/>
          </p:cNvSpPr>
          <p:nvPr>
            <p:ph type="title"/>
          </p:nvPr>
        </p:nvSpPr>
        <p:spPr/>
        <p:txBody>
          <a:bodyPr/>
          <a:lstStyle/>
          <a:p>
            <a:r>
              <a:rPr lang="en-US" dirty="0"/>
              <a:t>Severe weather alert systems</a:t>
            </a:r>
          </a:p>
        </p:txBody>
      </p:sp>
      <p:sp>
        <p:nvSpPr>
          <p:cNvPr id="3" name="Content Placeholder 2">
            <a:extLst>
              <a:ext uri="{FF2B5EF4-FFF2-40B4-BE49-F238E27FC236}">
                <a16:creationId xmlns:a16="http://schemas.microsoft.com/office/drawing/2014/main" id="{01AF6EC3-C8C3-8892-4AAE-E87F9F182584}"/>
              </a:ext>
            </a:extLst>
          </p:cNvPr>
          <p:cNvSpPr>
            <a:spLocks noGrp="1"/>
          </p:cNvSpPr>
          <p:nvPr>
            <p:ph idx="1"/>
          </p:nvPr>
        </p:nvSpPr>
        <p:spPr/>
        <p:txBody>
          <a:bodyPr/>
          <a:lstStyle/>
          <a:p>
            <a:endParaRPr lang="en-US" dirty="0"/>
          </a:p>
        </p:txBody>
      </p:sp>
      <p:sp>
        <p:nvSpPr>
          <p:cNvPr id="4" name="Content Placeholder 3">
            <a:extLst>
              <a:ext uri="{FF2B5EF4-FFF2-40B4-BE49-F238E27FC236}">
                <a16:creationId xmlns:a16="http://schemas.microsoft.com/office/drawing/2014/main" id="{46ED5B7D-59AD-B939-E5AF-BA0E513D1290}"/>
              </a:ext>
            </a:extLst>
          </p:cNvPr>
          <p:cNvSpPr>
            <a:spLocks noGrp="1"/>
          </p:cNvSpPr>
          <p:nvPr>
            <p:ph sz="quarter" idx="13"/>
          </p:nvPr>
        </p:nvSpPr>
        <p:spPr/>
        <p:txBody>
          <a:bodyPr/>
          <a:lstStyle/>
          <a:p>
            <a:endParaRPr lang="en-US"/>
          </a:p>
        </p:txBody>
      </p:sp>
      <p:grpSp>
        <p:nvGrpSpPr>
          <p:cNvPr id="15" name="Group 14">
            <a:extLst>
              <a:ext uri="{FF2B5EF4-FFF2-40B4-BE49-F238E27FC236}">
                <a16:creationId xmlns:a16="http://schemas.microsoft.com/office/drawing/2014/main" id="{0A8869D4-FA91-F84D-0ED0-84D2CCCCB931}"/>
              </a:ext>
            </a:extLst>
          </p:cNvPr>
          <p:cNvGrpSpPr/>
          <p:nvPr/>
        </p:nvGrpSpPr>
        <p:grpSpPr>
          <a:xfrm>
            <a:off x="1131160" y="1473200"/>
            <a:ext cx="9561219" cy="4982605"/>
            <a:chOff x="-537885" y="864380"/>
            <a:chExt cx="11626175" cy="6058708"/>
          </a:xfrm>
        </p:grpSpPr>
        <p:pic>
          <p:nvPicPr>
            <p:cNvPr id="5" name="Picture 4" descr="A map of europe with yellow and white countries/regions&#10;&#10;Description automatically generated">
              <a:extLst>
                <a:ext uri="{FF2B5EF4-FFF2-40B4-BE49-F238E27FC236}">
                  <a16:creationId xmlns:a16="http://schemas.microsoft.com/office/drawing/2014/main" id="{A69437AB-D660-3342-B6E7-6C934CD52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231" y="4527551"/>
              <a:ext cx="3440113"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A screenshot of a computer screen&#10;&#10;Description automatically generated">
              <a:extLst>
                <a:ext uri="{FF2B5EF4-FFF2-40B4-BE49-F238E27FC236}">
                  <a16:creationId xmlns:a16="http://schemas.microsoft.com/office/drawing/2014/main" id="{A448462E-E185-847E-663D-9EEF8B030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373" y="1611905"/>
              <a:ext cx="266382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A map of the world&#10;&#10;Description automatically generated">
              <a:extLst>
                <a:ext uri="{FF2B5EF4-FFF2-40B4-BE49-F238E27FC236}">
                  <a16:creationId xmlns:a16="http://schemas.microsoft.com/office/drawing/2014/main" id="{15549493-8471-5C3E-24FE-046747D0D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198" y="4534305"/>
              <a:ext cx="4606579" cy="23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A screenshot of a weather forecast&#10;&#10;Description automatically generated">
              <a:extLst>
                <a:ext uri="{FF2B5EF4-FFF2-40B4-BE49-F238E27FC236}">
                  <a16:creationId xmlns:a16="http://schemas.microsoft.com/office/drawing/2014/main" id="{9D5C1651-E285-0D74-E3B1-7865F71A8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4590" y="1753192"/>
              <a:ext cx="293370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A screenshot of a weather forecast&#10;&#10;Description automatically generated">
              <a:extLst>
                <a:ext uri="{FF2B5EF4-FFF2-40B4-BE49-F238E27FC236}">
                  <a16:creationId xmlns:a16="http://schemas.microsoft.com/office/drawing/2014/main" id="{CFC19C8B-3BC2-7621-5B55-81FA4FDC5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885" y="1558977"/>
              <a:ext cx="2935287" cy="222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0AA6795-D6C7-C702-F7AC-6772128D3761}"/>
                </a:ext>
              </a:extLst>
            </p:cNvPr>
            <p:cNvSpPr/>
            <p:nvPr/>
          </p:nvSpPr>
          <p:spPr>
            <a:xfrm>
              <a:off x="6299545" y="3776298"/>
              <a:ext cx="2037482" cy="707887"/>
            </a:xfrm>
            <a:prstGeom prst="rect">
              <a:avLst/>
            </a:prstGeom>
            <a:noFill/>
          </p:spPr>
          <p:txBody>
            <a:bodyPr wrap="none">
              <a:spAutoFit/>
            </a:bodyPr>
            <a:lstStyle/>
            <a:p>
              <a:pPr algn="ctr">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GLOFAS</a:t>
              </a:r>
            </a:p>
          </p:txBody>
        </p:sp>
        <p:sp>
          <p:nvSpPr>
            <p:cNvPr id="11" name="Rectangle 10">
              <a:extLst>
                <a:ext uri="{FF2B5EF4-FFF2-40B4-BE49-F238E27FC236}">
                  <a16:creationId xmlns:a16="http://schemas.microsoft.com/office/drawing/2014/main" id="{9DE8F81F-0B91-70C8-4B88-2B3BF80BED64}"/>
                </a:ext>
              </a:extLst>
            </p:cNvPr>
            <p:cNvSpPr/>
            <p:nvPr/>
          </p:nvSpPr>
          <p:spPr>
            <a:xfrm>
              <a:off x="79421" y="864380"/>
              <a:ext cx="1804655" cy="860770"/>
            </a:xfrm>
            <a:prstGeom prst="rect">
              <a:avLst/>
            </a:prstGeom>
            <a:noFill/>
          </p:spPr>
          <p:txBody>
            <a:bodyPr wrap="none">
              <a:spAutoFit/>
            </a:bodyPr>
            <a:lstStyle/>
            <a:p>
              <a:pPr algn="ctr">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NOAA</a:t>
              </a:r>
            </a:p>
          </p:txBody>
        </p:sp>
        <p:sp>
          <p:nvSpPr>
            <p:cNvPr id="12" name="Rectangle 11">
              <a:extLst>
                <a:ext uri="{FF2B5EF4-FFF2-40B4-BE49-F238E27FC236}">
                  <a16:creationId xmlns:a16="http://schemas.microsoft.com/office/drawing/2014/main" id="{CB901311-90E0-C3A6-D5AE-9549E6D8807A}"/>
                </a:ext>
              </a:extLst>
            </p:cNvPr>
            <p:cNvSpPr/>
            <p:nvPr/>
          </p:nvSpPr>
          <p:spPr>
            <a:xfrm>
              <a:off x="8363557" y="891959"/>
              <a:ext cx="2456702" cy="860770"/>
            </a:xfrm>
            <a:prstGeom prst="rect">
              <a:avLst/>
            </a:prstGeom>
            <a:noFill/>
          </p:spPr>
          <p:txBody>
            <a:bodyPr wrap="none">
              <a:spAutoFit/>
            </a:bodyPr>
            <a:lstStyle/>
            <a:p>
              <a:pPr algn="ctr">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ESTOFEX</a:t>
              </a:r>
            </a:p>
          </p:txBody>
        </p:sp>
        <p:sp>
          <p:nvSpPr>
            <p:cNvPr id="13" name="Rectangle 12">
              <a:extLst>
                <a:ext uri="{FF2B5EF4-FFF2-40B4-BE49-F238E27FC236}">
                  <a16:creationId xmlns:a16="http://schemas.microsoft.com/office/drawing/2014/main" id="{FCB6B901-9CE3-5905-5F36-881EF16775E5}"/>
                </a:ext>
              </a:extLst>
            </p:cNvPr>
            <p:cNvSpPr/>
            <p:nvPr/>
          </p:nvSpPr>
          <p:spPr>
            <a:xfrm>
              <a:off x="4485885" y="891960"/>
              <a:ext cx="1451038" cy="707887"/>
            </a:xfrm>
            <a:prstGeom prst="rect">
              <a:avLst/>
            </a:prstGeom>
            <a:noFill/>
          </p:spPr>
          <p:txBody>
            <a:bodyPr wrap="none">
              <a:spAutoFit/>
            </a:bodyPr>
            <a:lstStyle/>
            <a:p>
              <a:pPr algn="ctr">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WMO</a:t>
              </a:r>
            </a:p>
          </p:txBody>
        </p:sp>
        <p:sp>
          <p:nvSpPr>
            <p:cNvPr id="14" name="Rectangle 13">
              <a:extLst>
                <a:ext uri="{FF2B5EF4-FFF2-40B4-BE49-F238E27FC236}">
                  <a16:creationId xmlns:a16="http://schemas.microsoft.com/office/drawing/2014/main" id="{858AE3C9-D6CC-DEF4-0A3F-104B8AC3A7FF}"/>
                </a:ext>
              </a:extLst>
            </p:cNvPr>
            <p:cNvSpPr/>
            <p:nvPr/>
          </p:nvSpPr>
          <p:spPr>
            <a:xfrm>
              <a:off x="446056" y="3776298"/>
              <a:ext cx="4371518" cy="707887"/>
            </a:xfrm>
            <a:prstGeom prst="rect">
              <a:avLst/>
            </a:prstGeom>
            <a:noFill/>
          </p:spPr>
          <p:txBody>
            <a:bodyPr wrap="none">
              <a:spAutoFit/>
            </a:bodyPr>
            <a:lstStyle/>
            <a:p>
              <a:pPr algn="ctr">
                <a:defRPr/>
              </a:pP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EU-METEOALARM</a:t>
              </a:r>
            </a:p>
          </p:txBody>
        </p:sp>
      </p:grpSp>
    </p:spTree>
    <p:extLst>
      <p:ext uri="{BB962C8B-B14F-4D97-AF65-F5344CB8AC3E}">
        <p14:creationId xmlns:p14="http://schemas.microsoft.com/office/powerpoint/2010/main" val="224784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FF467-9406-C245-38AF-2FF769B528CD}"/>
              </a:ext>
            </a:extLst>
          </p:cNvPr>
          <p:cNvSpPr>
            <a:spLocks noGrp="1"/>
          </p:cNvSpPr>
          <p:nvPr>
            <p:ph type="title"/>
          </p:nvPr>
        </p:nvSpPr>
        <p:spPr/>
        <p:txBody>
          <a:bodyPr/>
          <a:lstStyle/>
          <a:p>
            <a:r>
              <a:rPr lang="en-US" dirty="0"/>
              <a:t>Center for Crisis Management </a:t>
            </a:r>
          </a:p>
        </p:txBody>
      </p:sp>
      <p:sp>
        <p:nvSpPr>
          <p:cNvPr id="3" name="Content Placeholder 2">
            <a:extLst>
              <a:ext uri="{FF2B5EF4-FFF2-40B4-BE49-F238E27FC236}">
                <a16:creationId xmlns:a16="http://schemas.microsoft.com/office/drawing/2014/main" id="{9B0AED40-EC3A-54AF-EFE3-4A71EECC316B}"/>
              </a:ext>
            </a:extLst>
          </p:cNvPr>
          <p:cNvSpPr>
            <a:spLocks noGrp="1"/>
          </p:cNvSpPr>
          <p:nvPr>
            <p:ph idx="1"/>
          </p:nvPr>
        </p:nvSpPr>
        <p:spPr>
          <a:xfrm>
            <a:off x="631371" y="1473200"/>
            <a:ext cx="9731829" cy="4864100"/>
          </a:xfrm>
        </p:spPr>
        <p:txBody>
          <a:bodyPr/>
          <a:lstStyle/>
          <a:p>
            <a:r>
              <a:rPr lang="en-US" dirty="0"/>
              <a:t>The Crisis Management Center, was established to ensure constant consultations, coordination, timely response, efficiency and appropriate use of resources available in the event of a crisis, and to ensure timely, high-quality and realistic assessment of the threat to the security of the Republic of Macedonia from risks and dangers.</a:t>
            </a:r>
          </a:p>
          <a:p>
            <a:r>
              <a:rPr lang="en-US" dirty="0"/>
              <a:t>Severe weather hazards present one of the most common hazard events in the past years</a:t>
            </a:r>
          </a:p>
          <a:p>
            <a:r>
              <a:rPr lang="en-US" dirty="0"/>
              <a:t>Timely coordination, alerting and preparation for hazardous events is very important for the Crisis management process</a:t>
            </a:r>
          </a:p>
        </p:txBody>
      </p:sp>
      <p:sp>
        <p:nvSpPr>
          <p:cNvPr id="4" name="Content Placeholder 3">
            <a:extLst>
              <a:ext uri="{FF2B5EF4-FFF2-40B4-BE49-F238E27FC236}">
                <a16:creationId xmlns:a16="http://schemas.microsoft.com/office/drawing/2014/main" id="{F341C632-ECDB-8DBC-09BA-FE8DB8C3E7B9}"/>
              </a:ext>
            </a:extLst>
          </p:cNvPr>
          <p:cNvSpPr>
            <a:spLocks noGrp="1"/>
          </p:cNvSpPr>
          <p:nvPr>
            <p:ph sz="quarter" idx="13"/>
          </p:nvPr>
        </p:nvSpPr>
        <p:spPr/>
        <p:txBody>
          <a:bodyPr/>
          <a:lstStyle/>
          <a:p>
            <a:endParaRPr lang="en-US" dirty="0"/>
          </a:p>
        </p:txBody>
      </p:sp>
      <p:pic>
        <p:nvPicPr>
          <p:cNvPr id="1028" name="Picture 4">
            <a:extLst>
              <a:ext uri="{FF2B5EF4-FFF2-40B4-BE49-F238E27FC236}">
                <a16:creationId xmlns:a16="http://schemas.microsoft.com/office/drawing/2014/main" id="{F1F0AD52-C440-46A0-A143-1FA410CB1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3200" y="46101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55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9BF0-9849-7C13-B10E-CCB0AA3E1FF4}"/>
              </a:ext>
            </a:extLst>
          </p:cNvPr>
          <p:cNvSpPr>
            <a:spLocks noGrp="1"/>
          </p:cNvSpPr>
          <p:nvPr>
            <p:ph type="title"/>
          </p:nvPr>
        </p:nvSpPr>
        <p:spPr/>
        <p:txBody>
          <a:bodyPr/>
          <a:lstStyle/>
          <a:p>
            <a:r>
              <a:rPr lang="en-US" sz="4800" b="0" dirty="0">
                <a:latin typeface="Calibri"/>
                <a:cs typeface="Calibri"/>
              </a:rPr>
              <a:t>NOTHAS system</a:t>
            </a:r>
            <a:endParaRPr lang="en-US" dirty="0"/>
          </a:p>
        </p:txBody>
      </p:sp>
      <p:sp>
        <p:nvSpPr>
          <p:cNvPr id="3" name="Content Placeholder 2">
            <a:extLst>
              <a:ext uri="{FF2B5EF4-FFF2-40B4-BE49-F238E27FC236}">
                <a16:creationId xmlns:a16="http://schemas.microsoft.com/office/drawing/2014/main" id="{77B45D4B-4A40-9394-4ABA-6710BC4E7A18}"/>
              </a:ext>
            </a:extLst>
          </p:cNvPr>
          <p:cNvSpPr>
            <a:spLocks noGrp="1"/>
          </p:cNvSpPr>
          <p:nvPr>
            <p:ph idx="1"/>
          </p:nvPr>
        </p:nvSpPr>
        <p:spPr/>
        <p:txBody>
          <a:bodyPr/>
          <a:lstStyle/>
          <a:p>
            <a:r>
              <a:rPr lang="en-US" dirty="0"/>
              <a:t>Researchers from University in Skopje developed system for severe weather prediction model</a:t>
            </a:r>
          </a:p>
          <a:p>
            <a:r>
              <a:rPr lang="en-US" dirty="0"/>
              <a:t>Based on several well-known Weather forecast open-source systems and tools</a:t>
            </a:r>
          </a:p>
          <a:p>
            <a:pPr lvl="1"/>
            <a:r>
              <a:rPr lang="en-US" dirty="0"/>
              <a:t>WRF-NMM</a:t>
            </a:r>
          </a:p>
          <a:p>
            <a:pPr lvl="1"/>
            <a:r>
              <a:rPr lang="en-US" dirty="0"/>
              <a:t>WRF-ARW</a:t>
            </a:r>
          </a:p>
          <a:p>
            <a:pPr lvl="1"/>
            <a:r>
              <a:rPr lang="en-US" dirty="0"/>
              <a:t>Postprocessing outputs</a:t>
            </a:r>
          </a:p>
          <a:p>
            <a:pPr lvl="1"/>
            <a:r>
              <a:rPr lang="en-US" dirty="0"/>
              <a:t>Generation of severe weather soring classification</a:t>
            </a:r>
          </a:p>
        </p:txBody>
      </p:sp>
      <p:sp>
        <p:nvSpPr>
          <p:cNvPr id="4" name="Content Placeholder 3">
            <a:extLst>
              <a:ext uri="{FF2B5EF4-FFF2-40B4-BE49-F238E27FC236}">
                <a16:creationId xmlns:a16="http://schemas.microsoft.com/office/drawing/2014/main" id="{27EDEDCB-7387-BCB7-73E4-89002DA5361C}"/>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282934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1008-2528-4DA9-58FA-E703BE5F01D8}"/>
              </a:ext>
            </a:extLst>
          </p:cNvPr>
          <p:cNvSpPr>
            <a:spLocks noGrp="1"/>
          </p:cNvSpPr>
          <p:nvPr>
            <p:ph type="title"/>
          </p:nvPr>
        </p:nvSpPr>
        <p:spPr/>
        <p:txBody>
          <a:bodyPr/>
          <a:lstStyle/>
          <a:p>
            <a:r>
              <a:rPr lang="en-US" dirty="0"/>
              <a:t>NOTHAS South East Europe</a:t>
            </a:r>
          </a:p>
        </p:txBody>
      </p:sp>
      <p:sp>
        <p:nvSpPr>
          <p:cNvPr id="4" name="Content Placeholder 3">
            <a:extLst>
              <a:ext uri="{FF2B5EF4-FFF2-40B4-BE49-F238E27FC236}">
                <a16:creationId xmlns:a16="http://schemas.microsoft.com/office/drawing/2014/main" id="{6AD30A8F-E3A7-9D96-000D-FABFDCB41867}"/>
              </a:ext>
            </a:extLst>
          </p:cNvPr>
          <p:cNvSpPr>
            <a:spLocks noGrp="1"/>
          </p:cNvSpPr>
          <p:nvPr>
            <p:ph sz="quarter" idx="13"/>
          </p:nvPr>
        </p:nvSpPr>
        <p:spPr/>
        <p:txBody>
          <a:bodyPr/>
          <a:lstStyle/>
          <a:p>
            <a:endParaRPr lang="en-US"/>
          </a:p>
        </p:txBody>
      </p:sp>
      <p:pic>
        <p:nvPicPr>
          <p:cNvPr id="5" name="Content Placeholder 5">
            <a:extLst>
              <a:ext uri="{FF2B5EF4-FFF2-40B4-BE49-F238E27FC236}">
                <a16:creationId xmlns:a16="http://schemas.microsoft.com/office/drawing/2014/main" id="{A7A24F40-06B2-AB40-7842-8C2538D61155}"/>
              </a:ext>
            </a:extLst>
          </p:cNvPr>
          <p:cNvPicPr>
            <a:picLocks noGrp="1" noChangeAspect="1"/>
          </p:cNvPicPr>
          <p:nvPr>
            <p:ph idx="1"/>
          </p:nvPr>
        </p:nvPicPr>
        <p:blipFill>
          <a:blip r:embed="rId2"/>
          <a:stretch>
            <a:fillRect/>
          </a:stretch>
        </p:blipFill>
        <p:spPr>
          <a:xfrm>
            <a:off x="1394796" y="1473200"/>
            <a:ext cx="9196033" cy="4864100"/>
          </a:xfrm>
        </p:spPr>
      </p:pic>
    </p:spTree>
    <p:extLst>
      <p:ext uri="{BB962C8B-B14F-4D97-AF65-F5344CB8AC3E}">
        <p14:creationId xmlns:p14="http://schemas.microsoft.com/office/powerpoint/2010/main" val="1131074062"/>
      </p:ext>
    </p:extLst>
  </p:cSld>
  <p:clrMapOvr>
    <a:masterClrMapping/>
  </p:clrMapOvr>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{CC8D96DF-BFDC-D141-B11D-8656AFB2D7A8}tf10001122</Template>
  <TotalTime>412</TotalTime>
  <Words>887</Words>
  <Application>Microsoft Office PowerPoint</Application>
  <PresentationFormat>Widescreen</PresentationFormat>
  <Paragraphs>190</Paragraphs>
  <Slides>21</Slides>
  <Notes>1</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Aptos</vt:lpstr>
      <vt:lpstr>Arial</vt:lpstr>
      <vt:lpstr>Calibri</vt:lpstr>
      <vt:lpstr>Calibri Light</vt:lpstr>
      <vt:lpstr>Cantarell Regular</vt:lpstr>
      <vt:lpstr>Host Grotesk Medium</vt:lpstr>
      <vt:lpstr>Roboto</vt:lpstr>
      <vt:lpstr>Times New Roman</vt:lpstr>
      <vt:lpstr>Benutzerdefiniertes Design</vt:lpstr>
      <vt:lpstr>Office</vt:lpstr>
      <vt:lpstr>PowerPoint Presentation</vt:lpstr>
      <vt:lpstr>Natural hazards</vt:lpstr>
      <vt:lpstr>Natural hazards</vt:lpstr>
      <vt:lpstr>Natural hazards</vt:lpstr>
      <vt:lpstr>Motivation</vt:lpstr>
      <vt:lpstr>Severe weather alert systems</vt:lpstr>
      <vt:lpstr>Center for Crisis Management </vt:lpstr>
      <vt:lpstr>NOTHAS system</vt:lpstr>
      <vt:lpstr>NOTHAS South East Europe</vt:lpstr>
      <vt:lpstr>NOTHAS North Macedonia</vt:lpstr>
      <vt:lpstr>Why WRF Needs HPC</vt:lpstr>
      <vt:lpstr>Why WRF Needs HPC</vt:lpstr>
      <vt:lpstr>The list of model configurations and physical parameterizations</vt:lpstr>
      <vt:lpstr>A combined set of physical and environmental parameters</vt:lpstr>
      <vt:lpstr>HPC simulation for determination  of the threshold values </vt:lpstr>
      <vt:lpstr>Severe convective weather alert</vt:lpstr>
      <vt:lpstr>Verification Mid-latitude convective cases </vt:lpstr>
      <vt:lpstr>Supercell storm 10 July 2019  Halkidiki, Greece</vt:lpstr>
      <vt:lpstr>Hurricane “Dorian” 3 Sep 2019</vt:lpstr>
      <vt:lpstr>Tropical storm “Pabuk” 4 Jan. 2019</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Boro Jakimovski</cp:lastModifiedBy>
  <cp:revision>63</cp:revision>
  <dcterms:created xsi:type="dcterms:W3CDTF">2020-06-25T08:10:04Z</dcterms:created>
  <dcterms:modified xsi:type="dcterms:W3CDTF">2025-05-21T13:46:31Z</dcterms:modified>
</cp:coreProperties>
</file>