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276" r:id="rId2"/>
    <p:sldId id="341" r:id="rId3"/>
    <p:sldId id="361" r:id="rId4"/>
    <p:sldId id="265" r:id="rId5"/>
    <p:sldId id="267" r:id="rId6"/>
    <p:sldId id="343" r:id="rId7"/>
    <p:sldId id="351" r:id="rId8"/>
    <p:sldId id="355" r:id="rId9"/>
    <p:sldId id="344" r:id="rId10"/>
    <p:sldId id="354" r:id="rId11"/>
    <p:sldId id="345" r:id="rId12"/>
    <p:sldId id="346" r:id="rId13"/>
    <p:sldId id="349" r:id="rId14"/>
    <p:sldId id="352" r:id="rId15"/>
    <p:sldId id="347" r:id="rId16"/>
    <p:sldId id="360" r:id="rId17"/>
    <p:sldId id="350" r:id="rId18"/>
    <p:sldId id="356" r:id="rId19"/>
    <p:sldId id="357" r:id="rId20"/>
    <p:sldId id="27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484"/>
    <a:srgbClr val="203864"/>
    <a:srgbClr val="E9EBF5"/>
    <a:srgbClr val="00238C"/>
    <a:srgbClr val="090C3D"/>
    <a:srgbClr val="0C5ACC"/>
    <a:srgbClr val="001D7A"/>
    <a:srgbClr val="00208A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188" y="96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20/10/2025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C892C-8889-4099-96C4-88AD26BB911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A2E2D-D4FC-4BF6-90EA-C51D822E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3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Rectángulo 10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40659" y="84441"/>
            <a:ext cx="11506200" cy="7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40659" y="958207"/>
            <a:ext cx="11506200" cy="521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4038600" y="6377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9255375" y="640021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7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15680" y="593280"/>
            <a:ext cx="11360640" cy="94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9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1AA7642-8B79-4887-8E11-CD0772AA93C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07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64103BC-BEFD-4FF0-9E98-90CAC177F30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29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15680" y="593280"/>
            <a:ext cx="11360640" cy="94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9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15680" y="1688400"/>
            <a:ext cx="11360640" cy="4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9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8F6F63F-9367-4833-8B12-676B7D34844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50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5" r:id="rId3"/>
    <p:sldLayoutId id="2147483673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Wasted Year" pitchFamily="2" charset="0"/>
                <a:cs typeface="Wasted Year" pitchFamily="2" charset="0"/>
              </a:rPr>
              <a:t>Weather and Climate HPC across scales</a:t>
            </a:r>
            <a:endParaRPr lang="es-ES" dirty="0">
              <a:latin typeface="Wasted Year" pitchFamily="2" charset="0"/>
              <a:cs typeface="Wasted Year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latin typeface="Wasted Year" pitchFamily="2" charset="0"/>
                <a:cs typeface="Wasted Year" pitchFamily="2" charset="0"/>
              </a:rPr>
              <a:t>Luka	</a:t>
            </a:r>
            <a:r>
              <a:rPr lang="es-ES" dirty="0" err="1">
                <a:latin typeface="Wasted Year" pitchFamily="2" charset="0"/>
                <a:cs typeface="Wasted Year" pitchFamily="2" charset="0"/>
              </a:rPr>
              <a:t>Ili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ć</a:t>
            </a:r>
            <a:endParaRPr lang="es-ES" dirty="0">
              <a:latin typeface="Wasted Year" pitchFamily="2" charset="0"/>
              <a:cs typeface="Wasted Year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21/05/2025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s-ES" i="1" dirty="0"/>
              <a:t>EuroCC4SEE Workshop/</a:t>
            </a:r>
            <a:r>
              <a:rPr lang="es-ES" i="1" dirty="0" err="1"/>
              <a:t>Palata</a:t>
            </a:r>
            <a:r>
              <a:rPr lang="es-ES" i="1" dirty="0"/>
              <a:t> </a:t>
            </a:r>
            <a:r>
              <a:rPr lang="es-ES" i="1" dirty="0" err="1"/>
              <a:t>nauke</a:t>
            </a:r>
            <a:r>
              <a:rPr lang="es-ES" i="1" dirty="0"/>
              <a:t>, </a:t>
            </a:r>
            <a:r>
              <a:rPr lang="es-ES" i="1" dirty="0" err="1"/>
              <a:t>Beograd</a:t>
            </a:r>
            <a:r>
              <a:rPr lang="es-ES" i="1" dirty="0"/>
              <a:t>, </a:t>
            </a:r>
            <a:r>
              <a:rPr lang="es-ES" i="1" dirty="0" err="1"/>
              <a:t>Srbija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2724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1" name="Rectangle 360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F0208-7FF4-C307-8E5A-CD77F82F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>
                <a:latin typeface="Wasted Year" pitchFamily="2" charset="0"/>
                <a:cs typeface="Wasted Year" pitchFamily="2" charset="0"/>
              </a:rPr>
              <a:t>Can We Add a Few More Equations?</a:t>
            </a:r>
          </a:p>
        </p:txBody>
      </p:sp>
      <p:sp>
        <p:nvSpPr>
          <p:cNvPr id="363" name="Freeform: Shape 362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2EBF-B70B-0E7A-1A18-91A5FD5BAB1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PT Sans Narrow"/>
              </a:rPr>
              <a:t>Dust Regional Atmospheric Model (DREAM)</a:t>
            </a:r>
          </a:p>
          <a:p>
            <a:pPr>
              <a:spcAft>
                <a:spcPts val="600"/>
              </a:spcAft>
            </a:pPr>
            <a:endParaRPr lang="en-US" sz="2200" spc="-1" dirty="0">
              <a:solidFill>
                <a:schemeClr val="tx1"/>
              </a:solidFill>
              <a:latin typeface="Wasted Year"/>
              <a:ea typeface="PT Sans Narrow"/>
            </a:endParaRPr>
          </a:p>
          <a:p>
            <a:pPr marL="304815" indent="-263533">
              <a:spcAft>
                <a:spcPts val="600"/>
              </a:spcAft>
              <a:buClr>
                <a:srgbClr val="FFFFFF"/>
              </a:buClr>
              <a:buFont typeface="Open Sans"/>
              <a:buChar char="●"/>
              <a:tabLst>
                <a:tab pos="0" algn="l"/>
              </a:tabLs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Open Sans"/>
              </a:rPr>
              <a:t>Ničković et al, 1994</a:t>
            </a: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>
              <a:spcAft>
                <a:spcPts val="600"/>
              </a:spcAft>
              <a:buNone/>
              <a:tabLst>
                <a:tab pos="0" algn="l"/>
              </a:tabLst>
            </a:pP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 indent="-263533">
              <a:spcAft>
                <a:spcPts val="600"/>
              </a:spcAft>
              <a:buClr>
                <a:srgbClr val="FFFFFF"/>
              </a:buClr>
              <a:buFont typeface="Open Sans"/>
              <a:buChar char="●"/>
              <a:tabLst>
                <a:tab pos="0" algn="l"/>
              </a:tabLs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Open Sans"/>
              </a:rPr>
              <a:t>Radiation interactions</a:t>
            </a: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>
              <a:spcAft>
                <a:spcPts val="600"/>
              </a:spcAft>
              <a:buNone/>
              <a:tabLst>
                <a:tab pos="0" algn="l"/>
              </a:tabLst>
            </a:pP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 indent="-263533">
              <a:spcAft>
                <a:spcPts val="600"/>
              </a:spcAft>
              <a:buClr>
                <a:srgbClr val="FFFFFF"/>
              </a:buClr>
              <a:buFont typeface="Open Sans"/>
              <a:buChar char="●"/>
              <a:tabLst>
                <a:tab pos="0" algn="l"/>
              </a:tabLs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Open Sans"/>
              </a:rPr>
              <a:t>Ice nucleation</a:t>
            </a: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>
              <a:spcAft>
                <a:spcPts val="600"/>
              </a:spcAft>
              <a:buNone/>
              <a:tabLst>
                <a:tab pos="0" algn="l"/>
              </a:tabLst>
            </a:pP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 indent="-263533">
              <a:spcAft>
                <a:spcPts val="600"/>
              </a:spcAft>
              <a:buClr>
                <a:srgbClr val="FFFFFF"/>
              </a:buClr>
              <a:buFont typeface="Open Sans"/>
              <a:buChar char="●"/>
              <a:tabLst>
                <a:tab pos="0" algn="l"/>
              </a:tabLs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Open Sans"/>
              </a:rPr>
              <a:t>Algae bloom</a:t>
            </a: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>
              <a:spcAft>
                <a:spcPts val="600"/>
              </a:spcAft>
              <a:buNone/>
              <a:tabLst>
                <a:tab pos="0" algn="l"/>
              </a:tabLst>
            </a:pP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 marL="304815" indent="-263533">
              <a:spcAft>
                <a:spcPts val="600"/>
              </a:spcAft>
              <a:buClr>
                <a:srgbClr val="FFFFFF"/>
              </a:buClr>
              <a:buFont typeface="Open Sans"/>
              <a:buChar char="●"/>
              <a:tabLst>
                <a:tab pos="0" algn="l"/>
              </a:tabLst>
            </a:pPr>
            <a:r>
              <a:rPr lang="en-US" sz="2200" spc="-1" dirty="0">
                <a:solidFill>
                  <a:schemeClr val="tx1"/>
                </a:solidFill>
                <a:latin typeface="Wasted Year"/>
                <a:ea typeface="Open Sans"/>
              </a:rPr>
              <a:t>Health impacts</a:t>
            </a:r>
            <a:endParaRPr lang="en-US" sz="2200" spc="-1" dirty="0">
              <a:solidFill>
                <a:schemeClr val="tx1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US" sz="2200" dirty="0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oogle Shape;92;g2cb081c9c03_0_0" descr="A map of the world&#10;&#10;AI-generated content may be incorrect."/>
          <p:cNvPicPr/>
          <p:nvPr/>
        </p:nvPicPr>
        <p:blipFill>
          <a:blip r:embed="rId2"/>
          <a:srcRect l="26430" r="24570"/>
          <a:stretch/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6" name="Google Shape;194;g2cb081c9c03_0_775" descr="Diagram of water evaporation from a mountain&#10;&#10;AI-generated content may be incorrect."/>
          <p:cNvPicPr/>
          <p:nvPr/>
        </p:nvPicPr>
        <p:blipFill>
          <a:blip r:embed="rId3"/>
          <a:srcRect t="154" r="-5" b="2616"/>
          <a:stretch/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371" name="Arc 370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A811D-E7CC-F9A6-1247-5EDB3FD78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462862" cy="1956841"/>
          </a:xfrm>
        </p:spPr>
        <p:txBody>
          <a:bodyPr anchor="b">
            <a:noAutofit/>
          </a:bodyPr>
          <a:lstStyle/>
          <a:p>
            <a:r>
              <a:rPr lang="en-US" sz="3600" dirty="0">
                <a:latin typeface="Wasted Year" pitchFamily="2" charset="0"/>
                <a:cs typeface="Wasted Year" pitchFamily="2" charset="0"/>
              </a:rPr>
              <a:t>Republic Hydrometeorological Service of Serbia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BBB37-3980-895D-F989-EFD0836DB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>
                <a:latin typeface="Wasted Year" pitchFamily="2" charset="0"/>
                <a:cs typeface="Wasted Year" pitchFamily="2" charset="0"/>
              </a:rPr>
              <a:t>Southeast European Virtual Climate Change Center (SEEVCCC)</a:t>
            </a:r>
          </a:p>
          <a:p>
            <a:pPr lvl="1"/>
            <a:r>
              <a:rPr lang="en-US" sz="1700" dirty="0">
                <a:latin typeface="Wasted Year" pitchFamily="2" charset="0"/>
                <a:cs typeface="Wasted Year" pitchFamily="2" charset="0"/>
              </a:rPr>
              <a:t>Sand and dust storm warning and advisory system (</a:t>
            </a:r>
            <a:r>
              <a:rPr lang="en-US" sz="1700" dirty="0" err="1">
                <a:latin typeface="Wasted Year" pitchFamily="2" charset="0"/>
                <a:cs typeface="Wasted Year" pitchFamily="2" charset="0"/>
              </a:rPr>
              <a:t>sds</a:t>
            </a:r>
            <a:r>
              <a:rPr lang="en-US" sz="1700" dirty="0">
                <a:latin typeface="Wasted Year" pitchFamily="2" charset="0"/>
                <a:cs typeface="Wasted Year" pitchFamily="2" charset="0"/>
              </a:rPr>
              <a:t>-was) </a:t>
            </a:r>
          </a:p>
          <a:p>
            <a:pPr lvl="1"/>
            <a:r>
              <a:rPr lang="en-US" sz="1700" dirty="0">
                <a:latin typeface="Wasted Year" pitchFamily="2" charset="0"/>
                <a:cs typeface="Wasted Year" pitchFamily="2" charset="0"/>
              </a:rPr>
              <a:t>World meteorological organization (</a:t>
            </a:r>
            <a:r>
              <a:rPr lang="en-US" sz="1700" dirty="0" err="1">
                <a:latin typeface="Wasted Year" pitchFamily="2" charset="0"/>
                <a:cs typeface="Wasted Year" pitchFamily="2" charset="0"/>
              </a:rPr>
              <a:t>wMO</a:t>
            </a:r>
            <a:r>
              <a:rPr lang="en-US" sz="1700" dirty="0">
                <a:latin typeface="Wasted Year" pitchFamily="2" charset="0"/>
                <a:cs typeface="Wasted Year" pitchFamily="2" charset="0"/>
              </a:rPr>
              <a:t>)</a:t>
            </a:r>
          </a:p>
          <a:p>
            <a:pPr lvl="1"/>
            <a:r>
              <a:rPr lang="en-US" sz="1700" dirty="0">
                <a:latin typeface="Wasted Year" pitchFamily="2" charset="0"/>
                <a:cs typeface="Wasted Year" pitchFamily="2" charset="0"/>
              </a:rPr>
              <a:t>High-latitude dust - Iceland</a:t>
            </a:r>
          </a:p>
        </p:txBody>
      </p:sp>
      <p:pic>
        <p:nvPicPr>
          <p:cNvPr id="5" name="Picture 4" descr="A screenshot of a weather forecast&#10;&#10;AI-generated content may be incorrect.">
            <a:extLst>
              <a:ext uri="{FF2B5EF4-FFF2-40B4-BE49-F238E27FC236}">
                <a16:creationId xmlns:a16="http://schemas.microsoft.com/office/drawing/2014/main" id="{EC3B99B6-78E8-3302-3C17-CE8519BA4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1552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727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9C901-7C6A-62D9-5ED8-6ECAB16D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Atmospheric research at IPB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99756-45A4-523A-3270-11B78F976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Environmental physics Laboratory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Scientific computing laboratory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DREAM model development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Dust research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Operational forecasting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Lidar measurements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Model validation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room with many computer servers&#10;&#10;AI-generated content may be incorrect.">
            <a:extLst>
              <a:ext uri="{FF2B5EF4-FFF2-40B4-BE49-F238E27FC236}">
                <a16:creationId xmlns:a16="http://schemas.microsoft.com/office/drawing/2014/main" id="{1CA3471F-D28B-8727-BA59-175726F0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12953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room with a computer and green light&#10;&#10;AI-generated content may be incorrect.">
            <a:extLst>
              <a:ext uri="{FF2B5EF4-FFF2-40B4-BE49-F238E27FC236}">
                <a16:creationId xmlns:a16="http://schemas.microsoft.com/office/drawing/2014/main" id="{6D3A90E6-7847-123A-C365-59FC20234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3904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275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4C0F895F-B865-17EF-D966-0E6C28580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r="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DC493-C302-EE96-2AF1-702ABA7E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Climate Service at IPB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15BFD-2A3E-D084-0FF8-D71AA30B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Vi-seem Horizon 202o project (</a:t>
            </a:r>
            <a:r>
              <a:rPr lang="sr-Latn-RS" sz="1600" dirty="0">
                <a:latin typeface="Wasted Year" pitchFamily="2" charset="0"/>
                <a:cs typeface="Wasted Year" pitchFamily="2" charset="0"/>
              </a:rPr>
              <a:t>Vudragović et </a:t>
            </a:r>
            <a:r>
              <a:rPr lang="sr-Latn-RS" sz="1600" dirty="0" err="1">
                <a:latin typeface="Wasted Year" pitchFamily="2" charset="0"/>
                <a:cs typeface="Wasted Year" pitchFamily="2" charset="0"/>
              </a:rPr>
              <a:t>al</a:t>
            </a:r>
            <a:r>
              <a:rPr lang="sr-Latn-RS" sz="1600" dirty="0">
                <a:latin typeface="Wasted Year" pitchFamily="2" charset="0"/>
                <a:cs typeface="Wasted Year" pitchFamily="2" charset="0"/>
              </a:rPr>
              <a:t>. 2018</a:t>
            </a:r>
            <a:r>
              <a:rPr lang="en-US" sz="1600" dirty="0">
                <a:latin typeface="Wasted Year" pitchFamily="2" charset="0"/>
                <a:cs typeface="Wasted Year" pitchFamily="2" charset="0"/>
              </a:rPr>
              <a:t>)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Climatological assessment as a service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use-case of dust contribution to PM2.5 pollution</a:t>
            </a:r>
            <a:endParaRPr lang="sr-Latn-RS" sz="1600" dirty="0">
              <a:latin typeface="Wasted Year" pitchFamily="2" charset="0"/>
              <a:cs typeface="Wasted Ye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0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6F0CA-321C-CCF3-2B4C-824AC14B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US" sz="4600">
                <a:latin typeface="Wasted Year" pitchFamily="2" charset="0"/>
                <a:cs typeface="Wasted Year" pitchFamily="2" charset="0"/>
              </a:rPr>
              <a:t>Research and Weather Service Collab.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9FCB9-8D52-E65B-71EF-0DE74789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Operational and research</a:t>
            </a: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Even more complexity</a:t>
            </a:r>
          </a:p>
          <a:p>
            <a:pPr lvl="1"/>
            <a:r>
              <a:rPr lang="en-US" sz="1800" dirty="0">
                <a:latin typeface="Wasted Year" pitchFamily="2" charset="0"/>
                <a:cs typeface="Wasted Year" pitchFamily="2" charset="0"/>
              </a:rPr>
              <a:t>Mineralogy of dust</a:t>
            </a:r>
          </a:p>
          <a:p>
            <a:pPr lvl="1"/>
            <a:r>
              <a:rPr lang="en-US" sz="1800" dirty="0">
                <a:latin typeface="Wasted Year" pitchFamily="2" charset="0"/>
                <a:cs typeface="Wasted Year" pitchFamily="2" charset="0"/>
              </a:rPr>
              <a:t>Ice nucleating particle concentrations</a:t>
            </a: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Ni</a:t>
            </a:r>
            <a:r>
              <a:rPr lang="sr-Latn-RS" sz="2200" dirty="0" err="1">
                <a:latin typeface="Wasted Year" pitchFamily="2" charset="0"/>
                <a:cs typeface="Wasted Year" pitchFamily="2" charset="0"/>
              </a:rPr>
              <a:t>čković</a:t>
            </a:r>
            <a:r>
              <a:rPr lang="sr-Latn-RS" sz="2200" dirty="0">
                <a:latin typeface="Wasted Year" pitchFamily="2" charset="0"/>
                <a:cs typeface="Wasted Year" pitchFamily="2" charset="0"/>
              </a:rPr>
              <a:t> et </a:t>
            </a:r>
            <a:r>
              <a:rPr lang="sr-Latn-RS" sz="2200" dirty="0" err="1">
                <a:latin typeface="Wasted Year" pitchFamily="2" charset="0"/>
                <a:cs typeface="Wasted Year" pitchFamily="2" charset="0"/>
              </a:rPr>
              <a:t>al</a:t>
            </a:r>
            <a:r>
              <a:rPr lang="sr-Latn-RS" sz="2200" dirty="0">
                <a:latin typeface="Wasted Year" pitchFamily="2" charset="0"/>
                <a:cs typeface="Wasted Year" pitchFamily="2" charset="0"/>
              </a:rPr>
              <a:t> </a:t>
            </a:r>
            <a:r>
              <a:rPr lang="en-US" sz="2200" dirty="0">
                <a:latin typeface="Wasted Year" pitchFamily="2" charset="0"/>
                <a:cs typeface="Wasted Year" pitchFamily="2" charset="0"/>
              </a:rPr>
              <a:t>2012, </a:t>
            </a:r>
            <a:r>
              <a:rPr lang="sr-Latn-RS" sz="2200" dirty="0">
                <a:latin typeface="Wasted Year" pitchFamily="2" charset="0"/>
                <a:cs typeface="Wasted Year" pitchFamily="2" charset="0"/>
              </a:rPr>
              <a:t>2016, 2021; </a:t>
            </a:r>
            <a:r>
              <a:rPr lang="sr-Latn-RS" sz="2200" dirty="0" err="1">
                <a:latin typeface="Wasted Year" pitchFamily="2" charset="0"/>
                <a:cs typeface="Wasted Year" pitchFamily="2" charset="0"/>
              </a:rPr>
              <a:t>ilić</a:t>
            </a:r>
            <a:r>
              <a:rPr lang="sr-Latn-RS" sz="2200" dirty="0">
                <a:latin typeface="Wasted Year" pitchFamily="2" charset="0"/>
                <a:cs typeface="Wasted Year" pitchFamily="2" charset="0"/>
              </a:rPr>
              <a:t> et </a:t>
            </a:r>
            <a:r>
              <a:rPr lang="sr-Latn-RS" sz="2200" dirty="0" err="1">
                <a:latin typeface="Wasted Year" pitchFamily="2" charset="0"/>
                <a:cs typeface="Wasted Year" pitchFamily="2" charset="0"/>
              </a:rPr>
              <a:t>al</a:t>
            </a:r>
            <a:r>
              <a:rPr lang="sr-Latn-RS" sz="2200" dirty="0">
                <a:latin typeface="Wasted Year" pitchFamily="2" charset="0"/>
                <a:cs typeface="Wasted Year" pitchFamily="2" charset="0"/>
              </a:rPr>
              <a:t> 2022</a:t>
            </a:r>
            <a:endParaRPr lang="en-US" sz="22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Pre-</a:t>
            </a:r>
            <a:r>
              <a:rPr lang="en-US" sz="2200" dirty="0" err="1">
                <a:latin typeface="Wasted Year" pitchFamily="2" charset="0"/>
                <a:cs typeface="Wasted Year" pitchFamily="2" charset="0"/>
              </a:rPr>
              <a:t>tect</a:t>
            </a:r>
            <a:r>
              <a:rPr lang="en-US" sz="2200" dirty="0">
                <a:latin typeface="Wasted Year" pitchFamily="2" charset="0"/>
                <a:cs typeface="Wasted Year" pitchFamily="2" charset="0"/>
              </a:rPr>
              <a:t> campaign in Crete, April 2017</a:t>
            </a:r>
          </a:p>
          <a:p>
            <a:pPr marL="114300" indent="0">
              <a:buNone/>
            </a:pPr>
            <a:endParaRPr lang="en-US" sz="2200" dirty="0"/>
          </a:p>
        </p:txBody>
      </p:sp>
      <p:pic>
        <p:nvPicPr>
          <p:cNvPr id="5" name="Picture 4" descr="A screenshot of a data&#10;&#10;AI-generated content may be incorrect.">
            <a:extLst>
              <a:ext uri="{FF2B5EF4-FFF2-40B4-BE49-F238E27FC236}">
                <a16:creationId xmlns:a16="http://schemas.microsoft.com/office/drawing/2014/main" id="{6352B9D1-469C-1351-EB25-CA20BBDF8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-3"/>
          <a:stretch/>
        </p:blipFill>
        <p:spPr>
          <a:xfrm>
            <a:off x="6636683" y="362384"/>
            <a:ext cx="2123033" cy="2884488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E3B430-D3BF-7421-3913-32A1E5EB4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r="19324" b="2"/>
          <a:stretch/>
        </p:blipFill>
        <p:spPr>
          <a:xfrm>
            <a:off x="9478663" y="362383"/>
            <a:ext cx="2094935" cy="2884489"/>
          </a:xfrm>
          <a:prstGeom prst="rect">
            <a:avLst/>
          </a:prstGeom>
        </p:spPr>
      </p:pic>
      <p:pic>
        <p:nvPicPr>
          <p:cNvPr id="6" name="Picture 5" descr="A field of grass with electrical boxes&#10;&#10;AI-generated content may be incorrect.">
            <a:extLst>
              <a:ext uri="{FF2B5EF4-FFF2-40B4-BE49-F238E27FC236}">
                <a16:creationId xmlns:a16="http://schemas.microsoft.com/office/drawing/2014/main" id="{F524AE73-5D02-14D7-E026-5F41755DD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12" y="3426258"/>
            <a:ext cx="4120906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0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0" name="Rectangle 359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608A5-4B6C-9605-D20A-28685A58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Scaling-up Even Further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4F6EE-7470-F9BB-1BEC-29A66E957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Barcelona Supercomputing Center (BSC)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Monarch model (</a:t>
            </a:r>
            <a:r>
              <a:rPr lang="en-US" sz="1600" dirty="0" err="1">
                <a:latin typeface="Wasted Year" pitchFamily="2" charset="0"/>
                <a:cs typeface="Wasted Year" pitchFamily="2" charset="0"/>
              </a:rPr>
              <a:t>klose</a:t>
            </a:r>
            <a:r>
              <a:rPr lang="en-US" sz="1600" dirty="0">
                <a:latin typeface="Wasted Year" pitchFamily="2" charset="0"/>
                <a:cs typeface="Wasted Year" pitchFamily="2" charset="0"/>
              </a:rPr>
              <a:t> et al, 2021) 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Mineralogy (Gonçalves </a:t>
            </a:r>
            <a:r>
              <a:rPr lang="en-US" sz="1600" dirty="0" err="1">
                <a:latin typeface="Wasted Year" pitchFamily="2" charset="0"/>
                <a:cs typeface="Wasted Year" pitchFamily="2" charset="0"/>
              </a:rPr>
              <a:t>Ageitos</a:t>
            </a:r>
            <a:r>
              <a:rPr lang="en-US" sz="1600" dirty="0">
                <a:latin typeface="Wasted Year" pitchFamily="2" charset="0"/>
                <a:cs typeface="Wasted Year" pitchFamily="2" charset="0"/>
              </a:rPr>
              <a:t> et al 2023)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Dust and chemistry (</a:t>
            </a:r>
            <a:r>
              <a:rPr lang="en-US" sz="1600" dirty="0" err="1">
                <a:latin typeface="Wasted Year" pitchFamily="2" charset="0"/>
                <a:cs typeface="Wasted Year" pitchFamily="2" charset="0"/>
              </a:rPr>
              <a:t>sousse</a:t>
            </a:r>
            <a:r>
              <a:rPr lang="en-US" sz="1600" dirty="0">
                <a:latin typeface="Wasted Year" pitchFamily="2" charset="0"/>
                <a:cs typeface="Wasted Year" pitchFamily="2" charset="0"/>
              </a:rPr>
              <a:t> et al, 2025)</a:t>
            </a:r>
          </a:p>
          <a:p>
            <a:endParaRPr lang="en-US" sz="16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600" dirty="0">
                <a:latin typeface="Wasted Year" pitchFamily="2" charset="0"/>
                <a:cs typeface="Wasted Year" pitchFamily="2" charset="0"/>
              </a:rPr>
              <a:t>Radiation interactions (</a:t>
            </a:r>
            <a:r>
              <a:rPr lang="en-US" sz="1600" dirty="0" err="1">
                <a:latin typeface="Wasted Year" pitchFamily="2" charset="0"/>
                <a:cs typeface="Wasted Year" pitchFamily="2" charset="0"/>
              </a:rPr>
              <a:t>Obiso</a:t>
            </a:r>
            <a:r>
              <a:rPr lang="en-US" sz="1600" dirty="0">
                <a:latin typeface="Wasted Year" pitchFamily="2" charset="0"/>
                <a:cs typeface="Wasted Year" pitchFamily="2" charset="0"/>
              </a:rPr>
              <a:t> et al, 2024)</a:t>
            </a:r>
          </a:p>
        </p:txBody>
      </p:sp>
      <p:pic>
        <p:nvPicPr>
          <p:cNvPr id="7" name="Picture 6" descr="A room with many servers&#10;&#10;AI-generated content may be incorrect.">
            <a:extLst>
              <a:ext uri="{FF2B5EF4-FFF2-40B4-BE49-F238E27FC236}">
                <a16:creationId xmlns:a16="http://schemas.microsoft.com/office/drawing/2014/main" id="{A47D5A16-AAE6-9AD4-1294-B14E6C0D8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16967" b="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362" name="Arc 36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5" name="Google Shape;193;g2cb081c9c03_0_775"/>
          <p:cNvPicPr/>
          <p:nvPr/>
        </p:nvPicPr>
        <p:blipFill>
          <a:blip r:embed="rId3"/>
          <a:srcRect l="1433" r="22226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 descr="A large room with many computer equipment&#10;&#10;AI-generated content may be incorrect.">
            <a:extLst>
              <a:ext uri="{FF2B5EF4-FFF2-40B4-BE49-F238E27FC236}">
                <a16:creationId xmlns:a16="http://schemas.microsoft.com/office/drawing/2014/main" id="{2C17847B-22F8-423F-C98B-6701B2297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r="32929" b="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284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586E7-3C6F-AA1E-84F5-E11F9B38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A3845-FFEC-D251-58C7-D834A921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901307" cy="1719072"/>
          </a:xfrm>
        </p:spPr>
        <p:txBody>
          <a:bodyPr anchor="b">
            <a:normAutofit/>
          </a:bodyPr>
          <a:lstStyle/>
          <a:p>
            <a:r>
              <a:rPr lang="en-US" sz="3800" dirty="0">
                <a:latin typeface="Wasted Year" pitchFamily="2" charset="0"/>
                <a:cs typeface="Wasted Year" pitchFamily="2" charset="0"/>
              </a:rPr>
              <a:t>Back to SDS-WAS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4238C-4010-572B-CB1C-9084B11D8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>
                <a:latin typeface="Wasted Year" pitchFamily="2" charset="0"/>
                <a:cs typeface="Wasted Year" pitchFamily="2" charset="0"/>
              </a:rPr>
              <a:t>Complex models, atmosphere and aerosols</a:t>
            </a:r>
          </a:p>
          <a:p>
            <a:r>
              <a:rPr lang="en-US" sz="2200">
                <a:latin typeface="Wasted Year" pitchFamily="2" charset="0"/>
                <a:cs typeface="Wasted Year" pitchFamily="2" charset="0"/>
              </a:rPr>
              <a:t>Multi-model ensemble contributions from several regional centers</a:t>
            </a:r>
          </a:p>
          <a:p>
            <a:endParaRPr lang="en-US" sz="2200">
              <a:latin typeface="Wasted Year" pitchFamily="2" charset="0"/>
              <a:cs typeface="Wasted Year" pitchFamily="2" charset="0"/>
            </a:endParaRPr>
          </a:p>
          <a:p>
            <a:endParaRPr lang="en-US" sz="220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9BF75B6D-C823-8A4D-E31A-319351F0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76661"/>
            <a:ext cx="6903720" cy="45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7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B073-2932-02AA-E1FC-F32E5E79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Wasted Year" pitchFamily="2" charset="0"/>
                <a:cs typeface="Wasted Year" pitchFamily="2" charset="0"/>
              </a:rPr>
              <a:t>Digital Twins</a:t>
            </a:r>
          </a:p>
        </p:txBody>
      </p:sp>
      <p:pic>
        <p:nvPicPr>
          <p:cNvPr id="5" name="Picture 4" descr="A close up of a planet&#10;&#10;AI-generated content may be incorrect.">
            <a:extLst>
              <a:ext uri="{FF2B5EF4-FFF2-40B4-BE49-F238E27FC236}">
                <a16:creationId xmlns:a16="http://schemas.microsoft.com/office/drawing/2014/main" id="{A419117F-BDC9-64BF-1677-DDC94381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29A0C-D984-BB76-C6B0-62C43E86D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1800" dirty="0">
                <a:latin typeface="Wasted Year" pitchFamily="2" charset="0"/>
                <a:cs typeface="Wasted Year" pitchFamily="2" charset="0"/>
              </a:rPr>
              <a:t>ECMWF / ESA / EUMETSAT - the Destination Earth initiative</a:t>
            </a:r>
          </a:p>
          <a:p>
            <a:r>
              <a:rPr lang="en-GB" sz="1800" dirty="0">
                <a:latin typeface="Wasted Year" pitchFamily="2" charset="0"/>
                <a:cs typeface="Wasted Year" pitchFamily="2" charset="0"/>
              </a:rPr>
              <a:t>the first pre-exascale supercomputers in Europe</a:t>
            </a:r>
          </a:p>
          <a:p>
            <a:r>
              <a:rPr lang="en-GB" sz="1800" dirty="0">
                <a:latin typeface="Wasted Year" pitchFamily="2" charset="0"/>
                <a:cs typeface="Wasted Year" pitchFamily="2" charset="0"/>
              </a:rPr>
              <a:t>Operational production of global climate projections </a:t>
            </a:r>
          </a:p>
          <a:p>
            <a:r>
              <a:rPr lang="en-GB" sz="1800" dirty="0">
                <a:latin typeface="Wasted Year" pitchFamily="2" charset="0"/>
                <a:cs typeface="Wasted Year" pitchFamily="2" charset="0"/>
              </a:rPr>
              <a:t>globally consistent Earth system and impact sector information </a:t>
            </a:r>
          </a:p>
          <a:p>
            <a:r>
              <a:rPr lang="en-GB" sz="1800" dirty="0">
                <a:latin typeface="Wasted Year" pitchFamily="2" charset="0"/>
                <a:cs typeface="Wasted Year" pitchFamily="2" charset="0"/>
              </a:rPr>
              <a:t>from global to local scales</a:t>
            </a:r>
            <a:endParaRPr lang="en-US" sz="1800" dirty="0">
              <a:latin typeface="Wasted Year" pitchFamily="2" charset="0"/>
              <a:cs typeface="Wasted Ye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6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1E7273E-E5A3-4B1D-BE3E-56F045D92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27EC4-0502-EA33-1210-BBC89498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 fontScale="90000"/>
          </a:bodyPr>
          <a:lstStyle/>
          <a:p>
            <a:r>
              <a:rPr lang="en-US">
                <a:latin typeface="Wasted Year" pitchFamily="2" charset="0"/>
                <a:cs typeface="Wasted Year" pitchFamily="2" charset="0"/>
              </a:rPr>
              <a:t>Machine Learning and AI in Weather and Climate</a:t>
            </a:r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B9DB974-8E1F-CBDB-BD07-74A5B5F3B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8" y="4425019"/>
            <a:ext cx="3353000" cy="1751943"/>
          </a:xfrm>
          <a:prstGeom prst="rect">
            <a:avLst/>
          </a:prstGeom>
        </p:spPr>
      </p:pic>
      <p:pic>
        <p:nvPicPr>
          <p:cNvPr id="9" name="Picture 8" descr="A diagram of a diagram&#10;&#10;AI-generated content may be incorrect.">
            <a:extLst>
              <a:ext uri="{FF2B5EF4-FFF2-40B4-BE49-F238E27FC236}">
                <a16:creationId xmlns:a16="http://schemas.microsoft.com/office/drawing/2014/main" id="{0BE201AE-FB65-63F8-FDF0-0304B89BC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7" y="2998800"/>
            <a:ext cx="3940445" cy="866897"/>
          </a:xfrm>
          <a:prstGeom prst="rect">
            <a:avLst/>
          </a:prstGeom>
        </p:spPr>
      </p:pic>
      <p:pic>
        <p:nvPicPr>
          <p:cNvPr id="5" name="Picture 4" descr="A graph showing the difference between the weather and the forecast&#10;&#10;AI-generated content may be incorrect.">
            <a:extLst>
              <a:ext uri="{FF2B5EF4-FFF2-40B4-BE49-F238E27FC236}">
                <a16:creationId xmlns:a16="http://schemas.microsoft.com/office/drawing/2014/main" id="{F2F94640-EEA4-F5C0-4697-68D57357C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42" y="613904"/>
            <a:ext cx="2951653" cy="17709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EF640-D450-82F1-C6A5-5CE0F319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n-GB" sz="2000" dirty="0">
                <a:latin typeface="Wasted Year" pitchFamily="2" charset="0"/>
                <a:cs typeface="Wasted Year" pitchFamily="2" charset="0"/>
              </a:rPr>
              <a:t>Speed</a:t>
            </a:r>
          </a:p>
          <a:p>
            <a:r>
              <a:rPr lang="en-GB" sz="2000" dirty="0">
                <a:latin typeface="Wasted Year" pitchFamily="2" charset="0"/>
                <a:cs typeface="Wasted Year" pitchFamily="2" charset="0"/>
              </a:rPr>
              <a:t>Efficiency</a:t>
            </a:r>
          </a:p>
          <a:p>
            <a:r>
              <a:rPr lang="en-GB" sz="2000" dirty="0">
                <a:latin typeface="Wasted Year" pitchFamily="2" charset="0"/>
                <a:cs typeface="Wasted Year" pitchFamily="2" charset="0"/>
              </a:rPr>
              <a:t>Skill</a:t>
            </a:r>
          </a:p>
          <a:p>
            <a:r>
              <a:rPr lang="en-GB" sz="2000" dirty="0">
                <a:latin typeface="Wasted Year" pitchFamily="2" charset="0"/>
                <a:cs typeface="Wasted Year" pitchFamily="2" charset="0"/>
              </a:rPr>
              <a:t>(still) dependent on physics-based models</a:t>
            </a:r>
          </a:p>
          <a:p>
            <a:r>
              <a:rPr lang="en-GB" sz="2000" dirty="0">
                <a:latin typeface="Wasted Year" pitchFamily="2" charset="0"/>
                <a:cs typeface="Wasted Year" pitchFamily="2" charset="0"/>
              </a:rPr>
              <a:t>AIFS: a new ECMWF forecasting system (Lang et al, 2024)</a:t>
            </a:r>
          </a:p>
          <a:p>
            <a:r>
              <a:rPr lang="en-US" sz="2000" dirty="0" err="1">
                <a:latin typeface="Wasted Year" pitchFamily="2" charset="0"/>
                <a:cs typeface="Wasted Year" pitchFamily="2" charset="0"/>
              </a:rPr>
              <a:t>DustNET</a:t>
            </a:r>
            <a:r>
              <a:rPr lang="en-US" sz="2000" dirty="0">
                <a:latin typeface="Wasted Year" pitchFamily="2" charset="0"/>
                <a:cs typeface="Wasted Year" pitchFamily="2" charset="0"/>
              </a:rPr>
              <a:t> (Nowak et al, 2024)</a:t>
            </a:r>
          </a:p>
        </p:txBody>
      </p:sp>
    </p:spTree>
    <p:extLst>
      <p:ext uri="{BB962C8B-B14F-4D97-AF65-F5344CB8AC3E}">
        <p14:creationId xmlns:p14="http://schemas.microsoft.com/office/powerpoint/2010/main" val="270750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C0A0-014C-2BD0-79CC-CFC8E892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Outlook on HPC in weather and climate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468BF-54EC-1D8F-5E5A-ED4E77B72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Provide space to improve on weather and climate research</a:t>
            </a:r>
          </a:p>
          <a:p>
            <a:pPr marL="571500" lvl="1" indent="0">
              <a:buNone/>
            </a:pPr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increased complexity of the models, coupling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addressing uncertainties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Faster and cheaper operational forecasts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Availability of models as a service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predictability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3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B2DA8-0BB3-D70B-3F70-1465F790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>
                <a:latin typeface="Wasted Year" pitchFamily="2" charset="0"/>
                <a:cs typeface="Wasted Year" pitchFamily="2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A4D09-AFE9-388A-1EBF-281FF62B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sz="1300" dirty="0">
                <a:latin typeface="Wasted Year" pitchFamily="2" charset="0"/>
                <a:cs typeface="Wasted Year" pitchFamily="2" charset="0"/>
              </a:rPr>
              <a:t>A little bit of history</a:t>
            </a:r>
          </a:p>
          <a:p>
            <a:endParaRPr lang="en-US" sz="13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300" dirty="0">
                <a:latin typeface="Wasted Year" pitchFamily="2" charset="0"/>
                <a:cs typeface="Wasted Year" pitchFamily="2" charset="0"/>
              </a:rPr>
              <a:t>Operational Weather Forecasting in different scenarios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Meteorological service </a:t>
            </a:r>
            <a:r>
              <a:rPr lang="en-US" sz="1300" dirty="0" err="1">
                <a:latin typeface="Wasted Year" pitchFamily="2" charset="0"/>
                <a:cs typeface="Wasted Year" pitchFamily="2" charset="0"/>
              </a:rPr>
              <a:t>nWP</a:t>
            </a:r>
            <a:endParaRPr lang="en-US" sz="1300" dirty="0">
              <a:latin typeface="Wasted Year" pitchFamily="2" charset="0"/>
              <a:cs typeface="Wasted Year" pitchFamily="2" charset="0"/>
            </a:endParaRP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Private sector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research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Experimental campaigns</a:t>
            </a:r>
          </a:p>
          <a:p>
            <a:endParaRPr lang="en-US" sz="1300" dirty="0">
              <a:latin typeface="Wasted Year" pitchFamily="2" charset="0"/>
              <a:cs typeface="Wasted Year" pitchFamily="2" charset="0"/>
            </a:endParaRPr>
          </a:p>
          <a:p>
            <a:r>
              <a:rPr lang="en-US" sz="1300" dirty="0">
                <a:latin typeface="Wasted Year" pitchFamily="2" charset="0"/>
                <a:cs typeface="Wasted Year" pitchFamily="2" charset="0"/>
              </a:rPr>
              <a:t>Research in weather and climate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addressing uncertainty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Increased complexity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Digital twins</a:t>
            </a:r>
          </a:p>
          <a:p>
            <a:pPr lvl="1"/>
            <a:r>
              <a:rPr lang="en-US" sz="1300" dirty="0">
                <a:latin typeface="Wasted Year" pitchFamily="2" charset="0"/>
                <a:cs typeface="Wasted Year" pitchFamily="2" charset="0"/>
              </a:rPr>
              <a:t>Ai</a:t>
            </a:r>
          </a:p>
          <a:p>
            <a:pPr lvl="1"/>
            <a:endParaRPr lang="en-US" sz="1300" dirty="0">
              <a:latin typeface="Wasted Year" pitchFamily="2" charset="0"/>
              <a:cs typeface="Wasted Year" pitchFamily="2" charset="0"/>
            </a:endParaRPr>
          </a:p>
          <a:p>
            <a:r>
              <a:rPr lang="en-GB" sz="1700" dirty="0">
                <a:latin typeface="Wasted Year" pitchFamily="2" charset="0"/>
                <a:cs typeface="Wasted Year" pitchFamily="2" charset="0"/>
              </a:rPr>
              <a:t>Weather map of Europe, December 10, 1887</a:t>
            </a:r>
            <a:endParaRPr lang="en-US" sz="1700" dirty="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5" name="Picture 4" descr="A map of europe and the weather&#10;&#10;AI-generated content may be incorrect.">
            <a:extLst>
              <a:ext uri="{FF2B5EF4-FFF2-40B4-BE49-F238E27FC236}">
                <a16:creationId xmlns:a16="http://schemas.microsoft.com/office/drawing/2014/main" id="{F1D2A25B-E56A-012E-2DE2-0358AB95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r="-2" b="1744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059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>
                <a:latin typeface="Wasted Year" pitchFamily="2" charset="0"/>
                <a:cs typeface="Wasted Year" pitchFamily="2" charset="0"/>
              </a:rPr>
              <a:t>Thank</a:t>
            </a:r>
            <a:r>
              <a:rPr lang="es-ES" dirty="0">
                <a:latin typeface="Wasted Year" pitchFamily="2" charset="0"/>
                <a:cs typeface="Wasted Year" pitchFamily="2" charset="0"/>
              </a:rPr>
              <a:t> </a:t>
            </a:r>
            <a:r>
              <a:rPr lang="es-ES" dirty="0" err="1">
                <a:latin typeface="Wasted Year" pitchFamily="2" charset="0"/>
                <a:cs typeface="Wasted Year" pitchFamily="2" charset="0"/>
              </a:rPr>
              <a:t>you</a:t>
            </a:r>
            <a:r>
              <a:rPr lang="es-ES" dirty="0">
                <a:latin typeface="Wasted Year" pitchFamily="2" charset="0"/>
                <a:cs typeface="Wasted Year" pitchFamily="2" charset="0"/>
              </a:rPr>
              <a:t>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www.atmosphericdust.com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luka.ilic@bsc.es</a:t>
            </a:r>
          </a:p>
        </p:txBody>
      </p:sp>
      <p:pic>
        <p:nvPicPr>
          <p:cNvPr id="6" name="Picture 5" descr="A blue and yellow flag with yellow stars&#10;&#10;AI-generated content may be incorrect.">
            <a:extLst>
              <a:ext uri="{FF2B5EF4-FFF2-40B4-BE49-F238E27FC236}">
                <a16:creationId xmlns:a16="http://schemas.microsoft.com/office/drawing/2014/main" id="{B4DEC6F4-0551-666E-46A8-1F297A39D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252"/>
            <a:ext cx="4068566" cy="652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A8BA9-D57B-34B0-2CD3-3D60EC310941}"/>
              </a:ext>
            </a:extLst>
          </p:cNvPr>
          <p:cNvSpPr txBox="1"/>
          <p:nvPr/>
        </p:nvSpPr>
        <p:spPr>
          <a:xfrm>
            <a:off x="493296" y="5167771"/>
            <a:ext cx="3254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This project has received funding from Juan de la Cierva Fellowship JDC2022-049038-I funded by MICIU and by European Union </a:t>
            </a:r>
            <a:r>
              <a:rPr lang="en-US" sz="1200" dirty="0" err="1">
                <a:solidFill>
                  <a:schemeClr val="bg1"/>
                </a:solidFill>
              </a:rPr>
              <a:t>NextGenerationEU</a:t>
            </a:r>
            <a:r>
              <a:rPr lang="en-US" sz="1200" dirty="0">
                <a:solidFill>
                  <a:schemeClr val="bg1"/>
                </a:solidFill>
              </a:rPr>
              <a:t> and AEI.</a:t>
            </a:r>
          </a:p>
        </p:txBody>
      </p:sp>
      <p:sp>
        <p:nvSpPr>
          <p:cNvPr id="9" name="Google Shape;49;p1">
            <a:extLst>
              <a:ext uri="{FF2B5EF4-FFF2-40B4-BE49-F238E27FC236}">
                <a16:creationId xmlns:a16="http://schemas.microsoft.com/office/drawing/2014/main" id="{644AB0D7-BAC2-F676-9A8F-EF30E6F435FA}"/>
              </a:ext>
            </a:extLst>
          </p:cNvPr>
          <p:cNvSpPr txBox="1">
            <a:spLocks/>
          </p:cNvSpPr>
          <p:nvPr/>
        </p:nvSpPr>
        <p:spPr>
          <a:xfrm>
            <a:off x="525518" y="4656374"/>
            <a:ext cx="3254585" cy="4875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1" tIns="45688" rIns="91401" bIns="45688" rtlCol="0" anchor="ctr" anchorCtr="0">
            <a:normAutofit/>
          </a:bodyPr>
          <a:lstStyle>
            <a:lvl1pPr marL="457063" lvl="0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 panose="020B0604020202020204" pitchFamily="34" charset="0"/>
              <a:buNone/>
              <a:defRPr sz="2799" kern="1200">
                <a:solidFill>
                  <a:srgbClr val="004890"/>
                </a:solidFill>
                <a:latin typeface="+mn-lt"/>
                <a:ea typeface="+mn-ea"/>
                <a:cs typeface="+mn-cs"/>
              </a:defRPr>
            </a:lvl1pPr>
            <a:lvl2pPr marL="914126" lvl="1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89" lvl="2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251" lvl="3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14" lvl="4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377" lvl="5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9440" lvl="6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6503" lvl="7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3566" lvl="8" indent="-342797" algn="l" defTabSz="91412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1799" b="1" dirty="0">
                <a:solidFill>
                  <a:schemeClr val="bg1"/>
                </a:solidFill>
              </a:rPr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204926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4831B-6084-A58D-A1A3-D1D91EBB0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4B3E-6823-9055-B65C-A0E4C44F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Wasted Year" pitchFamily="2" charset="0"/>
                <a:cs typeface="Wasted Year" pitchFamily="2" charset="0"/>
              </a:rPr>
              <a:t>Weather Forecasting Factory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3279F-7E9E-D5FC-44CD-875BD8509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Lewis Fry Richardson (1881 -1953)</a:t>
            </a: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Use laws of physics</a:t>
            </a: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And a forecasting factory</a:t>
            </a:r>
          </a:p>
          <a:p>
            <a:r>
              <a:rPr lang="en-US" sz="2200" dirty="0">
                <a:latin typeface="Wasted Year" pitchFamily="2" charset="0"/>
                <a:cs typeface="Wasted Year" pitchFamily="2" charset="0"/>
              </a:rPr>
              <a:t>Numerically unstable results but on the right track</a:t>
            </a:r>
          </a:p>
          <a:p>
            <a:endParaRPr lang="en-GB" sz="2200" dirty="0">
              <a:latin typeface="Wasted Year" pitchFamily="2" charset="0"/>
              <a:cs typeface="Wasted Year" pitchFamily="2" charset="0"/>
            </a:endParaRPr>
          </a:p>
          <a:p>
            <a:endParaRPr lang="en-GB" sz="2200" dirty="0">
              <a:latin typeface="Wasted Year" pitchFamily="2" charset="0"/>
              <a:cs typeface="Wasted Year" pitchFamily="2" charset="0"/>
            </a:endParaRPr>
          </a:p>
          <a:p>
            <a:endParaRPr lang="en-GB" sz="2200" dirty="0">
              <a:latin typeface="Wasted Year" pitchFamily="2" charset="0"/>
              <a:cs typeface="Wasted Year" pitchFamily="2" charset="0"/>
            </a:endParaRPr>
          </a:p>
          <a:p>
            <a:r>
              <a:rPr lang="en-GB" sz="2200" dirty="0">
                <a:latin typeface="Wasted Year" pitchFamily="2" charset="0"/>
                <a:cs typeface="Wasted Year" pitchFamily="2" charset="0"/>
              </a:rPr>
              <a:t>Artist’s vision of a “Weather Forecasting Factory” by Stephen Conlin, 1986. </a:t>
            </a:r>
            <a:endParaRPr lang="en-US" sz="2200" dirty="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7" name="Picture 6" descr="A drawing of a city&#10;&#10;AI-generated content may be incorrect.">
            <a:extLst>
              <a:ext uri="{FF2B5EF4-FFF2-40B4-BE49-F238E27FC236}">
                <a16:creationId xmlns:a16="http://schemas.microsoft.com/office/drawing/2014/main" id="{97DDDC5B-D0CE-257F-47EF-513B573F5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12676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2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ubTitle"/>
          </p:nvPr>
        </p:nvSpPr>
        <p:spPr>
          <a:xfrm>
            <a:off x="354000" y="4357200"/>
            <a:ext cx="2632800" cy="1646640"/>
          </a:xfrm>
          <a:prstGeom prst="rect">
            <a:avLst/>
          </a:prstGeom>
          <a:noFill/>
          <a:ln w="0">
            <a:noFill/>
          </a:ln>
        </p:spPr>
        <p:txBody>
          <a:bodyPr lIns="121920" tIns="121920" rIns="121920" bIns="121920" anchor="t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spc="-1">
                <a:solidFill>
                  <a:srgbClr val="695D46"/>
                </a:solidFill>
                <a:latin typeface="Wasted Year"/>
                <a:ea typeface="Open Sans"/>
              </a:rPr>
              <a:t>ENIAC</a:t>
            </a:r>
            <a:endParaRPr lang="en-US" sz="2800" spc="-1">
              <a:latin typeface="Arial"/>
            </a:endParaRPr>
          </a:p>
        </p:txBody>
      </p:sp>
      <p:pic>
        <p:nvPicPr>
          <p:cNvPr id="326" name="Google Shape;148;g2cb081c9c03_0_574"/>
          <p:cNvPicPr/>
          <p:nvPr/>
        </p:nvPicPr>
        <p:blipFill>
          <a:blip r:embed="rId2"/>
          <a:stretch/>
        </p:blipFill>
        <p:spPr>
          <a:xfrm>
            <a:off x="3474960" y="0"/>
            <a:ext cx="8716800" cy="6857760"/>
          </a:xfrm>
          <a:prstGeom prst="rect">
            <a:avLst/>
          </a:prstGeom>
          <a:ln w="0">
            <a:noFill/>
          </a:ln>
        </p:spPr>
      </p:pic>
      <p:sp>
        <p:nvSpPr>
          <p:cNvPr id="327" name="PlaceHolder 2"/>
          <p:cNvSpPr>
            <a:spLocks noGrp="1"/>
          </p:cNvSpPr>
          <p:nvPr>
            <p:ph type="title"/>
          </p:nvPr>
        </p:nvSpPr>
        <p:spPr>
          <a:xfrm>
            <a:off x="111840" y="550606"/>
            <a:ext cx="3362880" cy="3791234"/>
          </a:xfrm>
          <a:prstGeom prst="rect">
            <a:avLst/>
          </a:prstGeom>
          <a:noFill/>
          <a:ln w="0">
            <a:noFill/>
          </a:ln>
        </p:spPr>
        <p:txBody>
          <a:bodyPr lIns="121920" tIns="121920" rIns="121920" bIns="12192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pc="-1" dirty="0">
                <a:solidFill>
                  <a:srgbClr val="EF6C00"/>
                </a:solidFill>
                <a:latin typeface="Wasted Year"/>
                <a:ea typeface="PT Sans Narrow"/>
              </a:rPr>
              <a:t>Contemporary Numerical Weather Prediction</a:t>
            </a:r>
            <a:endParaRPr lang="en-US" b="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163;g2cb081c9c03_0_748"/>
          <p:cNvPicPr/>
          <p:nvPr/>
        </p:nvPicPr>
        <p:blipFill>
          <a:blip r:embed="rId2"/>
          <a:stretch/>
        </p:blipFill>
        <p:spPr>
          <a:xfrm>
            <a:off x="325200" y="203280"/>
            <a:ext cx="5018160" cy="2286960"/>
          </a:xfrm>
          <a:prstGeom prst="rect">
            <a:avLst/>
          </a:prstGeom>
          <a:ln w="0">
            <a:noFill/>
          </a:ln>
        </p:spPr>
      </p:pic>
      <p:pic>
        <p:nvPicPr>
          <p:cNvPr id="334" name="Google Shape;164;g2cb081c9c03_0_748"/>
          <p:cNvPicPr/>
          <p:nvPr/>
        </p:nvPicPr>
        <p:blipFill>
          <a:blip r:embed="rId3"/>
          <a:stretch/>
        </p:blipFill>
        <p:spPr>
          <a:xfrm>
            <a:off x="6981600" y="1504080"/>
            <a:ext cx="1471440" cy="579120"/>
          </a:xfrm>
          <a:prstGeom prst="rect">
            <a:avLst/>
          </a:prstGeom>
          <a:ln w="0">
            <a:noFill/>
          </a:ln>
        </p:spPr>
      </p:pic>
      <p:pic>
        <p:nvPicPr>
          <p:cNvPr id="335" name="Google Shape;165;g2cb081c9c03_0_748"/>
          <p:cNvPicPr/>
          <p:nvPr/>
        </p:nvPicPr>
        <p:blipFill>
          <a:blip r:embed="rId4"/>
          <a:stretch/>
        </p:blipFill>
        <p:spPr>
          <a:xfrm>
            <a:off x="8666400" y="81360"/>
            <a:ext cx="3327120" cy="2998080"/>
          </a:xfrm>
          <a:prstGeom prst="rect">
            <a:avLst/>
          </a:prstGeom>
          <a:ln w="0">
            <a:noFill/>
          </a:ln>
        </p:spPr>
      </p:pic>
      <p:pic>
        <p:nvPicPr>
          <p:cNvPr id="336" name="Google Shape;166;g2cb081c9c03_0_748"/>
          <p:cNvPicPr/>
          <p:nvPr/>
        </p:nvPicPr>
        <p:blipFill>
          <a:blip r:embed="rId5"/>
          <a:stretch/>
        </p:blipFill>
        <p:spPr>
          <a:xfrm>
            <a:off x="325200" y="2592000"/>
            <a:ext cx="4908240" cy="4101840"/>
          </a:xfrm>
          <a:prstGeom prst="rect">
            <a:avLst/>
          </a:prstGeom>
          <a:ln w="0">
            <a:noFill/>
          </a:ln>
        </p:spPr>
      </p:pic>
      <p:pic>
        <p:nvPicPr>
          <p:cNvPr id="337" name="Google Shape;167;g2cb081c9c03_0_748"/>
          <p:cNvPicPr/>
          <p:nvPr/>
        </p:nvPicPr>
        <p:blipFill>
          <a:blip r:embed="rId6"/>
          <a:stretch/>
        </p:blipFill>
        <p:spPr>
          <a:xfrm>
            <a:off x="5705280" y="2630400"/>
            <a:ext cx="3438960" cy="2286960"/>
          </a:xfrm>
          <a:prstGeom prst="rect">
            <a:avLst/>
          </a:prstGeom>
          <a:ln w="0">
            <a:noFill/>
          </a:ln>
        </p:spPr>
      </p:pic>
      <p:pic>
        <p:nvPicPr>
          <p:cNvPr id="338" name="Google Shape;168;g2cb081c9c03_0_748"/>
          <p:cNvPicPr/>
          <p:nvPr/>
        </p:nvPicPr>
        <p:blipFill>
          <a:blip r:embed="rId7"/>
          <a:stretch/>
        </p:blipFill>
        <p:spPr>
          <a:xfrm>
            <a:off x="9827280" y="4551600"/>
            <a:ext cx="2079840" cy="2071200"/>
          </a:xfrm>
          <a:prstGeom prst="rect">
            <a:avLst/>
          </a:prstGeom>
          <a:ln w="0">
            <a:noFill/>
          </a:ln>
        </p:spPr>
      </p:pic>
      <p:pic>
        <p:nvPicPr>
          <p:cNvPr id="339" name="Google Shape;169;g2cb081c9c03_0_748"/>
          <p:cNvPicPr/>
          <p:nvPr/>
        </p:nvPicPr>
        <p:blipFill>
          <a:blip r:embed="rId8"/>
          <a:stretch/>
        </p:blipFill>
        <p:spPr>
          <a:xfrm>
            <a:off x="7954800" y="5161440"/>
            <a:ext cx="1434480" cy="1390320"/>
          </a:xfrm>
          <a:prstGeom prst="rect">
            <a:avLst/>
          </a:prstGeom>
          <a:ln w="0">
            <a:noFill/>
          </a:ln>
        </p:spPr>
      </p:pic>
      <p:pic>
        <p:nvPicPr>
          <p:cNvPr id="340" name="Google Shape;170;g2cb081c9c03_0_748"/>
          <p:cNvPicPr/>
          <p:nvPr/>
        </p:nvPicPr>
        <p:blipFill>
          <a:blip r:embed="rId9"/>
          <a:stretch/>
        </p:blipFill>
        <p:spPr>
          <a:xfrm>
            <a:off x="6099840" y="5464560"/>
            <a:ext cx="1265760" cy="1229520"/>
          </a:xfrm>
          <a:prstGeom prst="rect">
            <a:avLst/>
          </a:prstGeom>
          <a:ln w="0">
            <a:noFill/>
          </a:ln>
        </p:spPr>
      </p:pic>
      <p:pic>
        <p:nvPicPr>
          <p:cNvPr id="341" name="Google Shape;171;g2cb081c9c03_0_748"/>
          <p:cNvPicPr/>
          <p:nvPr/>
        </p:nvPicPr>
        <p:blipFill>
          <a:blip r:embed="rId10"/>
          <a:stretch/>
        </p:blipFill>
        <p:spPr>
          <a:xfrm>
            <a:off x="5733840" y="1595040"/>
            <a:ext cx="857040" cy="304560"/>
          </a:xfrm>
          <a:prstGeom prst="rect">
            <a:avLst/>
          </a:prstGeom>
          <a:ln w="0">
            <a:noFill/>
          </a:ln>
        </p:spPr>
      </p:pic>
      <p:pic>
        <p:nvPicPr>
          <p:cNvPr id="342" name="Google Shape;172;g2cb081c9c03_0_748"/>
          <p:cNvPicPr/>
          <p:nvPr/>
        </p:nvPicPr>
        <p:blipFill>
          <a:blip r:embed="rId11"/>
          <a:stretch/>
        </p:blipFill>
        <p:spPr>
          <a:xfrm>
            <a:off x="2661840" y="1595040"/>
            <a:ext cx="9331680" cy="1257120"/>
          </a:xfrm>
          <a:prstGeom prst="rect">
            <a:avLst/>
          </a:prstGeom>
          <a:ln w="0">
            <a:noFill/>
          </a:ln>
        </p:spPr>
      </p:pic>
      <p:pic>
        <p:nvPicPr>
          <p:cNvPr id="343" name="Google Shape;173;g2cb081c9c03_0_748"/>
          <p:cNvPicPr/>
          <p:nvPr/>
        </p:nvPicPr>
        <p:blipFill>
          <a:blip r:embed="rId10"/>
          <a:stretch/>
        </p:blipFill>
        <p:spPr>
          <a:xfrm>
            <a:off x="3726480" y="3621600"/>
            <a:ext cx="857040" cy="304560"/>
          </a:xfrm>
          <a:prstGeom prst="rect">
            <a:avLst/>
          </a:prstGeom>
          <a:ln w="0">
            <a:noFill/>
          </a:ln>
        </p:spPr>
      </p:pic>
      <p:pic>
        <p:nvPicPr>
          <p:cNvPr id="344" name="Google Shape;174;g2cb081c9c03_0_748"/>
          <p:cNvPicPr/>
          <p:nvPr/>
        </p:nvPicPr>
        <p:blipFill>
          <a:blip r:embed="rId12"/>
          <a:stretch/>
        </p:blipFill>
        <p:spPr>
          <a:xfrm>
            <a:off x="6690480" y="4208400"/>
            <a:ext cx="3048240" cy="1148160"/>
          </a:xfrm>
          <a:prstGeom prst="rect">
            <a:avLst/>
          </a:prstGeom>
          <a:ln w="0">
            <a:noFill/>
          </a:ln>
        </p:spPr>
      </p:pic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82880" y="203280"/>
            <a:ext cx="578880" cy="947040"/>
          </a:xfrm>
          <a:prstGeom prst="rect">
            <a:avLst/>
          </a:prstGeom>
          <a:noFill/>
          <a:ln w="0">
            <a:noFill/>
          </a:ln>
        </p:spPr>
        <p:txBody>
          <a:bodyPr vert="horz" lIns="121920" tIns="121920" rIns="121920" bIns="121920" rtlCol="0" anchor="t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spc="-1">
                <a:solidFill>
                  <a:srgbClr val="EF6C00"/>
                </a:solidFill>
                <a:latin typeface="Wasted Year"/>
                <a:ea typeface="PT Sans Narrow"/>
              </a:rPr>
              <a:t>1</a:t>
            </a:r>
            <a:endParaRPr lang="en-US" sz="4800" b="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title"/>
          </p:nvPr>
        </p:nvSpPr>
        <p:spPr>
          <a:xfrm>
            <a:off x="7508160" y="203280"/>
            <a:ext cx="578880" cy="947040"/>
          </a:xfrm>
          <a:prstGeom prst="rect">
            <a:avLst/>
          </a:prstGeom>
          <a:noFill/>
          <a:ln w="0">
            <a:noFill/>
          </a:ln>
        </p:spPr>
        <p:txBody>
          <a:bodyPr vert="horz" lIns="121920" tIns="121920" rIns="121920" bIns="121920" rtlCol="0" anchor="t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spc="-1">
                <a:solidFill>
                  <a:srgbClr val="EF6C00"/>
                </a:solidFill>
                <a:latin typeface="Wasted Year"/>
                <a:ea typeface="PT Sans Narrow"/>
              </a:rPr>
              <a:t>2</a:t>
            </a:r>
            <a:endParaRPr lang="en-US" sz="4800" b="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title"/>
          </p:nvPr>
        </p:nvSpPr>
        <p:spPr>
          <a:xfrm>
            <a:off x="2758320" y="3300480"/>
            <a:ext cx="578880" cy="947040"/>
          </a:xfrm>
          <a:prstGeom prst="rect">
            <a:avLst/>
          </a:prstGeom>
          <a:noFill/>
          <a:ln w="0">
            <a:noFill/>
          </a:ln>
        </p:spPr>
        <p:txBody>
          <a:bodyPr vert="horz" lIns="121920" tIns="121920" rIns="121920" bIns="121920" rtlCol="0" anchor="t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spc="-1">
                <a:solidFill>
                  <a:srgbClr val="EF6C00"/>
                </a:solidFill>
                <a:latin typeface="Wasted Year"/>
                <a:ea typeface="PT Sans Narrow"/>
              </a:rPr>
              <a:t>3</a:t>
            </a:r>
            <a:endParaRPr lang="en-US" sz="4800" b="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title"/>
          </p:nvPr>
        </p:nvSpPr>
        <p:spPr>
          <a:xfrm>
            <a:off x="4972560" y="3300480"/>
            <a:ext cx="578880" cy="947040"/>
          </a:xfrm>
          <a:prstGeom prst="rect">
            <a:avLst/>
          </a:prstGeom>
          <a:noFill/>
          <a:ln w="0">
            <a:noFill/>
          </a:ln>
        </p:spPr>
        <p:txBody>
          <a:bodyPr vert="horz" lIns="121920" tIns="121920" rIns="121920" bIns="121920" rtlCol="0" anchor="t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spc="-1">
                <a:solidFill>
                  <a:srgbClr val="EF6C00"/>
                </a:solidFill>
                <a:latin typeface="Wasted Year"/>
                <a:ea typeface="PT Sans Narrow"/>
              </a:rPr>
              <a:t>4</a:t>
            </a:r>
            <a:endParaRPr lang="en-US" sz="4800" b="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title"/>
          </p:nvPr>
        </p:nvSpPr>
        <p:spPr>
          <a:xfrm>
            <a:off x="10577760" y="3342000"/>
            <a:ext cx="578880" cy="947040"/>
          </a:xfrm>
          <a:prstGeom prst="rect">
            <a:avLst/>
          </a:prstGeom>
          <a:noFill/>
          <a:ln w="0">
            <a:noFill/>
          </a:ln>
        </p:spPr>
        <p:txBody>
          <a:bodyPr vert="horz" lIns="121920" tIns="121920" rIns="121920" bIns="121920" rtlCol="0" anchor="t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spc="-1">
                <a:solidFill>
                  <a:srgbClr val="EF6C00"/>
                </a:solidFill>
                <a:latin typeface="Wasted Year"/>
                <a:ea typeface="PT Sans Narrow"/>
              </a:rPr>
              <a:t>5</a:t>
            </a:r>
            <a:endParaRPr lang="en-US" sz="4800" b="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FEE58-4470-3939-2B94-959DF5EAAAE0}"/>
              </a:ext>
            </a:extLst>
          </p:cNvPr>
          <p:cNvSpPr txBox="1"/>
          <p:nvPr/>
        </p:nvSpPr>
        <p:spPr>
          <a:xfrm>
            <a:off x="31113" y="6551760"/>
            <a:ext cx="571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Slide by Vladimir 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Đurđević,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Universit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y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of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Belgrade</a:t>
            </a:r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weather agency&#10;&#10;AI-generated content may be incorrect.">
            <a:extLst>
              <a:ext uri="{FF2B5EF4-FFF2-40B4-BE49-F238E27FC236}">
                <a16:creationId xmlns:a16="http://schemas.microsoft.com/office/drawing/2014/main" id="{5A2FEF22-7891-1A70-F1ED-5C27A34C2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D990F-4774-9543-1928-8175897C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>
                <a:latin typeface="Wasted Year" pitchFamily="2" charset="0"/>
                <a:cs typeface="Wasted Year" pitchFamily="2" charset="0"/>
              </a:rPr>
              <a:t>South Environment and Weather Agency (SEWA)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A9AD4-FD79-5EBA-B10C-82E91549B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>
                <a:latin typeface="Wasted Year" pitchFamily="2" charset="0"/>
                <a:cs typeface="Wasted Year" pitchFamily="2" charset="0"/>
              </a:rPr>
              <a:t>~25 years in business</a:t>
            </a:r>
          </a:p>
          <a:p>
            <a:r>
              <a:rPr lang="en-US" sz="2000">
                <a:latin typeface="Wasted Year" pitchFamily="2" charset="0"/>
                <a:cs typeface="Wasted Year" pitchFamily="2" charset="0"/>
              </a:rPr>
              <a:t>In-house built Beowulf cluster </a:t>
            </a:r>
          </a:p>
          <a:p>
            <a:r>
              <a:rPr lang="en-US" sz="2000">
                <a:latin typeface="Wasted Year" pitchFamily="2" charset="0"/>
                <a:cs typeface="Wasted Year" pitchFamily="2" charset="0"/>
              </a:rPr>
              <a:t>dedicated servers</a:t>
            </a:r>
          </a:p>
          <a:p>
            <a:r>
              <a:rPr lang="en-US" sz="2000">
                <a:latin typeface="Wasted Year" pitchFamily="2" charset="0"/>
                <a:cs typeface="Wasted Year" pitchFamily="2" charset="0"/>
              </a:rPr>
              <a:t>Tailored weather products</a:t>
            </a:r>
          </a:p>
          <a:p>
            <a:endParaRPr lang="en-US" sz="2000">
              <a:latin typeface="Wasted Year" pitchFamily="2" charset="0"/>
              <a:cs typeface="Wasted Ye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0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70A03-3D16-0BB6-CCC7-F4C93C21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latin typeface="Wasted Year" pitchFamily="2" charset="0"/>
                <a:cs typeface="Wasted Year" pitchFamily="2" charset="0"/>
              </a:rPr>
              <a:t>Exploring the accelerator option - dataflow</a:t>
            </a:r>
          </a:p>
        </p:txBody>
      </p:sp>
      <p:pic>
        <p:nvPicPr>
          <p:cNvPr id="7" name="Picture 6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567995E2-7B6A-4738-37B3-CC5EB93B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598677"/>
            <a:ext cx="4094822" cy="27332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diagram of a cycle&#10;&#10;AI-generated content may be incorrect.">
            <a:extLst>
              <a:ext uri="{FF2B5EF4-FFF2-40B4-BE49-F238E27FC236}">
                <a16:creationId xmlns:a16="http://schemas.microsoft.com/office/drawing/2014/main" id="{93CB11B7-D0FF-F93E-D985-E2976B43B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3526029"/>
            <a:ext cx="3693638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8E148-A768-6178-7849-3CF2C760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Meteos/</a:t>
            </a:r>
            <a:r>
              <a:rPr lang="en-US" dirty="0" err="1">
                <a:latin typeface="Wasted Year" pitchFamily="2" charset="0"/>
                <a:cs typeface="Wasted Year" pitchFamily="2" charset="0"/>
              </a:rPr>
              <a:t>Maxeler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/school of Electrical engineering, university of Belgarde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Porting a system of Shallow water equations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a rotating rectangular pan filled with water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Strong dependance on data inputs</a:t>
            </a:r>
            <a:endParaRPr lang="sr-Latn-RS" dirty="0">
              <a:latin typeface="Wasted Year" pitchFamily="2" charset="0"/>
              <a:cs typeface="Wasted Year" pitchFamily="2" charset="0"/>
            </a:endParaRP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(</a:t>
            </a:r>
            <a:r>
              <a:rPr lang="en-US" dirty="0" err="1">
                <a:latin typeface="Wasted Year" pitchFamily="2" charset="0"/>
                <a:cs typeface="Wasted Year" pitchFamily="2" charset="0"/>
              </a:rPr>
              <a:t>Ivkovi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ć et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al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, 2013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)</a:t>
            </a: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  <a:p>
            <a:endParaRPr lang="en-US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62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DE26E-E76A-4862-9BD6-82BD12B0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Chaos in the Atmosphere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42221-3C76-6822-04D2-5A873545C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Wasted Year" pitchFamily="2" charset="0"/>
                <a:cs typeface="Wasted Year" pitchFamily="2" charset="0"/>
              </a:rPr>
              <a:t>Deterministic non-periodic flow (Lorenz, 1963)</a:t>
            </a:r>
          </a:p>
          <a:p>
            <a:r>
              <a:rPr lang="en-US" sz="2000" dirty="0">
                <a:latin typeface="Wasted Year" pitchFamily="2" charset="0"/>
                <a:cs typeface="Wasted Year" pitchFamily="2" charset="0"/>
              </a:rPr>
              <a:t>Predictability of atmospheric flow</a:t>
            </a:r>
          </a:p>
          <a:p>
            <a:r>
              <a:rPr lang="en-US" sz="2000" dirty="0">
                <a:latin typeface="Wasted Year" pitchFamily="2" charset="0"/>
                <a:cs typeface="Wasted Year" pitchFamily="2" charset="0"/>
              </a:rPr>
              <a:t>Ensemble prediction</a:t>
            </a:r>
          </a:p>
          <a:p>
            <a:r>
              <a:rPr lang="en-US" sz="2000" dirty="0">
                <a:latin typeface="Wasted Year" pitchFamily="2" charset="0"/>
                <a:cs typeface="Wasted Year" pitchFamily="2" charset="0"/>
              </a:rPr>
              <a:t>Variable initial conditions</a:t>
            </a:r>
          </a:p>
          <a:p>
            <a:r>
              <a:rPr lang="en-US" sz="2000" dirty="0">
                <a:latin typeface="Wasted Year" pitchFamily="2" charset="0"/>
                <a:cs typeface="Wasted Year" pitchFamily="2" charset="0"/>
              </a:rPr>
              <a:t>Spaghetti plot from </a:t>
            </a:r>
            <a:r>
              <a:rPr lang="en-US" sz="2000" dirty="0" err="1">
                <a:latin typeface="Wasted Year" pitchFamily="2" charset="0"/>
                <a:cs typeface="Wasted Year" pitchFamily="2" charset="0"/>
              </a:rPr>
              <a:t>Grönquist</a:t>
            </a:r>
            <a:r>
              <a:rPr lang="en-US" sz="2000" dirty="0">
                <a:latin typeface="Wasted Year" pitchFamily="2" charset="0"/>
                <a:cs typeface="Wasted Year" pitchFamily="2" charset="0"/>
              </a:rPr>
              <a:t> et al, 2019</a:t>
            </a:r>
          </a:p>
          <a:p>
            <a:endParaRPr lang="en-US" sz="2000" dirty="0">
              <a:latin typeface="Wasted Year" pitchFamily="2" charset="0"/>
              <a:cs typeface="Wasted Year" pitchFamily="2" charset="0"/>
            </a:endParaRPr>
          </a:p>
          <a:p>
            <a:endParaRPr lang="en-US" sz="2000" dirty="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0578AF4B-FCF0-CAB6-5E84-27B649303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24" y="408437"/>
            <a:ext cx="4810874" cy="2152866"/>
          </a:xfrm>
          <a:prstGeom prst="rect">
            <a:avLst/>
          </a:prstGeom>
        </p:spPr>
      </p:pic>
      <p:pic>
        <p:nvPicPr>
          <p:cNvPr id="5" name="Picture 4" descr="A yellow and black logo&#10;&#10;AI-generated content may be incorrect.">
            <a:extLst>
              <a:ext uri="{FF2B5EF4-FFF2-40B4-BE49-F238E27FC236}">
                <a16:creationId xmlns:a16="http://schemas.microsoft.com/office/drawing/2014/main" id="{A8FDA15A-5D99-A5AF-0DBF-1A50EB661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381" b="-3"/>
          <a:stretch/>
        </p:blipFill>
        <p:spPr>
          <a:xfrm>
            <a:off x="8083201" y="2961503"/>
            <a:ext cx="3019510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4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E0DB3-1600-D0B0-67F6-0032DC0D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See-grid-sci FP7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project</a:t>
            </a:r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  <p:pic>
        <p:nvPicPr>
          <p:cNvPr id="7" name="Picture 6" descr="A map of the world with different cities&#10;&#10;AI-generated content may be incorrect.">
            <a:extLst>
              <a:ext uri="{FF2B5EF4-FFF2-40B4-BE49-F238E27FC236}">
                <a16:creationId xmlns:a16="http://schemas.microsoft.com/office/drawing/2014/main" id="{A6CC6440-DB47-E75A-5151-5FF47545D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695423"/>
            <a:ext cx="4555700" cy="2539802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-up of a map&#10;&#10;AI-generated content may be incorrect.">
            <a:extLst>
              <a:ext uri="{FF2B5EF4-FFF2-40B4-BE49-F238E27FC236}">
                <a16:creationId xmlns:a16="http://schemas.microsoft.com/office/drawing/2014/main" id="{ACEDE406-F127-FB25-B0D4-2E35890B9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3526029"/>
            <a:ext cx="3225124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557C-AE07-7E76-9867-5D078BCA5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Wasted Year" pitchFamily="2" charset="0"/>
                <a:cs typeface="Wasted Year" pitchFamily="2" charset="0"/>
              </a:rPr>
              <a:t>Institute of Physics Belgrade (IPB)  / SEWA / National Observatory of Athens (NOA)</a:t>
            </a:r>
            <a:endParaRPr lang="sr-Latn-RS" dirty="0">
              <a:latin typeface="Wasted Year" pitchFamily="2" charset="0"/>
              <a:cs typeface="Wasted Year" pitchFamily="2" charset="0"/>
            </a:endParaRPr>
          </a:p>
          <a:p>
            <a:r>
              <a:rPr lang="sr-Latn-RS" dirty="0">
                <a:latin typeface="Wasted Year" pitchFamily="2" charset="0"/>
                <a:cs typeface="Wasted Year" pitchFamily="2" charset="0"/>
              </a:rPr>
              <a:t>M</a:t>
            </a:r>
            <a:r>
              <a:rPr lang="en-US" dirty="0" err="1">
                <a:latin typeface="Wasted Year" pitchFamily="2" charset="0"/>
                <a:cs typeface="Wasted Year" pitchFamily="2" charset="0"/>
              </a:rPr>
              <a:t>ulti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 Model Multi Analysis Ensemble on the GRID (</a:t>
            </a:r>
            <a:r>
              <a:rPr lang="en-US" dirty="0" err="1">
                <a:latin typeface="Wasted Year" pitchFamily="2" charset="0"/>
                <a:cs typeface="Wasted Year" pitchFamily="2" charset="0"/>
              </a:rPr>
              <a:t>Kotroni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 et al. 20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09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)</a:t>
            </a:r>
          </a:p>
          <a:p>
            <a:r>
              <a:rPr lang="en-US" dirty="0">
                <a:latin typeface="Wasted Year" pitchFamily="2" charset="0"/>
                <a:cs typeface="Wasted Year" pitchFamily="2" charset="0"/>
              </a:rPr>
              <a:t>Distributed HPC infrastructure (Bala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ž et </a:t>
            </a:r>
            <a:r>
              <a:rPr lang="sr-Latn-RS" dirty="0" err="1">
                <a:latin typeface="Wasted Year" pitchFamily="2" charset="0"/>
                <a:cs typeface="Wasted Year" pitchFamily="2" charset="0"/>
              </a:rPr>
              <a:t>al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,</a:t>
            </a:r>
            <a:r>
              <a:rPr lang="sr-Latn-RS" dirty="0">
                <a:latin typeface="Wasted Year" pitchFamily="2" charset="0"/>
                <a:cs typeface="Wasted Year" pitchFamily="2" charset="0"/>
              </a:rPr>
              <a:t> 2011</a:t>
            </a:r>
            <a:r>
              <a:rPr lang="en-US" dirty="0">
                <a:latin typeface="Wasted Year" pitchFamily="2" charset="0"/>
                <a:cs typeface="Wasted Year" pitchFamily="2" charset="0"/>
              </a:rPr>
              <a:t>)</a:t>
            </a:r>
          </a:p>
          <a:p>
            <a:endParaRPr lang="sr-Latn-RS" dirty="0">
              <a:latin typeface="Wasted Year" pitchFamily="2" charset="0"/>
              <a:cs typeface="Wasted Year" pitchFamily="2" charset="0"/>
            </a:endParaRPr>
          </a:p>
          <a:p>
            <a:endParaRPr lang="en-US" dirty="0">
              <a:latin typeface="Wasted Year" pitchFamily="2" charset="0"/>
              <a:cs typeface="Wasted Year" pitchFamily="2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880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22008</TotalTime>
  <Words>631</Words>
  <Application>Microsoft Office PowerPoint</Application>
  <PresentationFormat>Widescreen</PresentationFormat>
  <Paragraphs>140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Open Sans</vt:lpstr>
      <vt:lpstr>Wasted Year</vt:lpstr>
      <vt:lpstr>Diseño personalizado</vt:lpstr>
      <vt:lpstr>Weather and Climate HPC across scales</vt:lpstr>
      <vt:lpstr>Outline</vt:lpstr>
      <vt:lpstr>Weather Forecasting Factory</vt:lpstr>
      <vt:lpstr>Contemporary Numerical Weather Prediction</vt:lpstr>
      <vt:lpstr>1</vt:lpstr>
      <vt:lpstr>South Environment and Weather Agency (SEWA)</vt:lpstr>
      <vt:lpstr>Exploring the accelerator option - dataflow</vt:lpstr>
      <vt:lpstr>Chaos in the Atmosphere</vt:lpstr>
      <vt:lpstr>See-grid-sci FP7 project</vt:lpstr>
      <vt:lpstr>Can We Add a Few More Equations?</vt:lpstr>
      <vt:lpstr>Republic Hydrometeorological Service of Serbia</vt:lpstr>
      <vt:lpstr>Atmospheric research at IPB</vt:lpstr>
      <vt:lpstr>Climate Service at IPB</vt:lpstr>
      <vt:lpstr>Research and Weather Service Collab.</vt:lpstr>
      <vt:lpstr>Scaling-up Even Further</vt:lpstr>
      <vt:lpstr>Back to SDS-WAS</vt:lpstr>
      <vt:lpstr>Digital Twins</vt:lpstr>
      <vt:lpstr>Machine Learning and AI in Weather and Climate</vt:lpstr>
      <vt:lpstr>Outlook on HPC in weather and climate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Luka Ilic</cp:lastModifiedBy>
  <cp:revision>271</cp:revision>
  <cp:lastPrinted>2025-04-22T11:31:45Z</cp:lastPrinted>
  <dcterms:created xsi:type="dcterms:W3CDTF">2019-06-06T09:57:11Z</dcterms:created>
  <dcterms:modified xsi:type="dcterms:W3CDTF">2025-10-20T10:00:54Z</dcterms:modified>
</cp:coreProperties>
</file>