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42" r:id="rId3"/>
    <p:sldId id="344" r:id="rId4"/>
    <p:sldId id="345" r:id="rId5"/>
    <p:sldId id="346" r:id="rId6"/>
    <p:sldId id="347" r:id="rId7"/>
    <p:sldId id="349" r:id="rId8"/>
    <p:sldId id="350" r:id="rId9"/>
    <p:sldId id="351" r:id="rId10"/>
    <p:sldId id="356" r:id="rId11"/>
    <p:sldId id="352" r:id="rId12"/>
    <p:sldId id="353" r:id="rId13"/>
    <p:sldId id="354" r:id="rId14"/>
    <p:sldId id="355" r:id="rId15"/>
    <p:sldId id="358" r:id="rId16"/>
    <p:sldId id="359" r:id="rId17"/>
    <p:sldId id="362" r:id="rId18"/>
    <p:sldId id="363" r:id="rId19"/>
    <p:sldId id="379" r:id="rId20"/>
    <p:sldId id="367" r:id="rId21"/>
    <p:sldId id="368" r:id="rId22"/>
    <p:sldId id="370" r:id="rId23"/>
    <p:sldId id="373" r:id="rId24"/>
    <p:sldId id="374" r:id="rId25"/>
    <p:sldId id="378" r:id="rId26"/>
    <p:sldId id="259" r:id="rId27"/>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9" d="100"/>
          <a:sy n="159" d="100"/>
        </p:scale>
        <p:origin x="306" y="138"/>
      </p:cViewPr>
      <p:guideLst>
        <p:guide orient="horz" pos="2160"/>
        <p:guide pos="3840"/>
      </p:guideLst>
    </p:cSldViewPr>
  </p:slideViewPr>
  <p:notesTextViewPr>
    <p:cViewPr>
      <p:scale>
        <a:sx n="1" d="1"/>
        <a:sy n="1" d="1"/>
      </p:scale>
      <p:origin x="0" y="0"/>
    </p:cViewPr>
  </p:notesTextViewPr>
  <p:sorterViewPr>
    <p:cViewPr>
      <p:scale>
        <a:sx n="100" d="100"/>
        <a:sy n="100" d="100"/>
      </p:scale>
      <p:origin x="0" y="61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0DA98-26C6-48D0-8DB6-0759A1722A4F}" type="datetimeFigureOut">
              <a:rPr lang="bg-BG" smtClean="0"/>
              <a:t>19.5.2025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A46E-846E-4EB9-B98D-41B09FD814E7}" type="slidenum">
              <a:rPr lang="bg-BG" smtClean="0"/>
              <a:t>‹#›</a:t>
            </a:fld>
            <a:endParaRPr lang="bg-BG"/>
          </a:p>
        </p:txBody>
      </p:sp>
    </p:spTree>
    <p:extLst>
      <p:ext uri="{BB962C8B-B14F-4D97-AF65-F5344CB8AC3E}">
        <p14:creationId xmlns:p14="http://schemas.microsoft.com/office/powerpoint/2010/main" val="69390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7EEA46E-846E-4EB9-B98D-41B09FD814E7}" type="slidenum">
              <a:rPr lang="bg-BG" smtClean="0"/>
              <a:t>1</a:t>
            </a:fld>
            <a:endParaRPr lang="bg-BG"/>
          </a:p>
        </p:txBody>
      </p:sp>
    </p:spTree>
    <p:extLst>
      <p:ext uri="{BB962C8B-B14F-4D97-AF65-F5344CB8AC3E}">
        <p14:creationId xmlns:p14="http://schemas.microsoft.com/office/powerpoint/2010/main" val="336723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34EBA-7780-47B7-9848-22A79D7F4430}" type="slidenum">
              <a:rPr lang="en-US" smtClean="0"/>
              <a:pPr/>
              <a:t>3</a:t>
            </a:fld>
            <a:endParaRPr lang="en-US"/>
          </a:p>
        </p:txBody>
      </p:sp>
    </p:spTree>
    <p:extLst>
      <p:ext uri="{BB962C8B-B14F-4D97-AF65-F5344CB8AC3E}">
        <p14:creationId xmlns:p14="http://schemas.microsoft.com/office/powerpoint/2010/main" val="105893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34EBA-7780-47B7-9848-22A79D7F4430}" type="slidenum">
              <a:rPr lang="en-US" smtClean="0"/>
              <a:pPr/>
              <a:t>15</a:t>
            </a:fld>
            <a:endParaRPr lang="en-US"/>
          </a:p>
        </p:txBody>
      </p:sp>
    </p:spTree>
    <p:extLst>
      <p:ext uri="{BB962C8B-B14F-4D97-AF65-F5344CB8AC3E}">
        <p14:creationId xmlns:p14="http://schemas.microsoft.com/office/powerpoint/2010/main" val="68059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34EBA-7780-47B7-9848-22A79D7F4430}" type="slidenum">
              <a:rPr lang="en-US" smtClean="0"/>
              <a:pPr/>
              <a:t>16</a:t>
            </a:fld>
            <a:endParaRPr lang="en-US"/>
          </a:p>
        </p:txBody>
      </p:sp>
    </p:spTree>
    <p:extLst>
      <p:ext uri="{BB962C8B-B14F-4D97-AF65-F5344CB8AC3E}">
        <p14:creationId xmlns:p14="http://schemas.microsoft.com/office/powerpoint/2010/main" val="298257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8507A342-D429-4B23-A12C-6EEC797341EB}" type="datetime1">
              <a:rPr lang="bg-BG" smtClean="0"/>
              <a:t>19.5.2025 г.</a:t>
            </a:fld>
            <a:endParaRPr lang="bg-BG"/>
          </a:p>
        </p:txBody>
      </p:sp>
      <p:sp>
        <p:nvSpPr>
          <p:cNvPr id="5" name="Footer Placeholder 4"/>
          <p:cNvSpPr>
            <a:spLocks noGrp="1"/>
          </p:cNvSpPr>
          <p:nvPr>
            <p:ph type="ftr" sz="quarter" idx="11"/>
          </p:nvPr>
        </p:nvSpPr>
        <p:spPr/>
        <p:txBody>
          <a:bodyPr/>
          <a:lstStyle/>
          <a:p>
            <a:r>
              <a:rPr lang="en-US"/>
              <a:t>Introductory HPC training for industrial users, 12.10.2023, Sofia</a:t>
            </a:r>
            <a:endParaRPr lang="en-US" dirty="0"/>
          </a:p>
        </p:txBody>
      </p:sp>
      <p:sp>
        <p:nvSpPr>
          <p:cNvPr id="6" name="Slide Number Placeholder 5"/>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10633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AAE290B9-F7F2-4FDE-9E9A-41CE95846E87}" type="datetime1">
              <a:rPr lang="bg-BG" smtClean="0"/>
              <a:t>19.5.2025 г.</a:t>
            </a:fld>
            <a:endParaRPr lang="bg-BG"/>
          </a:p>
        </p:txBody>
      </p:sp>
      <p:sp>
        <p:nvSpPr>
          <p:cNvPr id="5" name="Footer Placeholder 4"/>
          <p:cNvSpPr>
            <a:spLocks noGrp="1"/>
          </p:cNvSpPr>
          <p:nvPr>
            <p:ph type="ftr" sz="quarter" idx="11"/>
          </p:nvPr>
        </p:nvSpPr>
        <p:spPr/>
        <p:txBody>
          <a:bodyPr/>
          <a:lstStyle/>
          <a:p>
            <a:r>
              <a:rPr lang="en-US"/>
              <a:t>Introductory HPC training for industrial users, 12.10.2023, Sofia</a:t>
            </a:r>
            <a:endParaRPr lang="en-US" dirty="0"/>
          </a:p>
        </p:txBody>
      </p:sp>
      <p:sp>
        <p:nvSpPr>
          <p:cNvPr id="6" name="Slide Number Placeholder 5"/>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167013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4C682E97-2ED0-41B4-BEC9-0E16E70ECD6A}" type="datetime1">
              <a:rPr lang="bg-BG" smtClean="0"/>
              <a:t>19.5.2025 г.</a:t>
            </a:fld>
            <a:endParaRPr lang="bg-BG"/>
          </a:p>
        </p:txBody>
      </p:sp>
      <p:sp>
        <p:nvSpPr>
          <p:cNvPr id="5" name="Footer Placeholder 4"/>
          <p:cNvSpPr>
            <a:spLocks noGrp="1"/>
          </p:cNvSpPr>
          <p:nvPr>
            <p:ph type="ftr" sz="quarter" idx="11"/>
          </p:nvPr>
        </p:nvSpPr>
        <p:spPr/>
        <p:txBody>
          <a:bodyPr/>
          <a:lstStyle/>
          <a:p>
            <a:r>
              <a:rPr lang="en-US"/>
              <a:t>Introductory HPC training for industrial users, 12.10.2023, Sofia</a:t>
            </a:r>
            <a:endParaRPr lang="en-US" dirty="0"/>
          </a:p>
        </p:txBody>
      </p:sp>
      <p:sp>
        <p:nvSpPr>
          <p:cNvPr id="6" name="Slide Number Placeholder 5"/>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211026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6CAECC63-28FE-41B2-AE9A-272F8D80F5B0}" type="datetime1">
              <a:rPr lang="bg-BG" smtClean="0"/>
              <a:t>19.5.2025 г.</a:t>
            </a:fld>
            <a:endParaRPr lang="bg-BG"/>
          </a:p>
        </p:txBody>
      </p:sp>
      <p:sp>
        <p:nvSpPr>
          <p:cNvPr id="5" name="Footer Placeholder 4"/>
          <p:cNvSpPr>
            <a:spLocks noGrp="1"/>
          </p:cNvSpPr>
          <p:nvPr>
            <p:ph type="ftr" sz="quarter" idx="11"/>
          </p:nvPr>
        </p:nvSpPr>
        <p:spPr>
          <a:xfrm>
            <a:off x="4116977" y="6356350"/>
            <a:ext cx="4114800" cy="365125"/>
          </a:xfrm>
        </p:spPr>
        <p:txBody>
          <a:bodyPr/>
          <a:lstStyle/>
          <a:p>
            <a:r>
              <a:rPr lang="en-US"/>
              <a:t>Introductory HPC training for industrial users, 12.10.2023, Sofia</a:t>
            </a:r>
            <a:endParaRPr lang="bg-BG" dirty="0"/>
          </a:p>
        </p:txBody>
      </p:sp>
      <p:sp>
        <p:nvSpPr>
          <p:cNvPr id="6" name="Slide Number Placeholder 5"/>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279035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B14EE-3F5A-4BB9-8555-BC25607C10FD}" type="datetime1">
              <a:rPr lang="bg-BG" smtClean="0"/>
              <a:t>19.5.2025 г.</a:t>
            </a:fld>
            <a:endParaRPr lang="bg-BG"/>
          </a:p>
        </p:txBody>
      </p:sp>
      <p:sp>
        <p:nvSpPr>
          <p:cNvPr id="5" name="Footer Placeholder 4"/>
          <p:cNvSpPr>
            <a:spLocks noGrp="1"/>
          </p:cNvSpPr>
          <p:nvPr>
            <p:ph type="ftr" sz="quarter" idx="11"/>
          </p:nvPr>
        </p:nvSpPr>
        <p:spPr/>
        <p:txBody>
          <a:bodyPr/>
          <a:lstStyle/>
          <a:p>
            <a:r>
              <a:rPr lang="en-US"/>
              <a:t>Introductory HPC training for industrial users, 12.10.2023, Sofia</a:t>
            </a:r>
            <a:endParaRPr lang="en-US" dirty="0"/>
          </a:p>
        </p:txBody>
      </p:sp>
      <p:sp>
        <p:nvSpPr>
          <p:cNvPr id="6" name="Slide Number Placeholder 5"/>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314078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109E4C67-9174-426A-A270-68D155126736}" type="datetime1">
              <a:rPr lang="bg-BG" smtClean="0"/>
              <a:t>19.5.2025 г.</a:t>
            </a:fld>
            <a:endParaRPr lang="bg-BG"/>
          </a:p>
        </p:txBody>
      </p:sp>
      <p:sp>
        <p:nvSpPr>
          <p:cNvPr id="6" name="Footer Placeholder 5"/>
          <p:cNvSpPr>
            <a:spLocks noGrp="1"/>
          </p:cNvSpPr>
          <p:nvPr>
            <p:ph type="ftr" sz="quarter" idx="11"/>
          </p:nvPr>
        </p:nvSpPr>
        <p:spPr/>
        <p:txBody>
          <a:bodyPr/>
          <a:lstStyle/>
          <a:p>
            <a:r>
              <a:rPr lang="en-US"/>
              <a:t>Introductory HPC training for industrial users, 12.10.2023, Sofia</a:t>
            </a:r>
            <a:endParaRPr lang="en-US" dirty="0"/>
          </a:p>
        </p:txBody>
      </p:sp>
      <p:sp>
        <p:nvSpPr>
          <p:cNvPr id="7" name="Slide Number Placeholder 6"/>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186379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5C811F36-C786-41E4-92A4-8015596E4C93}" type="datetime1">
              <a:rPr lang="bg-BG" smtClean="0"/>
              <a:t>19.5.2025 г.</a:t>
            </a:fld>
            <a:endParaRPr lang="bg-BG"/>
          </a:p>
        </p:txBody>
      </p:sp>
      <p:sp>
        <p:nvSpPr>
          <p:cNvPr id="8" name="Footer Placeholder 7"/>
          <p:cNvSpPr>
            <a:spLocks noGrp="1"/>
          </p:cNvSpPr>
          <p:nvPr>
            <p:ph type="ftr" sz="quarter" idx="11"/>
          </p:nvPr>
        </p:nvSpPr>
        <p:spPr/>
        <p:txBody>
          <a:bodyPr/>
          <a:lstStyle/>
          <a:p>
            <a:r>
              <a:rPr lang="en-US"/>
              <a:t>Introductory HPC training for industrial users, 12.10.2023, Sofia</a:t>
            </a:r>
            <a:endParaRPr lang="en-US" dirty="0"/>
          </a:p>
        </p:txBody>
      </p:sp>
      <p:sp>
        <p:nvSpPr>
          <p:cNvPr id="9" name="Slide Number Placeholder 8"/>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30668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ED8A3B9F-DDFF-48B5-B2CD-C07C36FA7FD8}" type="datetime1">
              <a:rPr lang="bg-BG" smtClean="0"/>
              <a:t>19.5.2025 г.</a:t>
            </a:fld>
            <a:endParaRPr lang="bg-BG"/>
          </a:p>
        </p:txBody>
      </p:sp>
      <p:sp>
        <p:nvSpPr>
          <p:cNvPr id="4" name="Footer Placeholder 3"/>
          <p:cNvSpPr>
            <a:spLocks noGrp="1"/>
          </p:cNvSpPr>
          <p:nvPr>
            <p:ph type="ftr" sz="quarter" idx="11"/>
          </p:nvPr>
        </p:nvSpPr>
        <p:spPr/>
        <p:txBody>
          <a:bodyPr/>
          <a:lstStyle/>
          <a:p>
            <a:r>
              <a:rPr lang="en-US"/>
              <a:t>Introductory HPC training for industrial users, 12.10.2023, Sofia</a:t>
            </a:r>
            <a:endParaRPr lang="en-US" dirty="0"/>
          </a:p>
        </p:txBody>
      </p:sp>
      <p:sp>
        <p:nvSpPr>
          <p:cNvPr id="5" name="Slide Number Placeholder 4"/>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24687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EFE7C-533E-4DBD-A25B-EFB9BBD46083}" type="datetime1">
              <a:rPr lang="bg-BG" smtClean="0"/>
              <a:t>19.5.2025 г.</a:t>
            </a:fld>
            <a:endParaRPr lang="bg-BG"/>
          </a:p>
        </p:txBody>
      </p:sp>
      <p:sp>
        <p:nvSpPr>
          <p:cNvPr id="3" name="Footer Placeholder 2"/>
          <p:cNvSpPr>
            <a:spLocks noGrp="1"/>
          </p:cNvSpPr>
          <p:nvPr>
            <p:ph type="ftr" sz="quarter" idx="11"/>
          </p:nvPr>
        </p:nvSpPr>
        <p:spPr/>
        <p:txBody>
          <a:bodyPr/>
          <a:lstStyle/>
          <a:p>
            <a:r>
              <a:rPr lang="en-US"/>
              <a:t>Introductory HPC training for industrial users, 12.10.2023, Sofia</a:t>
            </a:r>
            <a:endParaRPr lang="en-US" dirty="0"/>
          </a:p>
        </p:txBody>
      </p:sp>
      <p:sp>
        <p:nvSpPr>
          <p:cNvPr id="4" name="Slide Number Placeholder 3"/>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363723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F61DF5-18AB-4E1D-ACC9-BDCEFF49D40B}" type="datetime1">
              <a:rPr lang="bg-BG" smtClean="0"/>
              <a:t>19.5.2025 г.</a:t>
            </a:fld>
            <a:endParaRPr lang="bg-BG"/>
          </a:p>
        </p:txBody>
      </p:sp>
      <p:sp>
        <p:nvSpPr>
          <p:cNvPr id="6" name="Footer Placeholder 5"/>
          <p:cNvSpPr>
            <a:spLocks noGrp="1"/>
          </p:cNvSpPr>
          <p:nvPr>
            <p:ph type="ftr" sz="quarter" idx="11"/>
          </p:nvPr>
        </p:nvSpPr>
        <p:spPr/>
        <p:txBody>
          <a:bodyPr/>
          <a:lstStyle/>
          <a:p>
            <a:r>
              <a:rPr lang="en-US"/>
              <a:t>Introductory HPC training for industrial users, 12.10.2023, Sofia</a:t>
            </a:r>
            <a:endParaRPr lang="en-US" dirty="0"/>
          </a:p>
        </p:txBody>
      </p:sp>
      <p:sp>
        <p:nvSpPr>
          <p:cNvPr id="7" name="Slide Number Placeholder 6"/>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413243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2D7F1D-6218-4458-8AF8-FE7F619F2C94}" type="datetime1">
              <a:rPr lang="bg-BG" smtClean="0"/>
              <a:t>19.5.2025 г.</a:t>
            </a:fld>
            <a:endParaRPr lang="bg-BG"/>
          </a:p>
        </p:txBody>
      </p:sp>
      <p:sp>
        <p:nvSpPr>
          <p:cNvPr id="6" name="Footer Placeholder 5"/>
          <p:cNvSpPr>
            <a:spLocks noGrp="1"/>
          </p:cNvSpPr>
          <p:nvPr>
            <p:ph type="ftr" sz="quarter" idx="11"/>
          </p:nvPr>
        </p:nvSpPr>
        <p:spPr/>
        <p:txBody>
          <a:bodyPr/>
          <a:lstStyle/>
          <a:p>
            <a:r>
              <a:rPr lang="en-US"/>
              <a:t>Introductory HPC training for industrial users, 12.10.2023, Sofia</a:t>
            </a:r>
            <a:endParaRPr lang="en-US" dirty="0"/>
          </a:p>
        </p:txBody>
      </p:sp>
      <p:sp>
        <p:nvSpPr>
          <p:cNvPr id="7" name="Slide Number Placeholder 6"/>
          <p:cNvSpPr>
            <a:spLocks noGrp="1"/>
          </p:cNvSpPr>
          <p:nvPr>
            <p:ph type="sldNum" sz="quarter" idx="12"/>
          </p:nvPr>
        </p:nvSpPr>
        <p:spPr/>
        <p:txBody>
          <a:bodyPr/>
          <a:lstStyle/>
          <a:p>
            <a:fld id="{CF59F4E0-B6D9-4BEA-9DE3-A9D3692DC132}" type="slidenum">
              <a:rPr lang="bg-BG" smtClean="0"/>
              <a:t>‹#›</a:t>
            </a:fld>
            <a:endParaRPr lang="bg-BG"/>
          </a:p>
        </p:txBody>
      </p:sp>
    </p:spTree>
    <p:extLst>
      <p:ext uri="{BB962C8B-B14F-4D97-AF65-F5344CB8AC3E}">
        <p14:creationId xmlns:p14="http://schemas.microsoft.com/office/powerpoint/2010/main" val="16627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2B87-EE9F-4D94-8BA4-5F10AE330FF5}" type="datetime1">
              <a:rPr lang="bg-BG" smtClean="0"/>
              <a:t>19.5.2025 г.</a:t>
            </a:fld>
            <a:endParaRPr lang="bg-BG"/>
          </a:p>
        </p:txBody>
      </p:sp>
      <p:sp>
        <p:nvSpPr>
          <p:cNvPr id="5" name="Footer Placeholder 4"/>
          <p:cNvSpPr>
            <a:spLocks noGrp="1"/>
          </p:cNvSpPr>
          <p:nvPr>
            <p:ph type="ftr" sz="quarter" idx="3"/>
          </p:nvPr>
        </p:nvSpPr>
        <p:spPr>
          <a:xfrm>
            <a:off x="3943350" y="6340475"/>
            <a:ext cx="4305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0" i="0" dirty="0">
                <a:solidFill>
                  <a:srgbClr val="B2ACA2"/>
                </a:solidFill>
                <a:effectLst/>
                <a:latin typeface="Roboto" panose="02000000000000000000" pitchFamily="2" charset="0"/>
              </a:rPr>
              <a:t>EuroCC4SEE Workshop in Belgrade from 20 to 22 May 2025</a:t>
            </a:r>
            <a:endParaRPr lang="bg-B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9F4E0-B6D9-4BEA-9DE3-A9D3692DC132}" type="slidenum">
              <a:rPr lang="bg-BG" smtClean="0"/>
              <a:t>‹#›</a:t>
            </a:fld>
            <a:endParaRPr lang="bg-BG"/>
          </a:p>
        </p:txBody>
      </p:sp>
      <p:pic>
        <p:nvPicPr>
          <p:cNvPr id="4099"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05571" y="76730"/>
            <a:ext cx="14319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60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e-ecodb.bas.bg/rdb/bg/" TargetMode="External"/><Relationship Id="rId2" Type="http://schemas.openxmlformats.org/officeDocument/2006/relationships/hyperlink" Target="https://www.iucnredlist.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793" y="0"/>
            <a:ext cx="11118268" cy="1245436"/>
          </a:xfrm>
        </p:spPr>
        <p:txBody>
          <a:bodyPr>
            <a:noAutofit/>
          </a:bodyPr>
          <a:lstStyle/>
          <a:p>
            <a:r>
              <a:rPr lang="en-US" sz="3800" b="1" dirty="0">
                <a:latin typeface="Times New Roman" panose="02020603050405020304" pitchFamily="18" charset="0"/>
                <a:cs typeface="Times New Roman" panose="02020603050405020304" pitchFamily="18" charset="0"/>
              </a:rPr>
              <a:t>HPDA Service for Estimating the Brown Bear (Ursus arctos L.) Population in Bulgaria</a:t>
            </a:r>
            <a:endParaRPr lang="bg-BG" sz="3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10243" y="4008439"/>
            <a:ext cx="11571514" cy="727982"/>
          </a:xfrm>
        </p:spPr>
        <p:txBody>
          <a:bodyPr>
            <a:normAutofit/>
          </a:bodyPr>
          <a:lstStyle/>
          <a:p>
            <a:r>
              <a:rPr lang="en-US" b="1" dirty="0">
                <a:latin typeface="Times New Roman" panose="02020603050405020304" pitchFamily="18" charset="0"/>
                <a:cs typeface="Times New Roman" panose="02020603050405020304" pitchFamily="18" charset="0"/>
              </a:rPr>
              <a:t>EuroCC4SEE Workshop in Belgrade</a:t>
            </a:r>
            <a:r>
              <a:rPr lang="bg-BG"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20 to 22</a:t>
            </a:r>
            <a:r>
              <a:rPr lang="bg-BG"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May </a:t>
            </a:r>
            <a:r>
              <a:rPr lang="bg-BG" b="1" dirty="0">
                <a:latin typeface="Times New Roman" panose="02020603050405020304" pitchFamily="18" charset="0"/>
                <a:cs typeface="Times New Roman" panose="02020603050405020304" pitchFamily="18" charset="0"/>
              </a:rPr>
              <a:t>202</a:t>
            </a:r>
            <a:r>
              <a:rPr lang="en-US" b="1" dirty="0">
                <a:latin typeface="Times New Roman" panose="02020603050405020304" pitchFamily="18" charset="0"/>
                <a:cs typeface="Times New Roman" panose="02020603050405020304" pitchFamily="18" charset="0"/>
              </a:rPr>
              <a:t>5</a:t>
            </a:r>
            <a:endParaRPr lang="bg-BG"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73AB26B-306A-47D4-9786-DB9EC1ADFE19}" type="datetime1">
              <a:rPr lang="bg-BG" smtClean="0"/>
              <a:t>19.5.2025 г.</a:t>
            </a:fld>
            <a:endParaRPr lang="bg-BG"/>
          </a:p>
        </p:txBody>
      </p:sp>
      <p:sp>
        <p:nvSpPr>
          <p:cNvPr id="5" name="Footer Placeholder 4"/>
          <p:cNvSpPr>
            <a:spLocks noGrp="1"/>
          </p:cNvSpPr>
          <p:nvPr>
            <p:ph type="ftr" sz="quarter" idx="11"/>
          </p:nvPr>
        </p:nvSpPr>
        <p:spPr>
          <a:xfrm>
            <a:off x="348342" y="5519058"/>
            <a:ext cx="11223171" cy="1175636"/>
          </a:xfrm>
        </p:spPr>
        <p:txBody>
          <a:bodyPr/>
          <a:lstStyle/>
          <a:p>
            <a:pPr>
              <a:spcBef>
                <a:spcPts val="600"/>
              </a:spcBef>
            </a:pPr>
            <a:r>
              <a:rPr lang="en-US" sz="1400" b="1" u="sng" dirty="0">
                <a:solidFill>
                  <a:schemeClr val="tx1"/>
                </a:solidFill>
                <a:latin typeface="Times New Roman" panose="02020603050405020304" pitchFamily="18" charset="0"/>
                <a:cs typeface="Times New Roman" panose="02020603050405020304" pitchFamily="18" charset="0"/>
              </a:rPr>
              <a:t>Svetlozar Yordanov</a:t>
            </a:r>
            <a:r>
              <a:rPr lang="de-DE" sz="1400" b="1" u="sng" dirty="0">
                <a:solidFill>
                  <a:schemeClr val="tx1"/>
                </a:solidFill>
                <a:latin typeface="Times New Roman" panose="02020603050405020304" pitchFamily="18" charset="0"/>
                <a:cs typeface="Times New Roman" panose="02020603050405020304" pitchFamily="18" charset="0"/>
              </a:rPr>
              <a:t>, IICT-BAS </a:t>
            </a:r>
            <a:endParaRPr lang="bg-BG" sz="1400" b="1" u="sng" dirty="0">
              <a:solidFill>
                <a:schemeClr val="tx1"/>
              </a:solidFill>
              <a:latin typeface="Times New Roman" panose="02020603050405020304" pitchFamily="18" charset="0"/>
              <a:cs typeface="Times New Roman" panose="02020603050405020304" pitchFamily="18" charset="0"/>
            </a:endParaRPr>
          </a:p>
          <a:p>
            <a:pPr defTabSz="958850">
              <a:lnSpc>
                <a:spcPct val="90000"/>
              </a:lnSpc>
              <a:spcBef>
                <a:spcPts val="600"/>
              </a:spcBef>
              <a:buClr>
                <a:srgbClr val="2164A8"/>
              </a:buClr>
              <a:buSzPct val="75000"/>
              <a:defRPr/>
            </a:pPr>
            <a:r>
              <a:rPr lang="de-DE"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Todor Gurov, </a:t>
            </a:r>
            <a:r>
              <a:rPr lang="en-US" b="1" dirty="0" err="1">
                <a:solidFill>
                  <a:schemeClr val="tx1"/>
                </a:solidFill>
                <a:latin typeface="Times New Roman" panose="02020603050405020304" pitchFamily="18" charset="0"/>
                <a:cs typeface="Times New Roman" panose="02020603050405020304" pitchFamily="18" charset="0"/>
              </a:rPr>
              <a:t>Emanouil</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Atanassov</a:t>
            </a:r>
            <a:r>
              <a:rPr lang="en-US" b="1" dirty="0">
                <a:solidFill>
                  <a:schemeClr val="tx1"/>
                </a:solidFill>
                <a:latin typeface="Times New Roman" panose="02020603050405020304" pitchFamily="18" charset="0"/>
                <a:cs typeface="Times New Roman" panose="02020603050405020304" pitchFamily="18" charset="0"/>
              </a:rPr>
              <a:t>, Svetlozar Yordanov</a:t>
            </a:r>
            <a:r>
              <a:rPr lang="bg-BG"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Ruslan </a:t>
            </a:r>
            <a:r>
              <a:rPr lang="en-US" b="1" dirty="0" err="1">
                <a:solidFill>
                  <a:schemeClr val="tx1"/>
                </a:solidFill>
                <a:latin typeface="Times New Roman" panose="02020603050405020304" pitchFamily="18" charset="0"/>
                <a:cs typeface="Times New Roman" panose="02020603050405020304" pitchFamily="18" charset="0"/>
              </a:rPr>
              <a:t>Serbezov</a:t>
            </a:r>
            <a:r>
              <a:rPr lang="en-US" b="1" baseline="30000" dirty="0">
                <a:solidFill>
                  <a:schemeClr val="tx1"/>
                </a:solidFill>
                <a:latin typeface="Times New Roman" panose="02020603050405020304" pitchFamily="18" charset="0"/>
                <a:cs typeface="Times New Roman" panose="02020603050405020304" pitchFamily="18" charset="0"/>
              </a:rPr>
              <a:t>, </a:t>
            </a:r>
            <a:r>
              <a:rPr lang="en-GB"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Silvi</a:t>
            </a:r>
            <a:r>
              <a:rPr lang="en-US" b="1" dirty="0">
                <a:solidFill>
                  <a:schemeClr val="tx1"/>
                </a:solidFill>
                <a:latin typeface="Times New Roman" panose="02020603050405020304" pitchFamily="18" charset="0"/>
                <a:cs typeface="Times New Roman" panose="02020603050405020304" pitchFamily="18" charset="0"/>
              </a:rPr>
              <a:t>-Mari</a:t>
            </a:r>
            <a:r>
              <a:rPr lang="bg-BG" b="1" dirty="0">
                <a:solidFill>
                  <a:schemeClr val="tx1"/>
                </a:solidFill>
                <a:latin typeface="Times New Roman" panose="02020603050405020304" pitchFamily="18" charset="0"/>
                <a:cs typeface="Times New Roman" panose="02020603050405020304" pitchFamily="18" charset="0"/>
              </a:rPr>
              <a:t>а </a:t>
            </a:r>
            <a:r>
              <a:rPr lang="bg-BG" b="1" dirty="0" err="1">
                <a:solidFill>
                  <a:schemeClr val="tx1"/>
                </a:solidFill>
                <a:latin typeface="Times New Roman" panose="02020603050405020304" pitchFamily="18" charset="0"/>
                <a:cs typeface="Times New Roman" panose="02020603050405020304" pitchFamily="18" charset="0"/>
              </a:rPr>
              <a:t>Gurova</a:t>
            </a:r>
            <a:r>
              <a:rPr lang="en-US" b="1" baseline="30000"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Nikolai</a:t>
            </a:r>
            <a:r>
              <a:rPr lang="en-GB" b="1" dirty="0">
                <a:solidFill>
                  <a:schemeClr val="tx1"/>
                </a:solidFill>
                <a:latin typeface="Times New Roman" panose="02020603050405020304" pitchFamily="18" charset="0"/>
                <a:cs typeface="Times New Roman" panose="02020603050405020304" pitchFamily="18" charset="0"/>
              </a:rPr>
              <a:t>  </a:t>
            </a:r>
            <a:r>
              <a:rPr lang="en-GB" b="1" dirty="0" err="1">
                <a:solidFill>
                  <a:schemeClr val="tx1"/>
                </a:solidFill>
                <a:latin typeface="Times New Roman" panose="02020603050405020304" pitchFamily="18" charset="0"/>
                <a:cs typeface="Times New Roman" panose="02020603050405020304" pitchFamily="18" charset="0"/>
              </a:rPr>
              <a:t>Spassov</a:t>
            </a:r>
            <a:r>
              <a:rPr lang="en-GB" b="1" dirty="0">
                <a:solidFill>
                  <a:schemeClr val="tx1"/>
                </a:solidFill>
                <a:latin typeface="Times New Roman" panose="02020603050405020304" pitchFamily="18" charset="0"/>
                <a:cs typeface="Times New Roman" panose="02020603050405020304" pitchFamily="18" charset="0"/>
              </a:rPr>
              <a:t>, and </a:t>
            </a:r>
            <a:r>
              <a:rPr lang="en-GB" b="1" dirty="0" err="1">
                <a:solidFill>
                  <a:schemeClr val="tx1"/>
                </a:solidFill>
                <a:latin typeface="Times New Roman" panose="02020603050405020304" pitchFamily="18" charset="0"/>
                <a:cs typeface="Times New Roman" panose="02020603050405020304" pitchFamily="18" charset="0"/>
              </a:rPr>
              <a:t>Radoslav</a:t>
            </a:r>
            <a:r>
              <a:rPr lang="en-GB" b="1" dirty="0">
                <a:solidFill>
                  <a:schemeClr val="tx1"/>
                </a:solidFill>
                <a:latin typeface="Times New Roman" panose="02020603050405020304" pitchFamily="18" charset="0"/>
                <a:cs typeface="Times New Roman" panose="02020603050405020304" pitchFamily="18" charset="0"/>
              </a:rPr>
              <a:t> </a:t>
            </a:r>
            <a:r>
              <a:rPr lang="en-GB" b="1" dirty="0" err="1">
                <a:solidFill>
                  <a:schemeClr val="tx1"/>
                </a:solidFill>
                <a:latin typeface="Times New Roman" panose="02020603050405020304" pitchFamily="18" charset="0"/>
                <a:cs typeface="Times New Roman" panose="02020603050405020304" pitchFamily="18" charset="0"/>
              </a:rPr>
              <a:t>Stanchev</a:t>
            </a:r>
            <a:r>
              <a:rPr lang="en-GB" b="1" dirty="0">
                <a:solidFill>
                  <a:schemeClr val="tx1"/>
                </a:solidFill>
                <a:latin typeface="Times New Roman" panose="02020603050405020304" pitchFamily="18" charset="0"/>
                <a:cs typeface="Times New Roman" panose="02020603050405020304" pitchFamily="18" charset="0"/>
              </a:rPr>
              <a:t>) </a:t>
            </a:r>
          </a:p>
          <a:p>
            <a:pPr defTabSz="958850">
              <a:lnSpc>
                <a:spcPct val="90000"/>
              </a:lnSpc>
              <a:spcBef>
                <a:spcPts val="600"/>
              </a:spcBef>
              <a:buClr>
                <a:srgbClr val="2164A8"/>
              </a:buClr>
              <a:buSzPct val="75000"/>
              <a:buFont typeface="Wingdings" pitchFamily="2" charset="2"/>
              <a:buNone/>
              <a:defRPr/>
            </a:pPr>
            <a:r>
              <a:rPr lang="en-GB" sz="1100" i="1" dirty="0">
                <a:solidFill>
                  <a:schemeClr val="tx1"/>
                </a:solidFill>
                <a:latin typeface="Times New Roman" panose="02020603050405020304" pitchFamily="18" charset="0"/>
                <a:cs typeface="Times New Roman" panose="02020603050405020304" pitchFamily="18" charset="0"/>
              </a:rPr>
              <a:t>Institute of Information and Communication Technologies  - BAS, </a:t>
            </a:r>
            <a:r>
              <a:rPr lang="en-US" sz="1100" i="1"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National Museum of National History – BAS, </a:t>
            </a:r>
            <a:r>
              <a:rPr lang="en-US" i="1" dirty="0">
                <a:solidFill>
                  <a:schemeClr val="tx1"/>
                </a:solidFill>
                <a:latin typeface="Times New Roman" panose="02020603050405020304" pitchFamily="18" charset="0"/>
                <a:cs typeface="Times New Roman" panose="02020603050405020304" pitchFamily="18" charset="0"/>
              </a:rPr>
              <a:t>Executive Environment Agency</a:t>
            </a:r>
            <a:endParaRPr lang="en-US" sz="1100" i="1" kern="0" dirty="0">
              <a:solidFill>
                <a:schemeClr val="tx1"/>
              </a:solidFill>
              <a:latin typeface="Times New Roman" panose="02020603050405020304" pitchFamily="18" charset="0"/>
              <a:cs typeface="Times New Roman" panose="02020603050405020304" pitchFamily="18" charset="0"/>
            </a:endParaRPr>
          </a:p>
          <a:p>
            <a:pPr>
              <a:spcBef>
                <a:spcPts val="600"/>
              </a:spcBef>
            </a:pPr>
            <a:endParaRPr lang="bg-BG"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CF59F4E0-B6D9-4BEA-9DE3-A9D3692DC132}" type="slidenum">
              <a:rPr lang="bg-BG" smtClean="0"/>
              <a:t>1</a:t>
            </a:fld>
            <a:endParaRPr lang="bg-BG" dirty="0"/>
          </a:p>
        </p:txBody>
      </p:sp>
    </p:spTree>
    <p:extLst>
      <p:ext uri="{BB962C8B-B14F-4D97-AF65-F5344CB8AC3E}">
        <p14:creationId xmlns:p14="http://schemas.microsoft.com/office/powerpoint/2010/main" val="98002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62988" cy="64655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Input file -2</a:t>
            </a:r>
          </a:p>
        </p:txBody>
      </p:sp>
      <p:sp>
        <p:nvSpPr>
          <p:cNvPr id="3" name="Content Placeholder 2"/>
          <p:cNvSpPr>
            <a:spLocks noGrp="1"/>
          </p:cNvSpPr>
          <p:nvPr>
            <p:ph idx="1"/>
          </p:nvPr>
        </p:nvSpPr>
        <p:spPr>
          <a:xfrm>
            <a:off x="197249" y="2182701"/>
            <a:ext cx="3043324" cy="266700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Code for each grid</a:t>
            </a:r>
          </a:p>
          <a:p>
            <a:pPr marL="0" indent="0">
              <a:buNone/>
            </a:pPr>
            <a:r>
              <a:rPr lang="en-US" sz="2200" dirty="0">
                <a:latin typeface="Times New Roman" panose="02020603050405020304" pitchFamily="18" charset="0"/>
                <a:cs typeface="Times New Roman" panose="02020603050405020304" pitchFamily="18" charset="0"/>
              </a:rPr>
              <a:t>(10x10 km) according to:</a:t>
            </a: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Code of the mountain</a:t>
            </a: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Type of areas in    hectares </a:t>
            </a:r>
          </a:p>
        </p:txBody>
      </p:sp>
      <p:pic>
        <p:nvPicPr>
          <p:cNvPr id="2050" name="Picture 2" descr="C:\Users\Todor\Desktop\Areas-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241" y="1261040"/>
            <a:ext cx="7329971" cy="48961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10</a:t>
            </a:fld>
            <a:endParaRPr lang="bg-BG" dirty="0">
              <a:solidFill>
                <a:schemeClr val="tx1"/>
              </a:solidFill>
            </a:endParaRPr>
          </a:p>
        </p:txBody>
      </p:sp>
      <p:sp>
        <p:nvSpPr>
          <p:cNvPr id="8"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318914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04" y="292433"/>
            <a:ext cx="9470784" cy="987019"/>
          </a:xfrm>
        </p:spPr>
        <p:txBody>
          <a:bodyPr>
            <a:normAutofit/>
          </a:bodyPr>
          <a:lstStyle/>
          <a:p>
            <a:pPr algn="ctr"/>
            <a:r>
              <a:rPr lang="en-US" sz="3200" b="1" dirty="0">
                <a:latin typeface="Times New Roman" panose="02020603050405020304" pitchFamily="18" charset="0"/>
                <a:cs typeface="Times New Roman" panose="02020603050405020304" pitchFamily="18" charset="0"/>
              </a:rPr>
              <a:t>Preproduction process: Define the unique traces </a:t>
            </a:r>
          </a:p>
        </p:txBody>
      </p:sp>
      <p:sp>
        <p:nvSpPr>
          <p:cNvPr id="3" name="Content Placeholder 2"/>
          <p:cNvSpPr>
            <a:spLocks noGrp="1"/>
          </p:cNvSpPr>
          <p:nvPr>
            <p:ph idx="1"/>
          </p:nvPr>
        </p:nvSpPr>
        <p:spPr/>
        <p:txBody>
          <a:bodyPr/>
          <a:lstStyle/>
          <a:p>
            <a:pPr marL="0" indent="0">
              <a:buNone/>
            </a:pPr>
            <a:endParaRPr lang="en-US" dirty="0"/>
          </a:p>
        </p:txBody>
      </p:sp>
      <p:pic>
        <p:nvPicPr>
          <p:cNvPr id="5" name="Picture 4" descr="D:\Gurov\t-gurov-ot-drugia-labtop\todor\todor\conferences\conferences-2017\Workshop-Oct2017\Publications-CIT2017\Papers\Paper-10-Gurov\pag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491" y="1316124"/>
            <a:ext cx="9505537" cy="4959845"/>
          </a:xfrm>
          <a:prstGeom prst="rect">
            <a:avLst/>
          </a:prstGeom>
          <a:noFill/>
          <a:ln>
            <a:noFill/>
          </a:ln>
        </p:spPr>
      </p:pic>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11</a:t>
            </a:fld>
            <a:endParaRPr lang="bg-BG" dirty="0">
              <a:solidFill>
                <a:schemeClr val="tx1"/>
              </a:solidFill>
            </a:endParaRPr>
          </a:p>
        </p:txBody>
      </p:sp>
      <p:sp>
        <p:nvSpPr>
          <p:cNvPr id="9"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299839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28" y="195123"/>
            <a:ext cx="10047051" cy="845533"/>
          </a:xfrm>
        </p:spPr>
        <p:txBody>
          <a:bodyPr>
            <a:normAutofit/>
          </a:bodyPr>
          <a:lstStyle/>
          <a:p>
            <a:pPr algn="ctr"/>
            <a:r>
              <a:rPr lang="en-US" sz="3200" b="1" dirty="0">
                <a:latin typeface="Times New Roman" panose="02020603050405020304" pitchFamily="18" charset="0"/>
                <a:cs typeface="Times New Roman" panose="02020603050405020304" pitchFamily="18" charset="0"/>
              </a:rPr>
              <a:t>Compute distances and show traces on the </a:t>
            </a:r>
            <a:r>
              <a:rPr lang="en-US" sz="3200" b="1" dirty="0" err="1">
                <a:latin typeface="Times New Roman" panose="02020603050405020304" pitchFamily="18" charset="0"/>
                <a:cs typeface="Times New Roman" panose="02020603050405020304" pitchFamily="18" charset="0"/>
              </a:rPr>
              <a:t>Gmap</a:t>
            </a:r>
            <a:endParaRPr lang="en-US" sz="3200" b="1" dirty="0">
              <a:latin typeface="Times New Roman" panose="02020603050405020304" pitchFamily="18" charset="0"/>
              <a:cs typeface="Times New Roman" panose="02020603050405020304" pitchFamily="18" charset="0"/>
            </a:endParaRPr>
          </a:p>
        </p:txBody>
      </p:sp>
      <p:pic>
        <p:nvPicPr>
          <p:cNvPr id="5" name="Picture 4" descr="D:\Gurov\t-gurov-ot-drugia-labtop\todor\todor\conferences\conferences-2017\Workshop-Oct2017\Publications-CIT2017\Papers\Paper-10-Gurov\p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12" y="1232645"/>
            <a:ext cx="9866367" cy="4434229"/>
          </a:xfrm>
          <a:prstGeom prst="rect">
            <a:avLst/>
          </a:prstGeom>
          <a:noFill/>
          <a:ln>
            <a:noFill/>
          </a:ln>
        </p:spPr>
      </p:pic>
      <p:sp>
        <p:nvSpPr>
          <p:cNvPr id="8"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12</a:t>
            </a:fld>
            <a:endParaRPr lang="bg-BG" dirty="0">
              <a:solidFill>
                <a:schemeClr val="tx1"/>
              </a:solidFill>
            </a:endParaRPr>
          </a:p>
        </p:txBody>
      </p:sp>
      <p:sp>
        <p:nvSpPr>
          <p:cNvPr id="7"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150873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41" y="301557"/>
            <a:ext cx="8745167" cy="865762"/>
          </a:xfrm>
        </p:spPr>
        <p:txBody>
          <a:bodyPr/>
          <a:lstStyle/>
          <a:p>
            <a:pPr algn="ctr"/>
            <a:r>
              <a:rPr lang="en-US" sz="3200" b="1" dirty="0">
                <a:latin typeface="Times New Roman" panose="02020603050405020304" pitchFamily="18" charset="0"/>
                <a:cs typeface="Times New Roman" panose="02020603050405020304" pitchFamily="18" charset="0"/>
              </a:rPr>
              <a:t>Skipping, re-coloring and re-counting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a:p>
        </p:txBody>
      </p:sp>
      <p:pic>
        <p:nvPicPr>
          <p:cNvPr id="5" name="Picture 4" descr="D:\Gurov\t-gurov-ot-drugia-labtop\todor\todor\conferences\conferences-2017\Workshop-Oct2017\Publications-CIT2017\Papers\Paper-10-Gurov\P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543" y="1186042"/>
            <a:ext cx="9989226" cy="4962246"/>
          </a:xfrm>
          <a:prstGeom prst="rect">
            <a:avLst/>
          </a:prstGeom>
          <a:noFill/>
          <a:ln>
            <a:noFill/>
          </a:ln>
        </p:spPr>
      </p:pic>
      <p:sp>
        <p:nvSpPr>
          <p:cNvPr id="6"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13</a:t>
            </a:fld>
            <a:endParaRPr lang="bg-BG" dirty="0">
              <a:solidFill>
                <a:schemeClr val="tx1"/>
              </a:solidFill>
            </a:endParaRPr>
          </a:p>
        </p:txBody>
      </p:sp>
      <p:sp>
        <p:nvSpPr>
          <p:cNvPr id="7"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74673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868" y="145915"/>
            <a:ext cx="9417456" cy="836579"/>
          </a:xfrm>
        </p:spPr>
        <p:txBody>
          <a:bodyPr>
            <a:normAutofit/>
          </a:bodyPr>
          <a:lstStyle/>
          <a:p>
            <a:pPr algn="ctr"/>
            <a:r>
              <a:rPr lang="en-US" sz="3200" b="1" dirty="0">
                <a:latin typeface="Times New Roman" panose="02020603050405020304" pitchFamily="18" charset="0"/>
                <a:cs typeface="Times New Roman" panose="02020603050405020304" pitchFamily="18" charset="0"/>
              </a:rPr>
              <a:t>Estimation of the population size of the brown bears </a:t>
            </a:r>
            <a:endParaRPr lang="en-GB" sz="32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31281" y="1009855"/>
            <a:ext cx="9920666" cy="2419145"/>
          </a:xfrm>
        </p:spPr>
        <p:txBody>
          <a:bodyPr>
            <a:normAutofit/>
          </a:bodyPr>
          <a:lstStyle/>
          <a:p>
            <a:pPr marL="0" lvl="0" indent="0" algn="just">
              <a:spcBef>
                <a:spcPts val="0"/>
              </a:spcBef>
              <a:buNone/>
            </a:pPr>
            <a:r>
              <a:rPr lang="en-US" sz="1800" b="1" u="sng" dirty="0">
                <a:solidFill>
                  <a:prstClr val="black"/>
                </a:solidFill>
                <a:latin typeface="Times New Roman" panose="02020603050405020304" pitchFamily="18" charset="0"/>
                <a:cs typeface="Times New Roman" panose="02020603050405020304" pitchFamily="18" charset="0"/>
              </a:rPr>
              <a:t>Second step:</a:t>
            </a:r>
            <a:r>
              <a:rPr lang="en-US" sz="1800" dirty="0">
                <a:solidFill>
                  <a:prstClr val="black"/>
                </a:solidFill>
                <a:latin typeface="Times New Roman" panose="02020603050405020304" pitchFamily="18" charset="0"/>
                <a:cs typeface="Times New Roman" panose="02020603050405020304" pitchFamily="18" charset="0"/>
              </a:rPr>
              <a:t>  At this stage, the program statistically estimates the number of population and the distribution density of the brown bear on the 6 geographic areas (mountains) and on two geographic climatic areas (alpine and continental). </a:t>
            </a:r>
          </a:p>
          <a:p>
            <a:pPr marL="0" lvl="0" indent="0" algn="just">
              <a:spcBef>
                <a:spcPts val="0"/>
              </a:spcBef>
              <a:buNone/>
            </a:pPr>
            <a:r>
              <a:rPr lang="en-US" sz="1800" dirty="0">
                <a:solidFill>
                  <a:prstClr val="black"/>
                </a:solidFill>
                <a:latin typeface="Times New Roman" panose="02020603050405020304" pitchFamily="18" charset="0"/>
                <a:cs typeface="Times New Roman" panose="02020603050405020304" pitchFamily="18" charset="0"/>
              </a:rPr>
              <a:t>Since there are not enough 232 transects covering all 142 grids during  the national monitoring, the program automatically divides the number of grids into </a:t>
            </a:r>
            <a:r>
              <a:rPr lang="en-US" sz="1800" b="1" u="sng" dirty="0">
                <a:solidFill>
                  <a:prstClr val="black"/>
                </a:solidFill>
                <a:latin typeface="Times New Roman" panose="02020603050405020304" pitchFamily="18" charset="0"/>
                <a:cs typeface="Times New Roman" panose="02020603050405020304" pitchFamily="18" charset="0"/>
              </a:rPr>
              <a:t>two sets.</a:t>
            </a:r>
            <a:endParaRPr lang="en-US" sz="1800"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r>
              <a:rPr lang="en-US" sz="1800" b="1" u="sng" dirty="0">
                <a:solidFill>
                  <a:prstClr val="black"/>
                </a:solidFill>
                <a:latin typeface="Times New Roman" panose="02020603050405020304" pitchFamily="18" charset="0"/>
                <a:cs typeface="Times New Roman" panose="02020603050405020304" pitchFamily="18" charset="0"/>
              </a:rPr>
              <a:t>The first set</a:t>
            </a:r>
            <a:r>
              <a:rPr lang="en-US" sz="1800" dirty="0">
                <a:solidFill>
                  <a:prstClr val="black"/>
                </a:solidFill>
                <a:latin typeface="Times New Roman" panose="02020603050405020304" pitchFamily="18" charset="0"/>
                <a:cs typeface="Times New Roman" panose="02020603050405020304" pitchFamily="18" charset="0"/>
              </a:rPr>
              <a:t> includes those grids which contain transects (grids) visited during the national monitoring. The number of the brown bear is estimated statistically using the </a:t>
            </a:r>
            <a:r>
              <a:rPr lang="en-US" sz="1800" b="1" dirty="0">
                <a:latin typeface="Times New Roman" panose="02020603050405020304" pitchFamily="18" charset="0"/>
                <a:cs typeface="Times New Roman" panose="02020603050405020304" pitchFamily="18" charset="0"/>
              </a:rPr>
              <a:t>maximum likelihood method. </a:t>
            </a:r>
          </a:p>
          <a:p>
            <a:pPr marL="0" lvl="0" indent="0" algn="just">
              <a:spcBef>
                <a:spcPts val="0"/>
              </a:spcBef>
              <a:buNone/>
            </a:pPr>
            <a:r>
              <a:rPr lang="en-US" sz="1800" b="1" u="sng" dirty="0">
                <a:solidFill>
                  <a:prstClr val="black"/>
                </a:solidFill>
                <a:latin typeface="Times New Roman" panose="02020603050405020304" pitchFamily="18" charset="0"/>
                <a:cs typeface="Times New Roman" panose="02020603050405020304" pitchFamily="18" charset="0"/>
              </a:rPr>
              <a:t>The second set</a:t>
            </a:r>
            <a:r>
              <a:rPr lang="en-US" sz="1800" dirty="0">
                <a:solidFill>
                  <a:prstClr val="black"/>
                </a:solidFill>
                <a:latin typeface="Times New Roman" panose="02020603050405020304" pitchFamily="18" charset="0"/>
                <a:cs typeface="Times New Roman" panose="02020603050405020304" pitchFamily="18" charset="0"/>
              </a:rPr>
              <a:t> includes those grids which contain transects (grids), not visited during the national monitoring. The number of population in the second set is obtained by extrapolation.</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482"/>
            <a:ext cx="835947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14</a:t>
            </a:fld>
            <a:endParaRPr lang="bg-BG" dirty="0">
              <a:solidFill>
                <a:schemeClr val="tx1"/>
              </a:solidFill>
            </a:endParaRPr>
          </a:p>
        </p:txBody>
      </p:sp>
      <p:sp>
        <p:nvSpPr>
          <p:cNvPr id="8"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400717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85" y="1"/>
            <a:ext cx="9572017" cy="1128408"/>
          </a:xfrm>
        </p:spPr>
        <p:txBody>
          <a:bodyPr>
            <a:normAutofit/>
          </a:bodyPr>
          <a:lstStyle/>
          <a:p>
            <a:pPr algn="ctr"/>
            <a:r>
              <a:rPr lang="en-US" sz="3600" b="1" dirty="0">
                <a:latin typeface="Times New Roman" panose="02020603050405020304" pitchFamily="18" charset="0"/>
                <a:cs typeface="Times New Roman" panose="02020603050405020304" pitchFamily="18" charset="0"/>
              </a:rPr>
              <a:t>Computational process</a:t>
            </a:r>
          </a:p>
        </p:txBody>
      </p:sp>
      <p:sp>
        <p:nvSpPr>
          <p:cNvPr id="3" name="Content Placeholder 2"/>
          <p:cNvSpPr>
            <a:spLocks noGrp="1"/>
          </p:cNvSpPr>
          <p:nvPr>
            <p:ph idx="1"/>
          </p:nvPr>
        </p:nvSpPr>
        <p:spPr>
          <a:xfrm>
            <a:off x="451184" y="1066803"/>
            <a:ext cx="9423571" cy="304798"/>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Computation of the density and the population of the species </a:t>
            </a:r>
          </a:p>
        </p:txBody>
      </p:sp>
      <p:sp>
        <p:nvSpPr>
          <p:cNvPr id="6"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15</a:t>
            </a:fld>
            <a:endParaRPr lang="bg-BG" dirty="0">
              <a:solidFill>
                <a:schemeClr val="tx1"/>
              </a:solidFill>
            </a:endParaRPr>
          </a:p>
        </p:txBody>
      </p:sp>
      <p:sp>
        <p:nvSpPr>
          <p:cNvPr id="8"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56" y="1467285"/>
            <a:ext cx="9895974" cy="5250181"/>
          </a:xfrm>
          <a:prstGeom prst="rect">
            <a:avLst/>
          </a:prstGeom>
        </p:spPr>
      </p:pic>
    </p:spTree>
    <p:extLst>
      <p:ext uri="{BB962C8B-B14F-4D97-AF65-F5344CB8AC3E}">
        <p14:creationId xmlns:p14="http://schemas.microsoft.com/office/powerpoint/2010/main" val="58332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67" y="208491"/>
            <a:ext cx="9588500" cy="714375"/>
          </a:xfrm>
        </p:spPr>
        <p:txBody>
          <a:bodyPr>
            <a:normAutofit/>
          </a:bodyPr>
          <a:lstStyle/>
          <a:p>
            <a:pPr algn="ctr"/>
            <a:r>
              <a:rPr lang="en-US" sz="3200" b="1" dirty="0">
                <a:latin typeface="Times New Roman" panose="02020603050405020304" pitchFamily="18" charset="0"/>
                <a:cs typeface="Times New Roman" panose="02020603050405020304" pitchFamily="18" charset="0"/>
              </a:rPr>
              <a:t>Statistical estimation of the bears’ population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43000"/>
                <a:ext cx="11536489" cy="5181600"/>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We use maximum likelihood method with following parameters. </a:t>
                </a:r>
              </a:p>
              <a:p>
                <a:pPr algn="just">
                  <a:spcBef>
                    <a:spcPts val="1200"/>
                  </a:spcBef>
                </a:pPr>
                <a:r>
                  <a:rPr lang="en-US" sz="2900" dirty="0">
                    <a:latin typeface="Times New Roman" panose="02020603050405020304" pitchFamily="18" charset="0"/>
                    <a:cs typeface="Times New Roman" panose="02020603050405020304" pitchFamily="18" charset="0"/>
                  </a:rPr>
                  <a:t>We have introduced the </a:t>
                </a:r>
                <a:r>
                  <a:rPr lang="en-US" sz="2900" b="1" dirty="0">
                    <a:solidFill>
                      <a:srgbClr val="FF0000"/>
                    </a:solidFill>
                    <a:latin typeface="Times New Roman" panose="02020603050405020304" pitchFamily="18" charset="0"/>
                    <a:cs typeface="Times New Roman" panose="02020603050405020304" pitchFamily="18" charset="0"/>
                  </a:rPr>
                  <a:t>coefficients </a:t>
                </a:r>
                <a:r>
                  <a:rPr lang="en-US" sz="2900" b="1" i="1" dirty="0">
                    <a:solidFill>
                      <a:srgbClr val="FF0000"/>
                    </a:solidFill>
                    <a:latin typeface="Times New Roman" panose="02020603050405020304" pitchFamily="18" charset="0"/>
                    <a:cs typeface="Times New Roman" panose="02020603050405020304" pitchFamily="18" charset="0"/>
                  </a:rPr>
                  <a:t>λ</a:t>
                </a:r>
                <a:r>
                  <a:rPr lang="en-US" sz="2900" b="1" i="1" baseline="-25000" dirty="0">
                    <a:solidFill>
                      <a:srgbClr val="FF0000"/>
                    </a:solidFill>
                    <a:latin typeface="Times New Roman" panose="02020603050405020304" pitchFamily="18" charset="0"/>
                    <a:cs typeface="Times New Roman" panose="02020603050405020304" pitchFamily="18" charset="0"/>
                  </a:rPr>
                  <a:t>1</a:t>
                </a:r>
                <a:r>
                  <a:rPr lang="en-US" sz="2900" b="1" i="1" dirty="0">
                    <a:solidFill>
                      <a:srgbClr val="FF0000"/>
                    </a:solidFill>
                    <a:latin typeface="Times New Roman" panose="02020603050405020304" pitchFamily="18" charset="0"/>
                    <a:cs typeface="Times New Roman" panose="02020603050405020304" pitchFamily="18" charset="0"/>
                  </a:rPr>
                  <a:t>, ..., λ</a:t>
                </a:r>
                <a:r>
                  <a:rPr lang="en-US" sz="2900" b="1" i="1" baseline="-25000" dirty="0">
                    <a:solidFill>
                      <a:srgbClr val="FF0000"/>
                    </a:solidFill>
                    <a:latin typeface="Times New Roman" panose="02020603050405020304" pitchFamily="18" charset="0"/>
                    <a:cs typeface="Times New Roman" panose="02020603050405020304" pitchFamily="18" charset="0"/>
                  </a:rPr>
                  <a:t>5</a:t>
                </a:r>
                <a:r>
                  <a:rPr lang="en-US" sz="2900" dirty="0">
                    <a:latin typeface="Times New Roman" panose="02020603050405020304" pitchFamily="18" charset="0"/>
                    <a:cs typeface="Times New Roman" panose="02020603050405020304" pitchFamily="18" charset="0"/>
                  </a:rPr>
                  <a:t>, to estimate the probability of detecting the presence of a bear in a given area (forest type), which are the parameters of the Poisson distribution (assumed the distribution is Poisson).</a:t>
                </a:r>
              </a:p>
              <a:p>
                <a:pPr algn="just">
                  <a:spcBef>
                    <a:spcPts val="1200"/>
                  </a:spcBef>
                </a:pPr>
                <a:r>
                  <a:rPr lang="en-US" sz="2900" dirty="0">
                    <a:latin typeface="Times New Roman" panose="02020603050405020304" pitchFamily="18" charset="0"/>
                    <a:cs typeface="Times New Roman" panose="02020603050405020304" pitchFamily="18" charset="0"/>
                  </a:rPr>
                  <a:t>These parameters describe the number of bears per unit area in the respective forest type. </a:t>
                </a:r>
              </a:p>
              <a:p>
                <a:pPr algn="just">
                  <a:spcBef>
                    <a:spcPts val="1200"/>
                  </a:spcBef>
                </a:pPr>
                <a:r>
                  <a:rPr lang="en-US" sz="2900" dirty="0">
                    <a:latin typeface="Times New Roman" panose="02020603050405020304" pitchFamily="18" charset="0"/>
                    <a:cs typeface="Times New Roman" panose="02020603050405020304" pitchFamily="18" charset="0"/>
                  </a:rPr>
                  <a:t>We have also introduced </a:t>
                </a:r>
                <a:r>
                  <a:rPr lang="en-US" sz="2900" b="1" dirty="0">
                    <a:solidFill>
                      <a:srgbClr val="FF0000"/>
                    </a:solidFill>
                    <a:latin typeface="Times New Roman" panose="02020603050405020304" pitchFamily="18" charset="0"/>
                    <a:cs typeface="Times New Roman" panose="02020603050405020304" pitchFamily="18" charset="0"/>
                  </a:rPr>
                  <a:t>the coefficients </a:t>
                </a:r>
                <a:r>
                  <a:rPr lang="en-US" sz="2900" b="1" i="1" dirty="0">
                    <a:solidFill>
                      <a:srgbClr val="FF0000"/>
                    </a:solidFill>
                    <a:latin typeface="Times New Roman" panose="02020603050405020304" pitchFamily="18" charset="0"/>
                    <a:cs typeface="Times New Roman" panose="02020603050405020304" pitchFamily="18" charset="0"/>
                  </a:rPr>
                  <a:t>ψ</a:t>
                </a:r>
                <a:r>
                  <a:rPr lang="en-US" sz="2900" b="1" i="1" baseline="-25000" dirty="0">
                    <a:solidFill>
                      <a:srgbClr val="FF0000"/>
                    </a:solidFill>
                    <a:latin typeface="Times New Roman" panose="02020603050405020304" pitchFamily="18" charset="0"/>
                    <a:cs typeface="Times New Roman" panose="02020603050405020304" pitchFamily="18" charset="0"/>
                  </a:rPr>
                  <a:t>1</a:t>
                </a:r>
                <a:r>
                  <a:rPr lang="en-US" sz="2900" b="1" i="1" dirty="0">
                    <a:solidFill>
                      <a:srgbClr val="FF0000"/>
                    </a:solidFill>
                    <a:latin typeface="Times New Roman" panose="02020603050405020304" pitchFamily="18" charset="0"/>
                    <a:cs typeface="Times New Roman" panose="02020603050405020304" pitchFamily="18" charset="0"/>
                  </a:rPr>
                  <a:t>, ..., ψ</a:t>
                </a:r>
                <a:r>
                  <a:rPr lang="en-US" sz="2900" b="1" i="1" baseline="-25000" dirty="0">
                    <a:solidFill>
                      <a:srgbClr val="FF0000"/>
                    </a:solidFill>
                    <a:latin typeface="Times New Roman" panose="02020603050405020304" pitchFamily="18" charset="0"/>
                    <a:cs typeface="Times New Roman" panose="02020603050405020304" pitchFamily="18" charset="0"/>
                  </a:rPr>
                  <a:t>5</a:t>
                </a:r>
                <a:r>
                  <a:rPr lang="en-US" sz="2900" dirty="0">
                    <a:latin typeface="Times New Roman" panose="02020603050405020304" pitchFamily="18" charset="0"/>
                    <a:cs typeface="Times New Roman" panose="02020603050405020304" pitchFamily="18" charset="0"/>
                  </a:rPr>
                  <a:t>, which correspond to the probability of finding a bear if it is in the relevant area (grid) and type of forest.</a:t>
                </a:r>
              </a:p>
              <a:p>
                <a:pPr marL="0" indent="0" algn="just">
                  <a:spcBef>
                    <a:spcPts val="1200"/>
                  </a:spcBef>
                  <a:buNone/>
                </a:pPr>
                <a14:m>
                  <m:oMathPara xmlns:m="http://schemas.openxmlformats.org/officeDocument/2006/math">
                    <m:oMathParaPr>
                      <m:jc m:val="centerGroup"/>
                    </m:oMathParaPr>
                    <m:oMath xmlns:m="http://schemas.openxmlformats.org/officeDocument/2006/math">
                      <m:r>
                        <a:rPr lang="en-US" sz="2300" i="1">
                          <a:latin typeface="Cambria Math"/>
                        </a:rPr>
                        <m:t>𝑃</m:t>
                      </m:r>
                      <m:d>
                        <m:dPr>
                          <m:ctrlPr>
                            <a:rPr lang="en-US" sz="2300" b="1" i="1">
                              <a:latin typeface="Cambria Math" panose="02040503050406030204" pitchFamily="18" charset="0"/>
                            </a:rPr>
                          </m:ctrlPr>
                        </m:dPr>
                        <m:e>
                          <m:r>
                            <a:rPr lang="en-US" sz="2300" b="1" i="1">
                              <a:latin typeface="Cambria Math"/>
                            </a:rPr>
                            <m:t>𝒊</m:t>
                          </m:r>
                          <m:r>
                            <a:rPr lang="en-US" sz="2300" b="1" i="1">
                              <a:latin typeface="Cambria Math"/>
                            </a:rPr>
                            <m:t>,</m:t>
                          </m:r>
                          <m:r>
                            <a:rPr lang="en-US" sz="2300" b="1" i="1">
                              <a:latin typeface="Cambria Math"/>
                            </a:rPr>
                            <m:t>𝒋</m:t>
                          </m:r>
                          <m:r>
                            <a:rPr lang="en-US" sz="2300" b="1" i="1">
                              <a:latin typeface="Cambria Math"/>
                            </a:rPr>
                            <m:t>,</m:t>
                          </m:r>
                          <m:r>
                            <a:rPr lang="en-US" sz="2300" b="1" i="1">
                              <a:latin typeface="Cambria Math"/>
                            </a:rPr>
                            <m:t>𝒅</m:t>
                          </m:r>
                        </m:e>
                      </m:d>
                      <m:r>
                        <a:rPr lang="en-US" sz="2300" b="1" i="1">
                          <a:latin typeface="Cambria Math"/>
                        </a:rPr>
                        <m:t>=</m:t>
                      </m:r>
                      <m:r>
                        <a:rPr lang="bg-BG" sz="2300" b="1" i="1">
                          <a:latin typeface="Cambria Math"/>
                        </a:rPr>
                        <m:t>  </m:t>
                      </m:r>
                      <m:sSup>
                        <m:sSupPr>
                          <m:ctrlPr>
                            <a:rPr lang="en-US" sz="2300" b="1" i="1">
                              <a:latin typeface="Cambria Math" panose="02040503050406030204" pitchFamily="18" charset="0"/>
                            </a:rPr>
                          </m:ctrlPr>
                        </m:sSupPr>
                        <m:e>
                          <m:r>
                            <a:rPr lang="bg-BG" sz="2300" b="1" i="1">
                              <a:latin typeface="Cambria Math"/>
                            </a:rPr>
                            <m:t>𝒆</m:t>
                          </m:r>
                        </m:e>
                        <m:sup>
                          <m:r>
                            <a:rPr lang="bg-BG" sz="2300" b="1" i="1">
                              <a:latin typeface="Cambria Math"/>
                            </a:rPr>
                            <m:t>−</m:t>
                          </m:r>
                          <m:sSub>
                            <m:sSubPr>
                              <m:ctrlPr>
                                <a:rPr lang="en-US" sz="2300" b="1" i="1">
                                  <a:latin typeface="Cambria Math" panose="02040503050406030204" pitchFamily="18" charset="0"/>
                                </a:rPr>
                              </m:ctrlPr>
                            </m:sSubPr>
                            <m:e>
                              <m:r>
                                <a:rPr lang="bg-BG" sz="2300" b="1" i="1">
                                  <a:latin typeface="Cambria Math"/>
                                </a:rPr>
                                <m:t>𝝀</m:t>
                              </m:r>
                            </m:e>
                            <m:sub>
                              <m:r>
                                <a:rPr lang="bg-BG" sz="2300" b="1" i="1">
                                  <a:latin typeface="Cambria Math"/>
                                </a:rPr>
                                <m:t>𝒋</m:t>
                              </m:r>
                            </m:sub>
                          </m:sSub>
                        </m:sup>
                      </m:sSup>
                      <m:nary>
                        <m:naryPr>
                          <m:chr m:val="∑"/>
                          <m:limLoc m:val="undOvr"/>
                          <m:ctrlPr>
                            <a:rPr lang="en-US" sz="2300" b="1" i="1">
                              <a:latin typeface="Cambria Math" panose="02040503050406030204" pitchFamily="18" charset="0"/>
                            </a:rPr>
                          </m:ctrlPr>
                        </m:naryPr>
                        <m:sub>
                          <m:r>
                            <a:rPr lang="bg-BG" sz="2300" b="1" i="1">
                              <a:latin typeface="Cambria Math"/>
                            </a:rPr>
                            <m:t>𝒌</m:t>
                          </m:r>
                          <m:r>
                            <a:rPr lang="bg-BG" sz="2300" b="1" i="1">
                              <a:latin typeface="Cambria Math"/>
                            </a:rPr>
                            <m:t>=</m:t>
                          </m:r>
                          <m:r>
                            <a:rPr lang="bg-BG" sz="2300" b="1" i="1">
                              <a:latin typeface="Cambria Math"/>
                            </a:rPr>
                            <m:t>𝒅</m:t>
                          </m:r>
                        </m:sub>
                        <m:sup>
                          <m:r>
                            <a:rPr lang="bg-BG" sz="2300" b="1" i="1">
                              <a:latin typeface="Cambria Math"/>
                            </a:rPr>
                            <m:t>∞</m:t>
                          </m:r>
                        </m:sup>
                        <m:e>
                          <m:d>
                            <m:dPr>
                              <m:ctrlPr>
                                <a:rPr lang="en-US" sz="2300" b="1" i="1">
                                  <a:latin typeface="Cambria Math" panose="02040503050406030204" pitchFamily="18" charset="0"/>
                                </a:rPr>
                              </m:ctrlPr>
                            </m:dPr>
                            <m:e>
                              <m:m>
                                <m:mPr>
                                  <m:mcs>
                                    <m:mc>
                                      <m:mcPr>
                                        <m:count m:val="1"/>
                                        <m:mcJc m:val="center"/>
                                      </m:mcPr>
                                    </m:mc>
                                  </m:mcs>
                                  <m:ctrlPr>
                                    <a:rPr lang="en-US" sz="2300" b="1" i="1">
                                      <a:latin typeface="Cambria Math" panose="02040503050406030204" pitchFamily="18" charset="0"/>
                                    </a:rPr>
                                  </m:ctrlPr>
                                </m:mPr>
                                <m:mr>
                                  <m:e>
                                    <m:r>
                                      <a:rPr lang="bg-BG" sz="2300" b="1" i="1">
                                        <a:latin typeface="Cambria Math"/>
                                      </a:rPr>
                                      <m:t>𝒌</m:t>
                                    </m:r>
                                  </m:e>
                                </m:mr>
                                <m:mr>
                                  <m:e>
                                    <m:r>
                                      <a:rPr lang="bg-BG" sz="2300" b="1" i="1">
                                        <a:latin typeface="Cambria Math"/>
                                      </a:rPr>
                                      <m:t>𝒅</m:t>
                                    </m:r>
                                  </m:e>
                                </m:mr>
                              </m:m>
                            </m:e>
                          </m:d>
                          <m:sSup>
                            <m:sSupPr>
                              <m:ctrlPr>
                                <a:rPr lang="en-US" sz="2300" b="1" i="1">
                                  <a:latin typeface="Cambria Math" panose="02040503050406030204" pitchFamily="18" charset="0"/>
                                </a:rPr>
                              </m:ctrlPr>
                            </m:sSupPr>
                            <m:e>
                              <m:sSup>
                                <m:sSupPr>
                                  <m:ctrlPr>
                                    <a:rPr lang="en-US" sz="2300" b="1" i="1">
                                      <a:latin typeface="Cambria Math" panose="02040503050406030204" pitchFamily="18" charset="0"/>
                                    </a:rPr>
                                  </m:ctrlPr>
                                </m:sSupPr>
                                <m:e>
                                  <m:sSub>
                                    <m:sSubPr>
                                      <m:ctrlPr>
                                        <a:rPr lang="en-US" sz="2300" b="1" i="1">
                                          <a:latin typeface="Cambria Math" panose="02040503050406030204" pitchFamily="18" charset="0"/>
                                        </a:rPr>
                                      </m:ctrlPr>
                                    </m:sSubPr>
                                    <m:e>
                                      <m:r>
                                        <a:rPr lang="bg-BG" sz="2300" b="1" i="1">
                                          <a:latin typeface="Cambria Math"/>
                                        </a:rPr>
                                        <m:t>𝝍</m:t>
                                      </m:r>
                                    </m:e>
                                    <m:sub>
                                      <m:r>
                                        <a:rPr lang="en-US" sz="2300" b="1" i="1">
                                          <a:latin typeface="Cambria Math"/>
                                        </a:rPr>
                                        <m:t>𝒊</m:t>
                                      </m:r>
                                    </m:sub>
                                  </m:sSub>
                                </m:e>
                                <m:sup>
                                  <m:r>
                                    <a:rPr lang="bg-BG" sz="2300" b="1" i="1">
                                      <a:latin typeface="Cambria Math"/>
                                    </a:rPr>
                                    <m:t>𝒅</m:t>
                                  </m:r>
                                </m:sup>
                              </m:sSup>
                              <m:r>
                                <a:rPr lang="bg-BG" sz="2300" b="1" i="1">
                                  <a:latin typeface="Cambria Math"/>
                                </a:rPr>
                                <m:t>(</m:t>
                              </m:r>
                              <m:r>
                                <a:rPr lang="bg-BG" sz="2300" b="1" i="1">
                                  <a:latin typeface="Cambria Math"/>
                                </a:rPr>
                                <m:t>𝟏</m:t>
                              </m:r>
                              <m:r>
                                <a:rPr lang="bg-BG" sz="2300" b="1" i="1">
                                  <a:latin typeface="Cambria Math"/>
                                </a:rPr>
                                <m:t>−</m:t>
                              </m:r>
                              <m:sSub>
                                <m:sSubPr>
                                  <m:ctrlPr>
                                    <a:rPr lang="en-US" sz="2300" b="1" i="1">
                                      <a:latin typeface="Cambria Math" panose="02040503050406030204" pitchFamily="18" charset="0"/>
                                    </a:rPr>
                                  </m:ctrlPr>
                                </m:sSubPr>
                                <m:e>
                                  <m:r>
                                    <a:rPr lang="bg-BG" sz="2300" b="1" i="1">
                                      <a:latin typeface="Cambria Math"/>
                                    </a:rPr>
                                    <m:t>𝝍</m:t>
                                  </m:r>
                                </m:e>
                                <m:sub>
                                  <m:r>
                                    <a:rPr lang="en-US" sz="2300" b="1" i="1">
                                      <a:latin typeface="Cambria Math"/>
                                    </a:rPr>
                                    <m:t>𝒋</m:t>
                                  </m:r>
                                </m:sub>
                              </m:sSub>
                              <m:r>
                                <a:rPr lang="bg-BG" sz="2300" b="1" i="1">
                                  <a:latin typeface="Cambria Math"/>
                                </a:rPr>
                                <m:t>)</m:t>
                              </m:r>
                            </m:e>
                            <m:sup>
                              <m:r>
                                <a:rPr lang="bg-BG" sz="2300" b="1" i="1">
                                  <a:latin typeface="Cambria Math"/>
                                </a:rPr>
                                <m:t>𝒌</m:t>
                              </m:r>
                              <m:r>
                                <a:rPr lang="bg-BG" sz="2300" b="1" i="1">
                                  <a:latin typeface="Cambria Math"/>
                                </a:rPr>
                                <m:t>−</m:t>
                              </m:r>
                              <m:r>
                                <a:rPr lang="bg-BG" sz="2300" b="1" i="1">
                                  <a:latin typeface="Cambria Math"/>
                                </a:rPr>
                                <m:t>𝒅</m:t>
                              </m:r>
                            </m:sup>
                          </m:sSup>
                          <m:sSup>
                            <m:sSupPr>
                              <m:ctrlPr>
                                <a:rPr lang="en-US" sz="2300" b="1" i="1">
                                  <a:latin typeface="Cambria Math" panose="02040503050406030204" pitchFamily="18" charset="0"/>
                                </a:rPr>
                              </m:ctrlPr>
                            </m:sSupPr>
                            <m:e>
                              <m:sSup>
                                <m:sSupPr>
                                  <m:ctrlPr>
                                    <a:rPr lang="en-US" sz="2300" b="1" i="1">
                                      <a:latin typeface="Cambria Math" panose="02040503050406030204" pitchFamily="18" charset="0"/>
                                    </a:rPr>
                                  </m:ctrlPr>
                                </m:sSupPr>
                                <m:e>
                                  <m:sSub>
                                    <m:sSubPr>
                                      <m:ctrlPr>
                                        <a:rPr lang="en-US" sz="2300" b="1" i="1">
                                          <a:latin typeface="Cambria Math" panose="02040503050406030204" pitchFamily="18" charset="0"/>
                                        </a:rPr>
                                      </m:ctrlPr>
                                    </m:sSubPr>
                                    <m:e>
                                      <m:r>
                                        <a:rPr lang="bg-BG" sz="2300" b="1" i="1">
                                          <a:latin typeface="Cambria Math"/>
                                        </a:rPr>
                                        <m:t>𝝍</m:t>
                                      </m:r>
                                    </m:e>
                                    <m:sub>
                                      <m:r>
                                        <a:rPr lang="en-US" sz="2300" b="1" i="1">
                                          <a:latin typeface="Cambria Math"/>
                                        </a:rPr>
                                        <m:t>𝒋</m:t>
                                      </m:r>
                                    </m:sub>
                                  </m:sSub>
                                </m:e>
                                <m:sup>
                                  <m:r>
                                    <a:rPr lang="bg-BG" sz="2300" b="1" i="1">
                                      <a:latin typeface="Cambria Math"/>
                                    </a:rPr>
                                    <m:t>𝒅</m:t>
                                  </m:r>
                                </m:sup>
                              </m:sSup>
                              <m:r>
                                <a:rPr lang="bg-BG" sz="2300" b="1" i="1">
                                  <a:latin typeface="Cambria Math"/>
                                </a:rPr>
                                <m:t>(</m:t>
                              </m:r>
                              <m:r>
                                <a:rPr lang="bg-BG" sz="2300" b="1" i="1">
                                  <a:latin typeface="Cambria Math"/>
                                </a:rPr>
                                <m:t>𝟏</m:t>
                              </m:r>
                              <m:r>
                                <a:rPr lang="bg-BG" sz="2300" b="1" i="1">
                                  <a:latin typeface="Cambria Math"/>
                                </a:rPr>
                                <m:t>−</m:t>
                              </m:r>
                              <m:sSub>
                                <m:sSubPr>
                                  <m:ctrlPr>
                                    <a:rPr lang="en-US" sz="2300" b="1" i="1">
                                      <a:latin typeface="Cambria Math" panose="02040503050406030204" pitchFamily="18" charset="0"/>
                                    </a:rPr>
                                  </m:ctrlPr>
                                </m:sSubPr>
                                <m:e>
                                  <m:r>
                                    <a:rPr lang="bg-BG" sz="2300" b="1" i="1">
                                      <a:latin typeface="Cambria Math"/>
                                    </a:rPr>
                                    <m:t>𝝍</m:t>
                                  </m:r>
                                </m:e>
                                <m:sub>
                                  <m:r>
                                    <a:rPr lang="en-US" sz="2300" b="1" i="1">
                                      <a:latin typeface="Cambria Math"/>
                                    </a:rPr>
                                    <m:t>𝒋</m:t>
                                  </m:r>
                                </m:sub>
                              </m:sSub>
                              <m:r>
                                <a:rPr lang="bg-BG" sz="2300" b="1" i="1">
                                  <a:latin typeface="Cambria Math"/>
                                </a:rPr>
                                <m:t>)</m:t>
                              </m:r>
                            </m:e>
                            <m:sup>
                              <m:r>
                                <a:rPr lang="bg-BG" sz="2300" b="1" i="1">
                                  <a:latin typeface="Cambria Math"/>
                                </a:rPr>
                                <m:t>𝒌</m:t>
                              </m:r>
                              <m:r>
                                <a:rPr lang="bg-BG" sz="2300" b="1" i="1">
                                  <a:latin typeface="Cambria Math"/>
                                </a:rPr>
                                <m:t>−</m:t>
                              </m:r>
                              <m:r>
                                <a:rPr lang="bg-BG" sz="2300" b="1" i="1">
                                  <a:latin typeface="Cambria Math"/>
                                </a:rPr>
                                <m:t>𝒅</m:t>
                              </m:r>
                            </m:sup>
                          </m:sSup>
                          <m:f>
                            <m:fPr>
                              <m:ctrlPr>
                                <a:rPr lang="en-US" sz="2300" b="1" i="1">
                                  <a:latin typeface="Cambria Math" panose="02040503050406030204" pitchFamily="18" charset="0"/>
                                </a:rPr>
                              </m:ctrlPr>
                            </m:fPr>
                            <m:num>
                              <m:sSup>
                                <m:sSupPr>
                                  <m:ctrlPr>
                                    <a:rPr lang="en-US" sz="2300" b="1" i="1">
                                      <a:latin typeface="Cambria Math" panose="02040503050406030204" pitchFamily="18" charset="0"/>
                                    </a:rPr>
                                  </m:ctrlPr>
                                </m:sSupPr>
                                <m:e>
                                  <m:sSub>
                                    <m:sSubPr>
                                      <m:ctrlPr>
                                        <a:rPr lang="en-US" sz="2300" b="1" i="1">
                                          <a:latin typeface="Cambria Math" panose="02040503050406030204" pitchFamily="18" charset="0"/>
                                        </a:rPr>
                                      </m:ctrlPr>
                                    </m:sSubPr>
                                    <m:e>
                                      <m:r>
                                        <a:rPr lang="bg-BG" sz="2300" b="1" i="1">
                                          <a:latin typeface="Cambria Math"/>
                                        </a:rPr>
                                        <m:t>𝝀</m:t>
                                      </m:r>
                                    </m:e>
                                    <m:sub>
                                      <m:r>
                                        <a:rPr lang="bg-BG" sz="2300" b="1" i="1">
                                          <a:latin typeface="Cambria Math"/>
                                        </a:rPr>
                                        <m:t>𝒋</m:t>
                                      </m:r>
                                    </m:sub>
                                  </m:sSub>
                                </m:e>
                                <m:sup>
                                  <m:r>
                                    <a:rPr lang="bg-BG" sz="2300" b="1" i="1">
                                      <a:latin typeface="Cambria Math"/>
                                    </a:rPr>
                                    <m:t>𝒌</m:t>
                                  </m:r>
                                </m:sup>
                              </m:sSup>
                            </m:num>
                            <m:den>
                              <m:r>
                                <a:rPr lang="bg-BG" sz="2300" b="1" i="1">
                                  <a:latin typeface="Cambria Math"/>
                                </a:rPr>
                                <m:t>𝒌</m:t>
                              </m:r>
                              <m:r>
                                <a:rPr lang="bg-BG" sz="2300" b="1" i="1">
                                  <a:latin typeface="Cambria Math"/>
                                </a:rPr>
                                <m:t>!</m:t>
                              </m:r>
                            </m:den>
                          </m:f>
                        </m:e>
                      </m:nary>
                    </m:oMath>
                  </m:oMathPara>
                </a14:m>
                <a:endParaRPr lang="en-US" sz="2300" b="1" dirty="0">
                  <a:latin typeface="Times New Roman" panose="02020603050405020304" pitchFamily="18" charset="0"/>
                  <a:cs typeface="Times New Roman" panose="02020603050405020304" pitchFamily="18" charset="0"/>
                </a:endParaRPr>
              </a:p>
              <a:p>
                <a:pPr algn="just">
                  <a:spcBef>
                    <a:spcPts val="1200"/>
                  </a:spcBef>
                </a:pPr>
                <a:r>
                  <a:rPr lang="en-US" sz="2900" b="1" dirty="0">
                    <a:latin typeface="Times New Roman" panose="02020603050405020304" pitchFamily="18" charset="0"/>
                    <a:cs typeface="Times New Roman" panose="02020603050405020304" pitchFamily="18" charset="0"/>
                  </a:rPr>
                  <a:t> Using these coefficients, we have constructed </a:t>
                </a:r>
                <a:r>
                  <a:rPr lang="en-US" sz="2900" b="1" dirty="0">
                    <a:solidFill>
                      <a:schemeClr val="accent1">
                        <a:lumMod val="75000"/>
                      </a:schemeClr>
                    </a:solidFill>
                    <a:latin typeface="Times New Roman" panose="02020603050405020304" pitchFamily="18" charset="0"/>
                    <a:cs typeface="Times New Roman" panose="02020603050405020304" pitchFamily="18" charset="0"/>
                  </a:rPr>
                  <a:t>a likelihood function.</a:t>
                </a:r>
              </a:p>
              <a:p>
                <a:pPr algn="just"/>
                <a:r>
                  <a:rPr lang="en-US" sz="2900" dirty="0">
                    <a:latin typeface="Times New Roman" panose="02020603050405020304" pitchFamily="18" charset="0"/>
                    <a:cs typeface="Times New Roman" panose="02020603050405020304" pitchFamily="18" charset="0"/>
                  </a:rPr>
                  <a:t>When </a:t>
                </a:r>
                <a:r>
                  <a:rPr lang="bg-BG" sz="29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900" i="1">
                            <a:latin typeface="Cambria Math" panose="02040503050406030204" pitchFamily="18" charset="0"/>
                          </a:rPr>
                        </m:ctrlPr>
                      </m:sSubPr>
                      <m:e>
                        <m:r>
                          <a:rPr lang="bg-BG" sz="2900" i="1">
                            <a:latin typeface="Cambria Math"/>
                          </a:rPr>
                          <m:t>𝜓</m:t>
                        </m:r>
                      </m:e>
                      <m:sub>
                        <m:r>
                          <a:rPr lang="en-US" sz="2900" i="1">
                            <a:latin typeface="Cambria Math"/>
                          </a:rPr>
                          <m:t>𝑗</m:t>
                        </m:r>
                      </m:sub>
                    </m:sSub>
                    <m:r>
                      <a:rPr lang="bg-BG" sz="2900" i="1">
                        <a:latin typeface="Cambria Math"/>
                      </a:rPr>
                      <m:t>=1</m:t>
                    </m:r>
                  </m:oMath>
                </a14:m>
                <a:r>
                  <a:rPr lang="bg-BG" sz="2900" dirty="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(in case we have forest animal feeders in the each grid) we obtain simpler</a:t>
                </a:r>
                <a:r>
                  <a:rPr lang="bg-BG" sz="2900" dirty="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formula</a:t>
                </a:r>
                <a:r>
                  <a:rPr lang="bg-BG" sz="2900" dirty="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pPr marL="0" indent="0" algn="ctr">
                  <a:buNone/>
                </a:pPr>
                <a:r>
                  <a:rPr lang="en-US" sz="2900" dirty="0"/>
                  <a:t>		</a:t>
                </a:r>
                <a14:m>
                  <m:oMath xmlns:m="http://schemas.openxmlformats.org/officeDocument/2006/math">
                    <m:sSup>
                      <m:sSupPr>
                        <m:ctrlPr>
                          <a:rPr lang="en-US" sz="2900" b="1" i="1">
                            <a:latin typeface="Cambria Math" panose="02040503050406030204" pitchFamily="18" charset="0"/>
                          </a:rPr>
                        </m:ctrlPr>
                      </m:sSupPr>
                      <m:e>
                        <m:r>
                          <a:rPr lang="bg-BG" sz="2900" b="1" i="1">
                            <a:latin typeface="Cambria Math"/>
                          </a:rPr>
                          <m:t>𝒆</m:t>
                        </m:r>
                      </m:e>
                      <m:sup>
                        <m:r>
                          <a:rPr lang="bg-BG" sz="2900" b="1" i="1">
                            <a:latin typeface="Cambria Math"/>
                          </a:rPr>
                          <m:t>−</m:t>
                        </m:r>
                        <m:sSub>
                          <m:sSubPr>
                            <m:ctrlPr>
                              <a:rPr lang="en-US" sz="2900" b="1" i="1">
                                <a:latin typeface="Cambria Math" panose="02040503050406030204" pitchFamily="18" charset="0"/>
                              </a:rPr>
                            </m:ctrlPr>
                          </m:sSubPr>
                          <m:e>
                            <m:r>
                              <a:rPr lang="bg-BG" sz="2900" b="1" i="1">
                                <a:latin typeface="Cambria Math"/>
                              </a:rPr>
                              <m:t>𝝀</m:t>
                            </m:r>
                          </m:e>
                          <m:sub>
                            <m:r>
                              <a:rPr lang="bg-BG" sz="2900" b="1" i="1">
                                <a:latin typeface="Cambria Math"/>
                              </a:rPr>
                              <m:t>𝒋</m:t>
                            </m:r>
                          </m:sub>
                        </m:sSub>
                      </m:sup>
                    </m:sSup>
                    <m:f>
                      <m:fPr>
                        <m:ctrlPr>
                          <a:rPr lang="en-US" sz="2900" b="1" i="1">
                            <a:latin typeface="Cambria Math" panose="02040503050406030204" pitchFamily="18" charset="0"/>
                          </a:rPr>
                        </m:ctrlPr>
                      </m:fPr>
                      <m:num>
                        <m:sSup>
                          <m:sSupPr>
                            <m:ctrlPr>
                              <a:rPr lang="en-US" sz="2900" b="1" i="1">
                                <a:latin typeface="Cambria Math" panose="02040503050406030204" pitchFamily="18" charset="0"/>
                              </a:rPr>
                            </m:ctrlPr>
                          </m:sSupPr>
                          <m:e>
                            <m:sSub>
                              <m:sSubPr>
                                <m:ctrlPr>
                                  <a:rPr lang="en-US" sz="2900" b="1" i="1">
                                    <a:latin typeface="Cambria Math" panose="02040503050406030204" pitchFamily="18" charset="0"/>
                                  </a:rPr>
                                </m:ctrlPr>
                              </m:sSubPr>
                              <m:e>
                                <m:r>
                                  <a:rPr lang="bg-BG" sz="2900" b="1" i="1">
                                    <a:latin typeface="Cambria Math"/>
                                  </a:rPr>
                                  <m:t>𝝀</m:t>
                                </m:r>
                              </m:e>
                              <m:sub>
                                <m:r>
                                  <a:rPr lang="bg-BG" sz="2900" b="1" i="1">
                                    <a:latin typeface="Cambria Math"/>
                                  </a:rPr>
                                  <m:t>𝒋</m:t>
                                </m:r>
                              </m:sub>
                            </m:sSub>
                          </m:e>
                          <m:sup>
                            <m:r>
                              <a:rPr lang="bg-BG" sz="2900" b="1" i="1">
                                <a:latin typeface="Cambria Math"/>
                              </a:rPr>
                              <m:t>𝒅</m:t>
                            </m:r>
                          </m:sup>
                        </m:sSup>
                      </m:num>
                      <m:den>
                        <m:r>
                          <a:rPr lang="bg-BG" sz="2900" b="1" i="1">
                            <a:latin typeface="Cambria Math"/>
                          </a:rPr>
                          <m:t>𝒅</m:t>
                        </m:r>
                        <m:r>
                          <a:rPr lang="bg-BG" sz="2900" b="1" i="1">
                            <a:latin typeface="Cambria Math"/>
                          </a:rPr>
                          <m:t>!</m:t>
                        </m:r>
                      </m:den>
                    </m:f>
                  </m:oMath>
                </a14:m>
                <a:r>
                  <a:rPr lang="en-US" sz="2900" i="1" dirty="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where</a:t>
                </a:r>
                <a:r>
                  <a:rPr lang="en-US" sz="2900" i="1" dirty="0">
                    <a:latin typeface="Times New Roman" panose="02020603050405020304" pitchFamily="18" charset="0"/>
                    <a:cs typeface="Times New Roman" panose="02020603050405020304" pitchFamily="18" charset="0"/>
                  </a:rPr>
                  <a:t> d </a:t>
                </a:r>
                <a:r>
                  <a:rPr lang="en-US" sz="2900" dirty="0">
                    <a:latin typeface="Times New Roman" panose="02020603050405020304" pitchFamily="18" charset="0"/>
                    <a:cs typeface="Times New Roman" panose="02020603050405020304" pitchFamily="18" charset="0"/>
                  </a:rPr>
                  <a:t>is the number of the unique traces.</a:t>
                </a:r>
              </a:p>
              <a:p>
                <a:pPr algn="just">
                  <a:spcBef>
                    <a:spcPts val="1200"/>
                  </a:spcBef>
                </a:pPr>
                <a:r>
                  <a:rPr lang="en-US" sz="2900" dirty="0">
                    <a:latin typeface="Times New Roman" panose="02020603050405020304" pitchFamily="18" charset="0"/>
                    <a:cs typeface="Times New Roman" panose="02020603050405020304" pitchFamily="18" charset="0"/>
                  </a:rPr>
                  <a:t>Using </a:t>
                </a:r>
                <a:r>
                  <a:rPr lang="en-US" sz="2900" b="1" dirty="0">
                    <a:solidFill>
                      <a:schemeClr val="accent1">
                        <a:lumMod val="75000"/>
                      </a:schemeClr>
                    </a:solidFill>
                    <a:latin typeface="Times New Roman" panose="02020603050405020304" pitchFamily="18" charset="0"/>
                    <a:cs typeface="Times New Roman" panose="02020603050405020304" pitchFamily="18" charset="0"/>
                  </a:rPr>
                  <a:t>maximum likelihood estimation we can</a:t>
                </a:r>
                <a:r>
                  <a:rPr lang="en-US" sz="2900" dirty="0">
                    <a:latin typeface="Times New Roman" panose="02020603050405020304" pitchFamily="18" charset="0"/>
                    <a:cs typeface="Times New Roman" panose="02020603050405020304" pitchFamily="18" charset="0"/>
                  </a:rPr>
                  <a:t> estimate the values of the </a:t>
                </a:r>
                <a:r>
                  <a:rPr lang="en-US" sz="2900" b="1" dirty="0">
                    <a:solidFill>
                      <a:srgbClr val="FF0000"/>
                    </a:solidFill>
                    <a:latin typeface="Times New Roman" panose="02020603050405020304" pitchFamily="18" charset="0"/>
                    <a:cs typeface="Times New Roman" panose="02020603050405020304" pitchFamily="18" charset="0"/>
                  </a:rPr>
                  <a:t>coefficients  </a:t>
                </a:r>
                <a:r>
                  <a:rPr lang="en-US" sz="2900" b="1" i="1" dirty="0">
                    <a:solidFill>
                      <a:srgbClr val="FF0000"/>
                    </a:solidFill>
                    <a:latin typeface="Times New Roman" panose="02020603050405020304" pitchFamily="18" charset="0"/>
                    <a:cs typeface="Times New Roman" panose="02020603050405020304" pitchFamily="18" charset="0"/>
                  </a:rPr>
                  <a:t>λ</a:t>
                </a:r>
                <a:r>
                  <a:rPr lang="en-US" sz="2900" b="1" i="1" baseline="-25000" dirty="0">
                    <a:solidFill>
                      <a:srgbClr val="FF0000"/>
                    </a:solidFill>
                    <a:latin typeface="Times New Roman" panose="02020603050405020304" pitchFamily="18" charset="0"/>
                    <a:cs typeface="Times New Roman" panose="02020603050405020304" pitchFamily="18" charset="0"/>
                  </a:rPr>
                  <a:t>1</a:t>
                </a:r>
                <a:r>
                  <a:rPr lang="en-US" sz="2900" b="1" i="1" dirty="0">
                    <a:solidFill>
                      <a:srgbClr val="FF0000"/>
                    </a:solidFill>
                    <a:latin typeface="Times New Roman" panose="02020603050405020304" pitchFamily="18" charset="0"/>
                    <a:cs typeface="Times New Roman" panose="02020603050405020304" pitchFamily="18" charset="0"/>
                  </a:rPr>
                  <a:t>, ..., λ</a:t>
                </a:r>
                <a:r>
                  <a:rPr lang="en-US" sz="2900" b="1" i="1" baseline="-25000" dirty="0">
                    <a:solidFill>
                      <a:srgbClr val="FF0000"/>
                    </a:solidFill>
                    <a:latin typeface="Times New Roman" panose="02020603050405020304" pitchFamily="18" charset="0"/>
                    <a:cs typeface="Times New Roman" panose="02020603050405020304" pitchFamily="18" charset="0"/>
                  </a:rPr>
                  <a:t>5</a:t>
                </a:r>
                <a:r>
                  <a:rPr lang="en-US" sz="2900" dirty="0">
                    <a:latin typeface="Times New Roman" panose="02020603050405020304" pitchFamily="18" charset="0"/>
                    <a:cs typeface="Times New Roman" panose="02020603050405020304" pitchFamily="18" charset="0"/>
                  </a:rPr>
                  <a:t>, and </a:t>
                </a:r>
                <a:r>
                  <a:rPr lang="en-US" sz="2900" b="1" i="1" dirty="0">
                    <a:solidFill>
                      <a:srgbClr val="FF0000"/>
                    </a:solidFill>
                    <a:latin typeface="Times New Roman" panose="02020603050405020304" pitchFamily="18" charset="0"/>
                    <a:cs typeface="Times New Roman" panose="02020603050405020304" pitchFamily="18" charset="0"/>
                  </a:rPr>
                  <a:t>ψ</a:t>
                </a:r>
                <a:r>
                  <a:rPr lang="en-US" sz="2900" b="1" i="1" baseline="-25000" dirty="0">
                    <a:solidFill>
                      <a:srgbClr val="FF0000"/>
                    </a:solidFill>
                    <a:latin typeface="Times New Roman" panose="02020603050405020304" pitchFamily="18" charset="0"/>
                    <a:cs typeface="Times New Roman" panose="02020603050405020304" pitchFamily="18" charset="0"/>
                  </a:rPr>
                  <a:t>1</a:t>
                </a:r>
                <a:r>
                  <a:rPr lang="en-US" sz="2900" b="1" i="1" dirty="0">
                    <a:solidFill>
                      <a:srgbClr val="FF0000"/>
                    </a:solidFill>
                    <a:latin typeface="Times New Roman" panose="02020603050405020304" pitchFamily="18" charset="0"/>
                    <a:cs typeface="Times New Roman" panose="02020603050405020304" pitchFamily="18" charset="0"/>
                  </a:rPr>
                  <a:t>, ..., ψ</a:t>
                </a:r>
                <a:r>
                  <a:rPr lang="en-US" sz="2900" b="1" i="1" baseline="-25000" dirty="0">
                    <a:solidFill>
                      <a:srgbClr val="FF0000"/>
                    </a:solidFill>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43000"/>
                <a:ext cx="11536489" cy="5181600"/>
              </a:xfrm>
              <a:blipFill rotWithShape="1">
                <a:blip r:embed="rId3"/>
                <a:stretch>
                  <a:fillRect l="-581" t="-2471" r="-687"/>
                </a:stretch>
              </a:blipFill>
            </p:spPr>
            <p:txBody>
              <a:bodyPr/>
              <a:lstStyle/>
              <a:p>
                <a:r>
                  <a:rPr lang="en-US">
                    <a:noFill/>
                  </a:rPr>
                  <a:t> </a:t>
                </a:r>
              </a:p>
            </p:txBody>
          </p:sp>
        </mc:Fallback>
      </mc:AlternateContent>
      <p:sp>
        <p:nvSpPr>
          <p:cNvPr id="5"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16</a:t>
            </a:fld>
            <a:endParaRPr lang="bg-BG" dirty="0">
              <a:solidFill>
                <a:schemeClr val="tx1"/>
              </a:solidFill>
            </a:endParaRPr>
          </a:p>
        </p:txBody>
      </p:sp>
      <p:sp>
        <p:nvSpPr>
          <p:cNvPr id="7"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291697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51858"/>
            <a:ext cx="10515600" cy="1325563"/>
          </a:xfrm>
        </p:spPr>
        <p:txBody>
          <a:bodyPr>
            <a:normAutofit/>
          </a:bodyPr>
          <a:lstStyle/>
          <a:p>
            <a:pPr algn="ctr"/>
            <a:r>
              <a:rPr lang="en-US" sz="3200" dirty="0">
                <a:latin typeface="Times New Roman" panose="02020603050405020304" pitchFamily="18" charset="0"/>
                <a:cs typeface="Times New Roman" panose="02020603050405020304" pitchFamily="18" charset="0"/>
              </a:rPr>
              <a:t>Age structures by unique traces</a:t>
            </a:r>
          </a:p>
        </p:txBody>
      </p:sp>
      <p:pic>
        <p:nvPicPr>
          <p:cNvPr id="2050" name="Picture 2" descr="C:\Users\Todor\Desktop\bear_main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562" y="1235000"/>
            <a:ext cx="10158430" cy="50969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92" y="2725903"/>
            <a:ext cx="7778751"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2336800" y="5562601"/>
            <a:ext cx="1727200" cy="447675"/>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rtlCol="0" anchor="ctr"/>
          <a:lstStyle/>
          <a:p>
            <a:pPr algn="r" defTabSz="958850">
              <a:spcBef>
                <a:spcPct val="20000"/>
              </a:spcBef>
            </a:pPr>
            <a:endParaRPr lang="en-US"/>
          </a:p>
        </p:txBody>
      </p:sp>
      <p:cxnSp>
        <p:nvCxnSpPr>
          <p:cNvPr id="8" name="Straight Arrow Connector 7"/>
          <p:cNvCxnSpPr/>
          <p:nvPr/>
        </p:nvCxnSpPr>
        <p:spPr>
          <a:xfrm flipV="1">
            <a:off x="3860800" y="5029200"/>
            <a:ext cx="3454400" cy="604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17</a:t>
            </a:fld>
            <a:endParaRPr lang="bg-BG" dirty="0">
              <a:solidFill>
                <a:schemeClr val="tx1"/>
              </a:solidFill>
            </a:endParaRPr>
          </a:p>
        </p:txBody>
      </p:sp>
      <p:sp>
        <p:nvSpPr>
          <p:cNvPr id="9"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2054485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6" y="335493"/>
            <a:ext cx="10612967" cy="570442"/>
          </a:xfrm>
        </p:spPr>
        <p:txBody>
          <a:bodyPr>
            <a:noAutofit/>
          </a:bodyPr>
          <a:lstStyle/>
          <a:p>
            <a:pPr algn="ctr"/>
            <a:r>
              <a:rPr lang="en-US" sz="3600" b="1" dirty="0">
                <a:latin typeface="Times New Roman" panose="02020603050405020304" pitchFamily="18" charset="0"/>
                <a:cs typeface="Times New Roman" panose="02020603050405020304" pitchFamily="18" charset="0"/>
              </a:rPr>
              <a:t>Table for Age Structure</a:t>
            </a:r>
          </a:p>
        </p:txBody>
      </p:sp>
      <p:sp>
        <p:nvSpPr>
          <p:cNvPr id="3" name="Content Placeholder 2"/>
          <p:cNvSpPr>
            <a:spLocks noGrp="1"/>
          </p:cNvSpPr>
          <p:nvPr>
            <p:ph idx="1"/>
          </p:nvPr>
        </p:nvSpPr>
        <p:spPr>
          <a:xfrm>
            <a:off x="642758" y="1143001"/>
            <a:ext cx="9809713" cy="990600"/>
          </a:xfrm>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Table:  </a:t>
            </a:r>
            <a:r>
              <a:rPr lang="en-US" sz="2200" dirty="0">
                <a:latin typeface="Times New Roman" panose="02020603050405020304" pitchFamily="18" charset="0"/>
                <a:cs typeface="Times New Roman" panose="02020603050405020304" pitchFamily="18" charset="0"/>
              </a:rPr>
              <a:t>Size of the footprints of the brown bear from Bulgaria and Eastern Europe. Correlation between the length of the footprint of the hind paw, the width of the fore one, and the size, the sex and the age of the bear</a:t>
            </a:r>
            <a:r>
              <a:rPr lang="ru-RU"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94728220"/>
              </p:ext>
            </p:extLst>
          </p:nvPr>
        </p:nvGraphicFramePr>
        <p:xfrm>
          <a:off x="203202" y="2286002"/>
          <a:ext cx="11379199" cy="3909517"/>
        </p:xfrm>
        <a:graphic>
          <a:graphicData uri="http://schemas.openxmlformats.org/drawingml/2006/table">
            <a:tbl>
              <a:tblPr/>
              <a:tblGrid>
                <a:gridCol w="3759199">
                  <a:extLst>
                    <a:ext uri="{9D8B030D-6E8A-4147-A177-3AD203B41FA5}">
                      <a16:colId xmlns:a16="http://schemas.microsoft.com/office/drawing/2014/main" val="20000"/>
                    </a:ext>
                  </a:extLst>
                </a:gridCol>
                <a:gridCol w="3340643">
                  <a:extLst>
                    <a:ext uri="{9D8B030D-6E8A-4147-A177-3AD203B41FA5}">
                      <a16:colId xmlns:a16="http://schemas.microsoft.com/office/drawing/2014/main" val="20001"/>
                    </a:ext>
                  </a:extLst>
                </a:gridCol>
                <a:gridCol w="2042420">
                  <a:extLst>
                    <a:ext uri="{9D8B030D-6E8A-4147-A177-3AD203B41FA5}">
                      <a16:colId xmlns:a16="http://schemas.microsoft.com/office/drawing/2014/main" val="20002"/>
                    </a:ext>
                  </a:extLst>
                </a:gridCol>
                <a:gridCol w="2236937">
                  <a:extLst>
                    <a:ext uri="{9D8B030D-6E8A-4147-A177-3AD203B41FA5}">
                      <a16:colId xmlns:a16="http://schemas.microsoft.com/office/drawing/2014/main" val="20003"/>
                    </a:ext>
                  </a:extLst>
                </a:gridCol>
              </a:tblGrid>
              <a:tr h="327216">
                <a:tc>
                  <a:txBody>
                    <a:bodyPr/>
                    <a:lstStyle/>
                    <a:p>
                      <a:pPr marL="0" marR="0" algn="ctr">
                        <a:spcBef>
                          <a:spcPts val="0"/>
                        </a:spcBef>
                        <a:spcAft>
                          <a:spcPts val="0"/>
                        </a:spcAft>
                      </a:pPr>
                      <a:r>
                        <a:rPr lang="bg-BG" sz="1100" b="1" kern="50" dirty="0">
                          <a:effectLst/>
                          <a:latin typeface="Times New Roman"/>
                          <a:ea typeface="Calibri"/>
                        </a:rPr>
                        <a:t>         </a:t>
                      </a:r>
                      <a:r>
                        <a:rPr lang="en-US" sz="1100" b="1" kern="50" dirty="0">
                          <a:effectLst/>
                          <a:latin typeface="Times New Roman"/>
                          <a:ea typeface="Calibri"/>
                        </a:rPr>
                        <a:t>         Feature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spcBef>
                          <a:spcPts val="0"/>
                        </a:spcBef>
                        <a:spcAft>
                          <a:spcPts val="0"/>
                        </a:spcAft>
                      </a:pPr>
                      <a:r>
                        <a:rPr lang="en-US" sz="1100" b="1" kern="50" dirty="0">
                          <a:effectLst/>
                          <a:latin typeface="Times New Roman"/>
                          <a:ea typeface="Calibri"/>
                        </a:rPr>
                        <a:t>Width of the fore pow footprint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spcBef>
                          <a:spcPts val="0"/>
                        </a:spcBef>
                        <a:spcAft>
                          <a:spcPts val="0"/>
                        </a:spcAft>
                      </a:pPr>
                      <a:r>
                        <a:rPr lang="en-US" sz="1100" b="1" kern="50" dirty="0">
                          <a:effectLst/>
                          <a:latin typeface="Times New Roman"/>
                          <a:ea typeface="Calibri"/>
                        </a:rPr>
                        <a:t>Width of the hind pow footprint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spcBef>
                          <a:spcPts val="0"/>
                        </a:spcBef>
                        <a:spcAft>
                          <a:spcPts val="0"/>
                        </a:spcAft>
                      </a:pPr>
                      <a:r>
                        <a:rPr lang="en-US" sz="1100" b="1" kern="50" dirty="0">
                          <a:effectLst/>
                          <a:latin typeface="Times New Roman"/>
                          <a:ea typeface="Calibri"/>
                        </a:rPr>
                        <a:t>Length of the hind pow footprint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261773">
                <a:tc>
                  <a:txBody>
                    <a:bodyPr/>
                    <a:lstStyle/>
                    <a:p>
                      <a:pPr marL="0" marR="0" algn="ctr">
                        <a:spcBef>
                          <a:spcPts val="0"/>
                        </a:spcBef>
                        <a:spcAft>
                          <a:spcPts val="0"/>
                        </a:spcAft>
                      </a:pPr>
                      <a:r>
                        <a:rPr lang="en-US" sz="1100" b="1" kern="50" dirty="0">
                          <a:effectLst/>
                          <a:latin typeface="Times New Roman"/>
                          <a:ea typeface="Calibri"/>
                        </a:rPr>
                        <a:t>Category bear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59066">
                <a:tc>
                  <a:txBody>
                    <a:bodyPr/>
                    <a:lstStyle/>
                    <a:p>
                      <a:pPr marL="0" marR="0" algn="ctr">
                        <a:spcBef>
                          <a:spcPts val="0"/>
                        </a:spcBef>
                        <a:spcAft>
                          <a:spcPts val="0"/>
                        </a:spcAft>
                      </a:pPr>
                      <a:r>
                        <a:rPr lang="bg-BG" sz="1100" b="1" kern="50" dirty="0">
                          <a:effectLst/>
                          <a:latin typeface="Times New Roman"/>
                          <a:ea typeface="Calibri"/>
                        </a:rPr>
                        <a:t> 1. </a:t>
                      </a:r>
                      <a:r>
                        <a:rPr lang="en-US" sz="1100" b="1" kern="50" dirty="0">
                          <a:effectLst/>
                          <a:latin typeface="Times New Roman"/>
                          <a:ea typeface="Calibri"/>
                        </a:rPr>
                        <a:t>A bear cub</a:t>
                      </a:r>
                      <a:r>
                        <a:rPr lang="bg-BG" sz="1100" b="1" kern="50" dirty="0">
                          <a:effectLst/>
                          <a:latin typeface="Times New Roman"/>
                          <a:ea typeface="Calibri"/>
                        </a:rPr>
                        <a:t> – </a:t>
                      </a:r>
                      <a:r>
                        <a:rPr lang="en-US" sz="1100" b="1" kern="50" dirty="0">
                          <a:effectLst/>
                          <a:latin typeface="Times New Roman"/>
                          <a:ea typeface="Calibri"/>
                        </a:rPr>
                        <a:t>1</a:t>
                      </a:r>
                      <a:r>
                        <a:rPr lang="en-US" sz="1100" b="1" kern="50" baseline="30000" dirty="0">
                          <a:effectLst/>
                          <a:latin typeface="Times New Roman"/>
                          <a:ea typeface="Calibri"/>
                        </a:rPr>
                        <a:t>st</a:t>
                      </a:r>
                      <a:r>
                        <a:rPr lang="en-US" sz="1100" b="1" kern="50" dirty="0">
                          <a:effectLst/>
                          <a:latin typeface="Times New Roman"/>
                          <a:ea typeface="Calibri"/>
                        </a:rPr>
                        <a:t>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bg-BG" sz="1100" b="1" kern="50" dirty="0">
                          <a:effectLst/>
                          <a:latin typeface="Times New Roman"/>
                          <a:ea typeface="Calibri"/>
                        </a:rPr>
                        <a:t>5-7 </a:t>
                      </a:r>
                      <a:r>
                        <a:rPr lang="en-US" sz="1100" b="1" kern="50" dirty="0">
                          <a:effectLst/>
                          <a:latin typeface="Times New Roman"/>
                          <a:ea typeface="Calibri"/>
                        </a:rPr>
                        <a:t>cm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6-1</a:t>
                      </a:r>
                      <a:r>
                        <a:rPr lang="en-US" sz="1100" b="1" kern="50" dirty="0">
                          <a:effectLst/>
                          <a:latin typeface="Times New Roman"/>
                          <a:ea typeface="Calibri"/>
                        </a:rPr>
                        <a:t>1 cm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0808">
                <a:tc>
                  <a:txBody>
                    <a:bodyPr/>
                    <a:lstStyle/>
                    <a:p>
                      <a:pPr marL="0" marR="0" algn="ctr">
                        <a:spcBef>
                          <a:spcPts val="0"/>
                        </a:spcBef>
                        <a:spcAft>
                          <a:spcPts val="0"/>
                        </a:spcAft>
                      </a:pPr>
                      <a:r>
                        <a:rPr lang="bg-BG" sz="1100" b="1" kern="50" dirty="0">
                          <a:effectLst/>
                          <a:latin typeface="Times New Roman"/>
                          <a:ea typeface="Calibri"/>
                        </a:rPr>
                        <a:t>2. </a:t>
                      </a:r>
                      <a:r>
                        <a:rPr lang="en-US" sz="1100" b="1" kern="50" dirty="0">
                          <a:effectLst/>
                          <a:latin typeface="Times New Roman"/>
                          <a:ea typeface="Calibri"/>
                        </a:rPr>
                        <a:t>A bear cub – 2</a:t>
                      </a:r>
                      <a:r>
                        <a:rPr lang="en-US" sz="1100" b="1" kern="50" baseline="30000" dirty="0">
                          <a:effectLst/>
                          <a:latin typeface="Times New Roman"/>
                          <a:ea typeface="Calibri"/>
                        </a:rPr>
                        <a:t>nd</a:t>
                      </a:r>
                      <a:r>
                        <a:rPr lang="en-US" sz="1100" b="1" kern="50" dirty="0">
                          <a:effectLst/>
                          <a:latin typeface="Times New Roman"/>
                          <a:ea typeface="Calibri"/>
                        </a:rPr>
                        <a:t> year</a:t>
                      </a:r>
                      <a:r>
                        <a:rPr lang="bg-BG" sz="1100" b="1" kern="50" dirty="0">
                          <a:effectLst/>
                          <a:latin typeface="Times New Roman"/>
                          <a:ea typeface="Calibri"/>
                        </a:rPr>
                        <a:t>, </a:t>
                      </a:r>
                      <a:r>
                        <a:rPr lang="en-US" sz="1100" b="1" kern="50" dirty="0">
                          <a:effectLst/>
                          <a:latin typeface="Times New Roman"/>
                          <a:ea typeface="Calibri"/>
                        </a:rPr>
                        <a:t>up to</a:t>
                      </a:r>
                      <a:r>
                        <a:rPr lang="bg-BG" sz="1100" b="1" kern="50" dirty="0">
                          <a:effectLst/>
                          <a:latin typeface="Times New Roman"/>
                          <a:ea typeface="Calibri"/>
                        </a:rPr>
                        <a:t> ~ 50 </a:t>
                      </a:r>
                      <a:r>
                        <a:rPr lang="en-US" sz="1100" b="1" kern="50" dirty="0">
                          <a:effectLst/>
                          <a:latin typeface="Times New Roman"/>
                          <a:ea typeface="Calibri"/>
                        </a:rPr>
                        <a:t>kg</a:t>
                      </a:r>
                      <a:r>
                        <a:rPr lang="bg-BG" sz="1100" b="1" kern="50" dirty="0">
                          <a:effectLst/>
                          <a:latin typeface="Times New Roman"/>
                          <a:ea typeface="Calibri"/>
                        </a:rPr>
                        <a:t>.</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bg-BG" sz="1100" b="1" kern="50" dirty="0">
                          <a:effectLst/>
                          <a:latin typeface="Times New Roman"/>
                          <a:ea typeface="Calibri"/>
                        </a:rPr>
                        <a:t> ~ 8-</a:t>
                      </a:r>
                      <a:r>
                        <a:rPr lang="en-US" sz="1100" b="1" kern="50" dirty="0">
                          <a:effectLst/>
                          <a:latin typeface="Times New Roman"/>
                          <a:ea typeface="Calibri"/>
                        </a:rPr>
                        <a:t>9 \</a:t>
                      </a:r>
                      <a:r>
                        <a:rPr lang="bg-BG" sz="1100" b="1" kern="50" dirty="0">
                          <a:effectLst/>
                          <a:latin typeface="Times New Roman"/>
                          <a:ea typeface="Calibri"/>
                        </a:rPr>
                        <a:t>10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 0-0.5 </a:t>
                      </a:r>
                      <a:r>
                        <a:rPr lang="en-US" sz="1100" b="1" kern="50" dirty="0">
                          <a:effectLst/>
                          <a:latin typeface="Times New Roman"/>
                          <a:ea typeface="Calibri"/>
                        </a:rPr>
                        <a:t>cm narrower than the anterior one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12-1</a:t>
                      </a:r>
                      <a:r>
                        <a:rPr lang="en-US" sz="1100" b="1" kern="50" dirty="0">
                          <a:effectLst/>
                          <a:latin typeface="Times New Roman"/>
                          <a:ea typeface="Calibri"/>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5318">
                <a:tc>
                  <a:txBody>
                    <a:bodyPr/>
                    <a:lstStyle/>
                    <a:p>
                      <a:pPr marL="0" marR="0" algn="ctr">
                        <a:spcBef>
                          <a:spcPts val="0"/>
                        </a:spcBef>
                        <a:spcAft>
                          <a:spcPts val="0"/>
                        </a:spcAft>
                      </a:pPr>
                      <a:r>
                        <a:rPr lang="bg-BG" sz="1100" b="1" kern="50" dirty="0">
                          <a:effectLst/>
                          <a:latin typeface="Times New Roman"/>
                          <a:ea typeface="Calibri"/>
                        </a:rPr>
                        <a:t>3. </a:t>
                      </a:r>
                      <a:r>
                        <a:rPr lang="en-US" sz="1100" b="1" kern="50" dirty="0">
                          <a:effectLst/>
                          <a:latin typeface="Times New Roman"/>
                          <a:ea typeface="Calibri"/>
                        </a:rPr>
                        <a:t>Young females </a:t>
                      </a:r>
                      <a:r>
                        <a:rPr lang="bg-BG" sz="1100" b="1" kern="50" dirty="0">
                          <a:effectLst/>
                          <a:latin typeface="Times New Roman"/>
                          <a:ea typeface="Calibri"/>
                        </a:rPr>
                        <a:t>(3 </a:t>
                      </a:r>
                      <a:r>
                        <a:rPr lang="en-US" sz="1100" b="1" kern="50" dirty="0">
                          <a:effectLst/>
                          <a:latin typeface="Times New Roman"/>
                          <a:ea typeface="Calibri"/>
                        </a:rPr>
                        <a:t>and</a:t>
                      </a:r>
                      <a:r>
                        <a:rPr lang="bg-BG" sz="1100" b="1" kern="50" dirty="0">
                          <a:effectLst/>
                          <a:latin typeface="Times New Roman"/>
                          <a:ea typeface="Calibri"/>
                        </a:rPr>
                        <a:t> 4 </a:t>
                      </a:r>
                      <a:r>
                        <a:rPr lang="en-US" sz="1100" b="1" kern="50" dirty="0" err="1">
                          <a:effectLst/>
                          <a:latin typeface="Times New Roman"/>
                          <a:ea typeface="Calibri"/>
                        </a:rPr>
                        <a:t>years’old</a:t>
                      </a:r>
                      <a:r>
                        <a:rPr lang="bg-BG" sz="1100" b="1" kern="50" dirty="0">
                          <a:effectLst/>
                          <a:latin typeface="Times New Roman"/>
                          <a:ea typeface="Calibri"/>
                        </a:rPr>
                        <a:t>)</a:t>
                      </a:r>
                      <a:r>
                        <a:rPr lang="en-US" sz="1100" b="1" kern="50" dirty="0">
                          <a:effectLst/>
                          <a:latin typeface="Times New Roman"/>
                          <a:ea typeface="Calibri"/>
                        </a:rPr>
                        <a:t> </a:t>
                      </a:r>
                    </a:p>
                    <a:p>
                      <a:pPr marL="0" marR="0" algn="ctr">
                        <a:spcBef>
                          <a:spcPts val="0"/>
                        </a:spcBef>
                        <a:spcAft>
                          <a:spcPts val="0"/>
                        </a:spcAft>
                      </a:pPr>
                      <a:r>
                        <a:rPr lang="en-US" sz="1100" b="1" kern="50" dirty="0">
                          <a:effectLst/>
                          <a:latin typeface="Times New Roman"/>
                          <a:ea typeface="Calibri"/>
                        </a:rPr>
                        <a:t>and young males</a:t>
                      </a:r>
                      <a:r>
                        <a:rPr lang="bg-BG" sz="1100" b="1" kern="50" dirty="0">
                          <a:effectLst/>
                          <a:latin typeface="Times New Roman"/>
                          <a:ea typeface="Calibri"/>
                        </a:rPr>
                        <a:t> ~ 3 </a:t>
                      </a:r>
                      <a:r>
                        <a:rPr lang="en-US" sz="1100" b="1" kern="50" dirty="0">
                          <a:effectLst/>
                          <a:latin typeface="Times New Roman"/>
                          <a:ea typeface="Calibri"/>
                        </a:rPr>
                        <a:t>years’ old</a:t>
                      </a:r>
                    </a:p>
                    <a:p>
                      <a:pPr marL="0" marR="0" algn="ctr">
                        <a:spcBef>
                          <a:spcPts val="0"/>
                        </a:spcBef>
                        <a:spcAft>
                          <a:spcPts val="0"/>
                        </a:spcAft>
                      </a:pPr>
                      <a:r>
                        <a:rPr lang="bg-BG" sz="1100" b="1" kern="50" dirty="0">
                          <a:effectLst/>
                          <a:latin typeface="Times New Roman"/>
                          <a:ea typeface="Calibri"/>
                        </a:rPr>
                        <a:t>(</a:t>
                      </a:r>
                      <a:r>
                        <a:rPr lang="en-US" sz="1100" b="1" kern="50" dirty="0">
                          <a:effectLst/>
                          <a:latin typeface="Times New Roman"/>
                          <a:ea typeface="Calibri"/>
                        </a:rPr>
                        <a:t>small bear</a:t>
                      </a:r>
                      <a:r>
                        <a:rPr lang="bg-BG" sz="1100" b="1" kern="50" dirty="0">
                          <a:effectLst/>
                          <a:latin typeface="Times New Roman"/>
                          <a:ea typeface="Calibri"/>
                        </a:rPr>
                        <a:t>: ~ 50-100 </a:t>
                      </a:r>
                      <a:r>
                        <a:rPr lang="en-US" sz="1100" b="1" kern="50" dirty="0">
                          <a:effectLst/>
                          <a:latin typeface="Times New Roman"/>
                          <a:ea typeface="Calibri"/>
                        </a:rPr>
                        <a:t>kg</a:t>
                      </a:r>
                      <a:r>
                        <a:rPr lang="bg-BG" sz="1100" b="1" kern="50" dirty="0">
                          <a:effectLst/>
                          <a:latin typeface="Times New Roman"/>
                          <a:ea typeface="Calibri"/>
                        </a:rPr>
                        <a:t>)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ru-RU" sz="1100" b="1" kern="50" dirty="0">
                          <a:effectLst/>
                          <a:latin typeface="Times New Roman"/>
                          <a:ea typeface="Calibri"/>
                        </a:rPr>
                        <a:t>10/</a:t>
                      </a:r>
                      <a:r>
                        <a:rPr lang="bg-BG" sz="1100" b="1" kern="50" dirty="0">
                          <a:effectLst/>
                          <a:latin typeface="Times New Roman"/>
                          <a:ea typeface="Calibri"/>
                        </a:rPr>
                        <a:t>11-12 </a:t>
                      </a:r>
                      <a:r>
                        <a:rPr lang="en-US" sz="1100" b="1" kern="50" dirty="0">
                          <a:effectLst/>
                          <a:latin typeface="Times New Roman"/>
                          <a:ea typeface="Calibri"/>
                        </a:rPr>
                        <a:t>cm</a:t>
                      </a:r>
                      <a:r>
                        <a:rPr lang="bg-BG" sz="1100" b="1" kern="50" dirty="0">
                          <a:effectLst/>
                          <a:latin typeface="Times New Roman"/>
                          <a:ea typeface="Calibri"/>
                        </a:rPr>
                        <a:t>.</a:t>
                      </a:r>
                      <a:endParaRPr lang="en-US" sz="1100" b="1" kern="50" dirty="0">
                        <a:effectLst/>
                        <a:latin typeface="Times New Roman"/>
                        <a:ea typeface="Calibri"/>
                      </a:endParaRPr>
                    </a:p>
                    <a:p>
                      <a:pPr marL="0" marR="0" algn="ctr">
                        <a:spcBef>
                          <a:spcPts val="0"/>
                        </a:spcBef>
                        <a:spcAft>
                          <a:spcPts val="0"/>
                        </a:spcAft>
                      </a:pPr>
                      <a:r>
                        <a:rPr lang="bg-BG" sz="1100" b="1" kern="50" dirty="0">
                          <a:effectLst/>
                          <a:latin typeface="Times New Roman"/>
                          <a:ea typeface="Calibri"/>
                        </a:rPr>
                        <a:t>(</a:t>
                      </a:r>
                      <a:r>
                        <a:rPr lang="en-US" sz="1100" b="1" kern="50" dirty="0">
                          <a:effectLst/>
                          <a:latin typeface="Times New Roman"/>
                          <a:ea typeface="Calibri"/>
                        </a:rPr>
                        <a:t>the most frequent in the field</a:t>
                      </a:r>
                      <a:r>
                        <a:rPr lang="bg-BG" sz="1100" b="1" kern="50" dirty="0">
                          <a:effectLst/>
                          <a:latin typeface="Times New Roman"/>
                          <a:ea typeface="Calibri"/>
                        </a:rPr>
                        <a:t>) </a:t>
                      </a:r>
                      <a:r>
                        <a:rPr lang="en-US" sz="1100" b="1" kern="50" dirty="0">
                          <a:effectLst/>
                          <a:latin typeface="Times New Roman"/>
                          <a:ea typeface="Calibri"/>
                        </a:rPr>
                        <a:t>In the young individuals with </a:t>
                      </a:r>
                      <a:r>
                        <a:rPr lang="bg-BG" sz="1100" b="1" kern="50" dirty="0">
                          <a:effectLst/>
                          <a:latin typeface="Times New Roman"/>
                          <a:ea typeface="Calibri"/>
                        </a:rPr>
                        <a:t>12 </a:t>
                      </a:r>
                      <a:r>
                        <a:rPr lang="en-US" sz="1100" b="1" kern="50" dirty="0">
                          <a:effectLst/>
                          <a:latin typeface="Times New Roman"/>
                          <a:ea typeface="Calibri"/>
                        </a:rPr>
                        <a:t>cm are most possibly young males because </a:t>
                      </a:r>
                      <a:r>
                        <a:rPr lang="bg-BG" sz="1100" b="1" kern="50" dirty="0">
                          <a:effectLst/>
                          <a:latin typeface="Times New Roman"/>
                          <a:ea typeface="Calibri"/>
                        </a:rPr>
                        <a:t>12 </a:t>
                      </a:r>
                      <a:r>
                        <a:rPr lang="en-US" sz="1100" b="1" kern="50" dirty="0">
                          <a:effectLst/>
                          <a:latin typeface="Times New Roman"/>
                          <a:ea typeface="Calibri"/>
                        </a:rPr>
                        <a:t>cm is normal size for a mature female</a:t>
                      </a:r>
                      <a:r>
                        <a:rPr lang="bg-BG" sz="1100" b="1" kern="50" dirty="0">
                          <a:effectLst/>
                          <a:latin typeface="Times New Roman"/>
                          <a:ea typeface="Calibri"/>
                        </a:rPr>
                        <a:t>)</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 0</a:t>
                      </a:r>
                      <a:r>
                        <a:rPr lang="en-US" sz="1100" b="1" kern="50" dirty="0">
                          <a:effectLst/>
                          <a:latin typeface="Times New Roman"/>
                          <a:ea typeface="Calibri"/>
                        </a:rPr>
                        <a:t>-</a:t>
                      </a:r>
                      <a:r>
                        <a:rPr lang="bg-BG" sz="1100" b="1" kern="50" dirty="0">
                          <a:effectLst/>
                          <a:latin typeface="Times New Roman"/>
                          <a:ea typeface="Calibri"/>
                        </a:rPr>
                        <a:t>0.5 </a:t>
                      </a:r>
                      <a:r>
                        <a:rPr lang="en-US" sz="1100" b="1" kern="50" dirty="0">
                          <a:effectLst/>
                          <a:latin typeface="Times New Roman"/>
                          <a:ea typeface="Calibri"/>
                        </a:rPr>
                        <a:t>cm</a:t>
                      </a:r>
                      <a:r>
                        <a:rPr lang="bg-BG" sz="1100" b="1" kern="50" dirty="0">
                          <a:effectLst/>
                          <a:latin typeface="Times New Roman"/>
                          <a:ea typeface="Calibri"/>
                        </a:rPr>
                        <a:t>. </a:t>
                      </a:r>
                      <a:r>
                        <a:rPr lang="en-US" sz="1100" b="1" kern="50" dirty="0">
                          <a:effectLst/>
                          <a:latin typeface="Times New Roman"/>
                          <a:ea typeface="Calibri"/>
                        </a:rPr>
                        <a:t>narrower than the anterior</a:t>
                      </a:r>
                      <a:r>
                        <a:rPr lang="bg-BG" sz="1100" b="1" kern="50" dirty="0">
                          <a:effectLst/>
                          <a:latin typeface="Times New Roman"/>
                          <a:ea typeface="Calibri"/>
                        </a:rPr>
                        <a:t>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16-</a:t>
                      </a:r>
                      <a:r>
                        <a:rPr lang="ru-RU" sz="1100" b="1" kern="50" dirty="0">
                          <a:effectLst/>
                          <a:latin typeface="Times New Roman"/>
                          <a:ea typeface="Calibri"/>
                        </a:rPr>
                        <a:t>19/</a:t>
                      </a:r>
                      <a:r>
                        <a:rPr lang="bg-BG" sz="1100" b="1" kern="50" dirty="0">
                          <a:effectLst/>
                          <a:latin typeface="Times New Roman"/>
                          <a:ea typeface="Calibri"/>
                        </a:rPr>
                        <a:t>20</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2336">
                <a:tc>
                  <a:txBody>
                    <a:bodyPr/>
                    <a:lstStyle/>
                    <a:p>
                      <a:pPr marL="0" marR="0" algn="ctr">
                        <a:spcBef>
                          <a:spcPts val="0"/>
                        </a:spcBef>
                        <a:spcAft>
                          <a:spcPts val="0"/>
                        </a:spcAft>
                      </a:pPr>
                      <a:r>
                        <a:rPr lang="bg-BG" sz="1100" b="1" kern="50" dirty="0">
                          <a:effectLst/>
                          <a:latin typeface="Times New Roman"/>
                          <a:ea typeface="Calibri"/>
                        </a:rPr>
                        <a:t>4. </a:t>
                      </a:r>
                      <a:r>
                        <a:rPr lang="en-US" sz="1100" b="1" kern="50" dirty="0">
                          <a:effectLst/>
                          <a:latin typeface="Times New Roman"/>
                          <a:ea typeface="Calibri"/>
                        </a:rPr>
                        <a:t>Adult females and </a:t>
                      </a:r>
                      <a:r>
                        <a:rPr lang="en-US" sz="1100" b="1" kern="50" dirty="0" err="1">
                          <a:effectLst/>
                          <a:latin typeface="Times New Roman"/>
                          <a:ea typeface="Calibri"/>
                        </a:rPr>
                        <a:t>subadult</a:t>
                      </a:r>
                      <a:r>
                        <a:rPr lang="en-US" sz="1100" b="1" kern="50" dirty="0">
                          <a:effectLst/>
                          <a:latin typeface="Times New Roman"/>
                          <a:ea typeface="Calibri"/>
                        </a:rPr>
                        <a:t> </a:t>
                      </a:r>
                      <a:r>
                        <a:rPr lang="bg-BG" sz="1100" b="1" kern="50" dirty="0">
                          <a:effectLst/>
                          <a:latin typeface="Times New Roman"/>
                          <a:ea typeface="Calibri"/>
                        </a:rPr>
                        <a:t>( 4-5 </a:t>
                      </a:r>
                      <a:r>
                        <a:rPr lang="en-US" sz="1100" b="1" kern="50" dirty="0">
                          <a:effectLst/>
                          <a:latin typeface="Times New Roman"/>
                          <a:ea typeface="Calibri"/>
                        </a:rPr>
                        <a:t>years old</a:t>
                      </a:r>
                      <a:r>
                        <a:rPr lang="bg-BG" sz="1100" b="1" kern="50" dirty="0">
                          <a:effectLst/>
                          <a:latin typeface="Times New Roman"/>
                          <a:ea typeface="Calibri"/>
                        </a:rPr>
                        <a:t>) </a:t>
                      </a:r>
                      <a:r>
                        <a:rPr lang="en-US" sz="1100" b="1" kern="50" dirty="0">
                          <a:effectLst/>
                          <a:latin typeface="Times New Roman"/>
                          <a:ea typeface="Calibri"/>
                        </a:rPr>
                        <a:t>males </a:t>
                      </a:r>
                      <a:r>
                        <a:rPr lang="bg-BG" sz="1100" b="1" kern="50" dirty="0">
                          <a:effectLst/>
                          <a:latin typeface="Times New Roman"/>
                          <a:ea typeface="Calibri"/>
                        </a:rPr>
                        <a:t>(</a:t>
                      </a:r>
                      <a:r>
                        <a:rPr lang="en-US" sz="1100" b="1" kern="50" dirty="0">
                          <a:effectLst/>
                          <a:latin typeface="Times New Roman"/>
                          <a:ea typeface="Calibri"/>
                        </a:rPr>
                        <a:t>average-sized bear</a:t>
                      </a:r>
                      <a:r>
                        <a:rPr lang="bg-BG" sz="1100" b="1" kern="50" dirty="0">
                          <a:effectLst/>
                          <a:latin typeface="Times New Roman"/>
                          <a:ea typeface="Calibri"/>
                        </a:rPr>
                        <a:t> - 100 ~ 200 </a:t>
                      </a:r>
                      <a:r>
                        <a:rPr lang="en-US" sz="1100" b="1" kern="50" dirty="0">
                          <a:effectLst/>
                          <a:latin typeface="Times New Roman"/>
                          <a:ea typeface="Calibri"/>
                        </a:rPr>
                        <a:t>kg</a:t>
                      </a:r>
                      <a:r>
                        <a:rPr lang="bg-BG" sz="1100" b="1" kern="50" dirty="0">
                          <a:effectLst/>
                          <a:latin typeface="Times New Roman"/>
                          <a:ea typeface="Calibri"/>
                        </a:rPr>
                        <a:t>.)</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bg-BG" sz="1100" b="1" kern="50" dirty="0">
                          <a:effectLst/>
                          <a:latin typeface="Times New Roman"/>
                          <a:ea typeface="Calibri"/>
                        </a:rPr>
                        <a:t> 12/13</a:t>
                      </a:r>
                      <a:r>
                        <a:rPr lang="ru-RU" sz="1100" b="1" kern="50" dirty="0">
                          <a:effectLst/>
                          <a:latin typeface="Times New Roman"/>
                          <a:ea typeface="Calibri"/>
                        </a:rPr>
                        <a:t>-13.5</a:t>
                      </a:r>
                      <a:r>
                        <a:rPr lang="en-US" sz="1100" b="1" kern="50" dirty="0">
                          <a:effectLst/>
                          <a:latin typeface="Times New Roman"/>
                          <a:ea typeface="Calibri"/>
                        </a:rPr>
                        <a:t>/</a:t>
                      </a:r>
                      <a:r>
                        <a:rPr lang="ru-RU" sz="1100" b="1" kern="50" dirty="0">
                          <a:effectLst/>
                          <a:latin typeface="Times New Roman"/>
                          <a:ea typeface="Calibri"/>
                        </a:rPr>
                        <a:t>14</a:t>
                      </a:r>
                      <a:r>
                        <a:rPr lang="bg-BG" sz="1100" b="1" kern="50" dirty="0">
                          <a:effectLst/>
                          <a:latin typeface="Times New Roman"/>
                          <a:ea typeface="Calibri"/>
                        </a:rPr>
                        <a:t>; (</a:t>
                      </a:r>
                      <a:r>
                        <a:rPr lang="en-US" sz="1100" b="1" kern="50" dirty="0">
                          <a:effectLst/>
                          <a:latin typeface="Times New Roman"/>
                          <a:ea typeface="Calibri"/>
                        </a:rPr>
                        <a:t>extremely rarely </a:t>
                      </a:r>
                      <a:r>
                        <a:rPr lang="bg-BG" sz="1100" b="1" kern="50" dirty="0">
                          <a:effectLst/>
                          <a:latin typeface="Times New Roman"/>
                          <a:ea typeface="Calibri"/>
                        </a:rPr>
                        <a:t>14 </a:t>
                      </a:r>
                      <a:r>
                        <a:rPr lang="en-US" sz="1100" b="1" kern="50" dirty="0">
                          <a:effectLst/>
                          <a:latin typeface="Times New Roman"/>
                          <a:ea typeface="Calibri"/>
                        </a:rPr>
                        <a:t>cm </a:t>
                      </a:r>
                      <a:r>
                        <a:rPr lang="bg-BG" sz="1100" b="1" kern="50" dirty="0">
                          <a:effectLst/>
                          <a:latin typeface="Times New Roman"/>
                          <a:ea typeface="Calibri"/>
                        </a:rPr>
                        <a:t>– </a:t>
                      </a:r>
                      <a:r>
                        <a:rPr lang="en-US" sz="1100" b="1" kern="50" dirty="0">
                          <a:effectLst/>
                          <a:latin typeface="Times New Roman"/>
                          <a:ea typeface="Calibri"/>
                        </a:rPr>
                        <a:t>for a female but most frequently for a young male</a:t>
                      </a:r>
                      <a:r>
                        <a:rPr lang="bg-BG" sz="1100" b="1" kern="50" dirty="0">
                          <a:effectLst/>
                          <a:latin typeface="Times New Roman"/>
                          <a:ea typeface="Calibri"/>
                        </a:rPr>
                        <a:t>)</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 ~ 0.5</a:t>
                      </a:r>
                      <a:r>
                        <a:rPr lang="en-US" sz="1100" b="1" kern="50" dirty="0">
                          <a:effectLst/>
                          <a:latin typeface="Times New Roman"/>
                          <a:ea typeface="Calibri"/>
                        </a:rPr>
                        <a:t>-</a:t>
                      </a:r>
                      <a:r>
                        <a:rPr lang="bg-BG" sz="1100" b="1" kern="50" dirty="0">
                          <a:effectLst/>
                          <a:latin typeface="Times New Roman"/>
                          <a:ea typeface="Calibri"/>
                        </a:rPr>
                        <a:t>1 </a:t>
                      </a:r>
                      <a:r>
                        <a:rPr lang="en-US" sz="1100" b="1" kern="50" dirty="0">
                          <a:effectLst/>
                          <a:latin typeface="Times New Roman"/>
                          <a:ea typeface="Calibri"/>
                        </a:rPr>
                        <a:t>cm Narrower than the anterior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1100" b="1" kern="50" dirty="0">
                          <a:effectLst/>
                          <a:latin typeface="Times New Roman"/>
                          <a:ea typeface="Calibri"/>
                        </a:rPr>
                        <a:t>19/20</a:t>
                      </a:r>
                      <a:r>
                        <a:rPr lang="en-US" sz="1100" b="1" kern="50" dirty="0">
                          <a:effectLst/>
                          <a:latin typeface="Times New Roman"/>
                          <a:ea typeface="Calibri"/>
                        </a:rPr>
                        <a:t>-</a:t>
                      </a:r>
                      <a:r>
                        <a:rPr lang="bg-BG" sz="1100" b="1" kern="50" dirty="0">
                          <a:effectLst/>
                          <a:latin typeface="Times New Roman"/>
                          <a:ea typeface="Calibri"/>
                        </a:rPr>
                        <a:t>2</a:t>
                      </a:r>
                      <a:r>
                        <a:rPr lang="ru-RU" sz="1100" b="1" kern="50" dirty="0">
                          <a:effectLst/>
                          <a:latin typeface="Times New Roman"/>
                          <a:ea typeface="Calibri"/>
                        </a:rPr>
                        <a:t>3</a:t>
                      </a:r>
                      <a:r>
                        <a:rPr lang="en-US" sz="1100" b="1" kern="50" dirty="0">
                          <a:effectLst/>
                          <a:latin typeface="Times New Roman"/>
                          <a:ea typeface="Calibri"/>
                        </a:rPr>
                        <a:t>/24 cm;</a:t>
                      </a:r>
                    </a:p>
                    <a:p>
                      <a:pPr marL="0" marR="0" algn="ctr">
                        <a:spcBef>
                          <a:spcPts val="0"/>
                        </a:spcBef>
                        <a:spcAft>
                          <a:spcPts val="0"/>
                        </a:spcAft>
                      </a:pPr>
                      <a:r>
                        <a:rPr lang="ru-RU" sz="1100" b="1" kern="50" dirty="0">
                          <a:effectLst/>
                          <a:latin typeface="Times New Roman"/>
                          <a:ea typeface="Calibri"/>
                        </a:rPr>
                        <a:t>(</a:t>
                      </a:r>
                      <a:r>
                        <a:rPr lang="en-US" sz="1100" b="1" kern="50" dirty="0">
                          <a:effectLst/>
                          <a:latin typeface="Times New Roman"/>
                          <a:ea typeface="Calibri"/>
                        </a:rPr>
                        <a:t>23/</a:t>
                      </a:r>
                      <a:r>
                        <a:rPr lang="bg-BG" sz="1100" b="1" kern="50" dirty="0">
                          <a:effectLst/>
                          <a:latin typeface="Times New Roman"/>
                          <a:ea typeface="Calibri"/>
                        </a:rPr>
                        <a:t>24 – </a:t>
                      </a:r>
                      <a:r>
                        <a:rPr lang="en-US" sz="1100" b="1" kern="50" dirty="0">
                          <a:effectLst/>
                          <a:latin typeface="Times New Roman"/>
                          <a:ea typeface="Calibri"/>
                        </a:rPr>
                        <a:t>only male individuals</a:t>
                      </a:r>
                      <a:r>
                        <a:rPr lang="ru-RU" sz="1100" b="1" kern="50" dirty="0">
                          <a:effectLst/>
                          <a:latin typeface="Times New Roman"/>
                          <a:ea typeface="Calibri"/>
                        </a:rPr>
                        <a:t>)</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102">
                <a:tc>
                  <a:txBody>
                    <a:bodyPr/>
                    <a:lstStyle/>
                    <a:p>
                      <a:pPr marL="0" marR="0" algn="ctr">
                        <a:spcBef>
                          <a:spcPts val="0"/>
                        </a:spcBef>
                        <a:spcAft>
                          <a:spcPts val="0"/>
                        </a:spcAft>
                      </a:pPr>
                      <a:r>
                        <a:rPr lang="bg-BG" sz="1100" b="1" kern="50">
                          <a:effectLst/>
                          <a:latin typeface="Times New Roman"/>
                          <a:ea typeface="Calibri"/>
                        </a:rPr>
                        <a:t>5. </a:t>
                      </a:r>
                      <a:r>
                        <a:rPr lang="en-US" sz="1100" b="1" kern="50">
                          <a:effectLst/>
                          <a:latin typeface="Times New Roman"/>
                          <a:ea typeface="Calibri"/>
                        </a:rPr>
                        <a:t>Mature males more than </a:t>
                      </a:r>
                      <a:r>
                        <a:rPr lang="bg-BG" sz="1100" b="1" kern="50">
                          <a:effectLst/>
                          <a:latin typeface="Times New Roman"/>
                          <a:ea typeface="Calibri"/>
                        </a:rPr>
                        <a:t>5 </a:t>
                      </a:r>
                      <a:r>
                        <a:rPr lang="en-US" sz="1100" b="1" kern="50">
                          <a:effectLst/>
                          <a:latin typeface="Times New Roman"/>
                          <a:ea typeface="Calibri"/>
                        </a:rPr>
                        <a:t>years old</a:t>
                      </a:r>
                      <a:r>
                        <a:rPr lang="bg-BG" sz="1100" b="1" kern="50">
                          <a:effectLst/>
                          <a:latin typeface="Times New Roman"/>
                          <a:ea typeface="Calibri"/>
                        </a:rPr>
                        <a:t> (</a:t>
                      </a:r>
                      <a:r>
                        <a:rPr lang="en-US" sz="1100" b="1" kern="50">
                          <a:effectLst/>
                          <a:latin typeface="Times New Roman"/>
                          <a:ea typeface="Calibri"/>
                        </a:rPr>
                        <a:t>large bear</a:t>
                      </a:r>
                      <a:r>
                        <a:rPr lang="bg-BG" sz="1100" b="1" kern="50">
                          <a:effectLst/>
                          <a:latin typeface="Times New Roman"/>
                          <a:ea typeface="Calibri"/>
                        </a:rPr>
                        <a:t> ~ 200-250 </a:t>
                      </a:r>
                      <a:r>
                        <a:rPr lang="en-US" sz="1100" b="1" kern="50">
                          <a:effectLst/>
                          <a:latin typeface="Times New Roman"/>
                          <a:ea typeface="Calibri"/>
                        </a:rPr>
                        <a:t>kg</a:t>
                      </a:r>
                      <a:r>
                        <a:rPr lang="bg-BG" sz="1100" b="1" kern="50">
                          <a:effectLst/>
                          <a:latin typeface="Times New Roman"/>
                          <a:ea typeface="Calibri"/>
                        </a:rPr>
                        <a:t>)</a:t>
                      </a:r>
                      <a:endParaRPr lang="en-US" sz="1100" b="1" kern="5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bg-BG" sz="1100" b="1" kern="50" dirty="0">
                          <a:effectLst/>
                          <a:latin typeface="Times New Roman"/>
                          <a:ea typeface="Calibri"/>
                        </a:rPr>
                        <a:t>14.5-17</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 </a:t>
                      </a:r>
                      <a:r>
                        <a:rPr lang="en-US" sz="1100" b="1" kern="50" dirty="0">
                          <a:effectLst/>
                          <a:latin typeface="Times New Roman"/>
                          <a:ea typeface="Calibri"/>
                        </a:rPr>
                        <a:t>It could be up to </a:t>
                      </a:r>
                      <a:r>
                        <a:rPr lang="bg-BG" sz="1100" b="1" kern="50" dirty="0">
                          <a:effectLst/>
                          <a:latin typeface="Times New Roman"/>
                          <a:ea typeface="Calibri"/>
                        </a:rPr>
                        <a:t>1-1.5 </a:t>
                      </a:r>
                      <a:r>
                        <a:rPr lang="en-US" sz="1100" b="1" kern="50" dirty="0">
                          <a:effectLst/>
                          <a:latin typeface="Times New Roman"/>
                          <a:ea typeface="Calibri"/>
                        </a:rPr>
                        <a:t>cm narrower</a:t>
                      </a:r>
                      <a:r>
                        <a:rPr lang="bg-BG" sz="1100" b="1" kern="50" dirty="0">
                          <a:effectLst/>
                          <a:latin typeface="Times New Roman"/>
                          <a:ea typeface="Calibri"/>
                        </a:rPr>
                        <a:t>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24-26/27</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4898">
                <a:tc>
                  <a:txBody>
                    <a:bodyPr/>
                    <a:lstStyle/>
                    <a:p>
                      <a:pPr marL="0" marR="0" algn="ctr">
                        <a:spcBef>
                          <a:spcPts val="0"/>
                        </a:spcBef>
                        <a:spcAft>
                          <a:spcPts val="0"/>
                        </a:spcAft>
                      </a:pPr>
                      <a:r>
                        <a:rPr lang="bg-BG" sz="1100" b="1" kern="50">
                          <a:effectLst/>
                          <a:latin typeface="Times New Roman"/>
                          <a:ea typeface="Calibri"/>
                        </a:rPr>
                        <a:t>6. </a:t>
                      </a:r>
                      <a:r>
                        <a:rPr lang="en-US" sz="1100" b="1" kern="50">
                          <a:effectLst/>
                          <a:latin typeface="Times New Roman"/>
                          <a:ea typeface="Calibri"/>
                        </a:rPr>
                        <a:t>Very big, old males, usually more than </a:t>
                      </a:r>
                      <a:r>
                        <a:rPr lang="bg-BG" sz="1100" b="1" kern="50">
                          <a:effectLst/>
                          <a:latin typeface="Times New Roman"/>
                          <a:ea typeface="Calibri"/>
                        </a:rPr>
                        <a:t>10 </a:t>
                      </a:r>
                      <a:r>
                        <a:rPr lang="en-US" sz="1100" b="1" kern="50">
                          <a:effectLst/>
                          <a:latin typeface="Times New Roman"/>
                          <a:ea typeface="Calibri"/>
                        </a:rPr>
                        <a:t>years’ old and more than </a:t>
                      </a:r>
                      <a:r>
                        <a:rPr lang="bg-BG" sz="1100" b="1" kern="50">
                          <a:effectLst/>
                          <a:latin typeface="Times New Roman"/>
                          <a:ea typeface="Calibri"/>
                        </a:rPr>
                        <a:t>250 </a:t>
                      </a:r>
                      <a:r>
                        <a:rPr lang="en-US" sz="1100" b="1" kern="50">
                          <a:effectLst/>
                          <a:latin typeface="Times New Roman"/>
                          <a:ea typeface="Calibri"/>
                        </a:rPr>
                        <a:t>kg</a:t>
                      </a:r>
                      <a:r>
                        <a:rPr lang="bg-BG" sz="1100" b="1" kern="50">
                          <a:effectLst/>
                          <a:latin typeface="Times New Roman"/>
                          <a:ea typeface="Calibri"/>
                        </a:rPr>
                        <a:t> (</a:t>
                      </a:r>
                      <a:r>
                        <a:rPr lang="en-US" sz="1100" b="1" kern="50">
                          <a:effectLst/>
                          <a:latin typeface="Times New Roman"/>
                          <a:ea typeface="Calibri"/>
                        </a:rPr>
                        <a:t>records</a:t>
                      </a:r>
                      <a:r>
                        <a:rPr lang="bg-BG" sz="1100" b="1" kern="50">
                          <a:effectLst/>
                          <a:latin typeface="Times New Roman"/>
                          <a:ea typeface="Calibri"/>
                        </a:rPr>
                        <a:t> – </a:t>
                      </a:r>
                      <a:r>
                        <a:rPr lang="en-US" sz="1100" b="1" kern="50">
                          <a:effectLst/>
                          <a:latin typeface="Times New Roman"/>
                          <a:ea typeface="Calibri"/>
                        </a:rPr>
                        <a:t>above</a:t>
                      </a:r>
                      <a:r>
                        <a:rPr lang="bg-BG" sz="1100" b="1" kern="50">
                          <a:effectLst/>
                          <a:latin typeface="Times New Roman"/>
                          <a:ea typeface="Calibri"/>
                        </a:rPr>
                        <a:t> 350 </a:t>
                      </a:r>
                      <a:r>
                        <a:rPr lang="en-US" sz="1100" b="1" kern="50">
                          <a:effectLst/>
                          <a:latin typeface="Times New Roman"/>
                          <a:ea typeface="Calibri"/>
                        </a:rPr>
                        <a:t>kg</a:t>
                      </a:r>
                      <a:r>
                        <a:rPr lang="bg-BG" sz="1100" b="1" kern="50">
                          <a:effectLst/>
                          <a:latin typeface="Times New Roman"/>
                          <a:ea typeface="Calibri"/>
                        </a:rPr>
                        <a:t>)</a:t>
                      </a:r>
                      <a:endParaRPr lang="en-US" sz="1100" b="1" kern="5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bg-BG" sz="1100" b="1" kern="50" dirty="0">
                          <a:effectLst/>
                          <a:latin typeface="Times New Roman"/>
                          <a:ea typeface="Calibri"/>
                        </a:rPr>
                        <a:t> 17 </a:t>
                      </a:r>
                      <a:r>
                        <a:rPr lang="en-US" sz="1100" b="1" kern="50" dirty="0">
                          <a:effectLst/>
                          <a:latin typeface="Times New Roman"/>
                          <a:ea typeface="Calibri"/>
                        </a:rPr>
                        <a:t>and more</a:t>
                      </a:r>
                      <a:r>
                        <a:rPr lang="bg-BG" sz="1100" b="1" kern="50" dirty="0">
                          <a:effectLst/>
                          <a:latin typeface="Times New Roman"/>
                          <a:ea typeface="Calibri"/>
                        </a:rPr>
                        <a:t> </a:t>
                      </a:r>
                      <a:endParaRPr lang="en-US" sz="1100" b="1" kern="5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kern="50" dirty="0">
                          <a:effectLst/>
                          <a:latin typeface="Times New Roman"/>
                          <a:ea typeface="Calibri"/>
                        </a:rPr>
                        <a:t>Up to</a:t>
                      </a:r>
                      <a:r>
                        <a:rPr lang="bg-BG" sz="1100" b="1" kern="50" dirty="0">
                          <a:effectLst/>
                          <a:latin typeface="Times New Roman"/>
                          <a:ea typeface="Calibri"/>
                        </a:rPr>
                        <a:t> 1-2 </a:t>
                      </a:r>
                      <a:r>
                        <a:rPr lang="en-US" sz="1100" b="1" kern="50" dirty="0">
                          <a:effectLst/>
                          <a:latin typeface="Times New Roman"/>
                          <a:ea typeface="Calibri"/>
                        </a:rPr>
                        <a:t>cm narrower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bg-BG" sz="1100" b="1" kern="50" dirty="0">
                          <a:effectLst/>
                          <a:latin typeface="Times New Roman"/>
                          <a:ea typeface="Calibri"/>
                        </a:rPr>
                        <a:t>27</a:t>
                      </a:r>
                      <a:r>
                        <a:rPr lang="en-US" sz="1100" b="1" kern="50" dirty="0">
                          <a:effectLst/>
                          <a:latin typeface="Times New Roman"/>
                          <a:ea typeface="Calibri"/>
                        </a:rPr>
                        <a:t>-</a:t>
                      </a:r>
                      <a:r>
                        <a:rPr lang="bg-BG" sz="1100" b="1" kern="50" dirty="0">
                          <a:effectLst/>
                          <a:latin typeface="Times New Roman"/>
                          <a:ea typeface="Calibri"/>
                        </a:rPr>
                        <a:t>30 (31?) </a:t>
                      </a:r>
                      <a:r>
                        <a:rPr lang="en-US" sz="1100" b="1" kern="50" dirty="0">
                          <a:effectLst/>
                          <a:latin typeface="Times New Roman"/>
                          <a:ea typeface="Calibri"/>
                        </a:rPr>
                        <a:t>cm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18</a:t>
            </a:fld>
            <a:endParaRPr lang="bg-BG" dirty="0">
              <a:solidFill>
                <a:schemeClr val="tx1"/>
              </a:solidFill>
            </a:endParaRPr>
          </a:p>
        </p:txBody>
      </p:sp>
      <p:sp>
        <p:nvSpPr>
          <p:cNvPr id="7"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277200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43" y="168341"/>
            <a:ext cx="10226741" cy="1052133"/>
          </a:xfrm>
        </p:spPr>
        <p:txBody>
          <a:bodyPr>
            <a:normAutofit/>
          </a:bodyPr>
          <a:lstStyle/>
          <a:p>
            <a:pPr algn="ctr"/>
            <a:r>
              <a:rPr lang="en-US" sz="3200" b="1" dirty="0">
                <a:latin typeface="Times New Roman" panose="02020603050405020304" pitchFamily="18" charset="0"/>
                <a:cs typeface="Times New Roman" panose="02020603050405020304" pitchFamily="18" charset="0"/>
              </a:rPr>
              <a:t>Age structures of the estimated population</a:t>
            </a:r>
          </a:p>
        </p:txBody>
      </p:sp>
      <p:sp>
        <p:nvSpPr>
          <p:cNvPr id="3" name="Content Placeholder 2"/>
          <p:cNvSpPr>
            <a:spLocks noGrp="1"/>
          </p:cNvSpPr>
          <p:nvPr>
            <p:ph idx="1"/>
          </p:nvPr>
        </p:nvSpPr>
        <p:spPr/>
        <p:txBody>
          <a:bodyPr/>
          <a:lstStyle/>
          <a:p>
            <a:endParaRPr lang="en-US" dirty="0"/>
          </a:p>
        </p:txBody>
      </p:sp>
      <p:pic>
        <p:nvPicPr>
          <p:cNvPr id="3074" name="Picture 2" descr="C:\Users\Todor\Desktop\bear_ma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47" y="1519764"/>
            <a:ext cx="10076448" cy="488526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128" y="2526243"/>
            <a:ext cx="8089267"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838200" y="5757336"/>
            <a:ext cx="1549184" cy="285322"/>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rtlCol="0" anchor="ctr"/>
          <a:lstStyle/>
          <a:p>
            <a:pPr algn="r" defTabSz="958850">
              <a:spcBef>
                <a:spcPct val="20000"/>
              </a:spcBef>
            </a:pP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415" y="5111749"/>
            <a:ext cx="572346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9"/>
          <p:cNvSpPr>
            <a:spLocks noGrp="1"/>
          </p:cNvSpPr>
          <p:nvPr>
            <p:ph type="sldNum" sz="quarter" idx="12"/>
          </p:nvPr>
        </p:nvSpPr>
        <p:spPr>
          <a:xfrm>
            <a:off x="8772884" y="6473493"/>
            <a:ext cx="2580916" cy="247982"/>
          </a:xfrm>
        </p:spPr>
        <p:txBody>
          <a:bodyPr/>
          <a:lstStyle/>
          <a:p>
            <a:fld id="{CF59F4E0-B6D9-4BEA-9DE3-A9D3692DC132}" type="slidenum">
              <a:rPr lang="bg-BG" smtClean="0">
                <a:solidFill>
                  <a:schemeClr val="tx1"/>
                </a:solidFill>
              </a:rPr>
              <a:t>19</a:t>
            </a:fld>
            <a:endParaRPr lang="bg-BG" dirty="0">
              <a:solidFill>
                <a:schemeClr val="tx1"/>
              </a:solidFill>
            </a:endParaRPr>
          </a:p>
        </p:txBody>
      </p:sp>
      <p:sp>
        <p:nvSpPr>
          <p:cNvPr id="12"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38965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102478"/>
            <a:ext cx="9886006" cy="1016203"/>
          </a:xfrm>
        </p:spPr>
        <p:txBody>
          <a:bodyPr/>
          <a:lstStyle/>
          <a:p>
            <a:pPr algn="ctr"/>
            <a:r>
              <a:rPr lang="en-US" b="1" dirty="0">
                <a:latin typeface="Times New Roman" panose="02020603050405020304" pitchFamily="18" charset="0"/>
                <a:cs typeface="Times New Roman" panose="02020603050405020304" pitchFamily="18" charset="0"/>
              </a:rPr>
              <a:t>Motivation </a:t>
            </a:r>
          </a:p>
        </p:txBody>
      </p:sp>
      <p:sp>
        <p:nvSpPr>
          <p:cNvPr id="3" name="Content Placeholder 2"/>
          <p:cNvSpPr>
            <a:spLocks noGrp="1"/>
          </p:cNvSpPr>
          <p:nvPr>
            <p:ph idx="1"/>
          </p:nvPr>
        </p:nvSpPr>
        <p:spPr>
          <a:xfrm>
            <a:off x="532434" y="1143001"/>
            <a:ext cx="10138115" cy="2980306"/>
          </a:xfrm>
        </p:spPr>
        <p:txBody>
          <a:bodyPr>
            <a:normAutofit fontScale="77500" lnSpcReduction="20000"/>
          </a:bodyPr>
          <a:lstStyle/>
          <a:p>
            <a:pPr lvl="0" algn="just">
              <a:defRPr/>
            </a:pPr>
            <a:r>
              <a:rPr lang="en-US" dirty="0">
                <a:latin typeface="Times New Roman" panose="02020603050405020304" pitchFamily="18" charset="0"/>
                <a:cs typeface="Times New Roman" panose="02020603050405020304" pitchFamily="18" charset="0"/>
              </a:rPr>
              <a:t>The Habitat Directive requires strict protection of the species and the declaration of special protected areas for the conservation of its habitats.</a:t>
            </a:r>
          </a:p>
          <a:p>
            <a:pPr lvl="0" algn="just">
              <a:defRPr/>
            </a:pPr>
            <a:r>
              <a:rPr lang="en-US" dirty="0"/>
              <a:t>According to the IUCN Red List (</a:t>
            </a:r>
            <a:r>
              <a:rPr lang="en-US" dirty="0">
                <a:hlinkClick r:id="rId2"/>
              </a:rPr>
              <a:t>https://www.iucnredlist.org</a:t>
            </a:r>
            <a:r>
              <a:rPr lang="en-US" dirty="0"/>
              <a:t>), the mammals are more than 5000 species worldwide, 26% of them threatened with extinction.</a:t>
            </a:r>
          </a:p>
          <a:p>
            <a:pPr lvl="0" algn="just">
              <a:defRPr/>
            </a:pPr>
            <a:r>
              <a:rPr lang="en-US" dirty="0">
                <a:latin typeface="Times New Roman" panose="02020603050405020304" pitchFamily="18" charset="0"/>
                <a:cs typeface="Times New Roman" panose="02020603050405020304" pitchFamily="18" charset="0"/>
              </a:rPr>
              <a:t>Brown Bear (Ursus arctos) is a priority species for the conservation of mammals in the European Union. Conservation status: in Bulgaria endangered EN [C2a (i)], BA-II, III, International: Beck-II; CITES-II; DH-II, IV.</a:t>
            </a:r>
          </a:p>
          <a:p>
            <a:pPr lvl="0" algn="just">
              <a:defRPr/>
            </a:pPr>
            <a:r>
              <a:rPr lang="en-US" dirty="0">
                <a:latin typeface="Times New Roman" panose="02020603050405020304" pitchFamily="18" charset="0"/>
                <a:cs typeface="Times New Roman" panose="02020603050405020304" pitchFamily="18" charset="0"/>
              </a:rPr>
              <a:t>Red Data Book of the Republic Bulgaria</a:t>
            </a:r>
            <a:r>
              <a:rPr lang="bg-B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Vol. </a:t>
            </a:r>
            <a:r>
              <a:rPr lang="bg-BG"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Animals, Sofia, </a:t>
            </a:r>
            <a:r>
              <a:rPr lang="bg-BG" dirty="0">
                <a:latin typeface="Times New Roman" panose="02020603050405020304" pitchFamily="18" charset="0"/>
                <a:cs typeface="Times New Roman" panose="02020603050405020304" pitchFamily="18" charset="0"/>
              </a:rPr>
              <a:t> 2011.</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 </a:t>
            </a:r>
            <a:r>
              <a:rPr lang="bg-BG" u="sng" dirty="0">
                <a:latin typeface="Times New Roman" panose="02020603050405020304" pitchFamily="18" charset="0"/>
                <a:cs typeface="Times New Roman" panose="02020603050405020304" pitchFamily="18" charset="0"/>
                <a:hlinkClick r:id="rId3"/>
              </a:rPr>
              <a:t>http://e-ecodb.bas.bg/rdb/</a:t>
            </a:r>
            <a:r>
              <a:rPr lang="en-US" u="sng" dirty="0" err="1">
                <a:latin typeface="Times New Roman" panose="02020603050405020304" pitchFamily="18" charset="0"/>
                <a:cs typeface="Times New Roman" panose="02020603050405020304" pitchFamily="18" charset="0"/>
                <a:hlinkClick r:id="rId3"/>
              </a:rPr>
              <a:t>en</a:t>
            </a:r>
            <a:r>
              <a:rPr lang="bg-BG" u="sng" dirty="0">
                <a:latin typeface="Times New Roman" panose="02020603050405020304" pitchFamily="18" charset="0"/>
                <a:cs typeface="Times New Roman" panose="02020603050405020304" pitchFamily="18" charset="0"/>
                <a:hlinkClick r:id="rId3"/>
              </a:rPr>
              <a:t>/</a:t>
            </a:r>
            <a:endParaRPr lang="en-GB" dirty="0">
              <a:latin typeface="Times New Roman" panose="02020603050405020304" pitchFamily="18" charset="0"/>
              <a:cs typeface="Times New Roman" panose="02020603050405020304" pitchFamily="18" charset="0"/>
            </a:endParaRPr>
          </a:p>
          <a:p>
            <a:endParaRPr lang="en-US" dirty="0"/>
          </a:p>
        </p:txBody>
      </p:sp>
      <p:pic>
        <p:nvPicPr>
          <p:cNvPr id="5" name="Picture 6" descr="C:\Users\Todor\Desktop\red-book.jpg"/>
          <p:cNvPicPr>
            <a:picLocks noChangeAspect="1" noChangeArrowheads="1"/>
          </p:cNvPicPr>
          <p:nvPr/>
        </p:nvPicPr>
        <p:blipFill>
          <a:blip r:embed="rId4" cstate="print"/>
          <a:srcRect/>
          <a:stretch>
            <a:fillRect/>
          </a:stretch>
        </p:blipFill>
        <p:spPr bwMode="auto">
          <a:xfrm>
            <a:off x="5881192" y="4201609"/>
            <a:ext cx="4874510" cy="1936543"/>
          </a:xfrm>
          <a:prstGeom prst="rect">
            <a:avLst/>
          </a:prstGeom>
          <a:noFill/>
          <a:ln w="9525">
            <a:noFill/>
            <a:miter lim="800000"/>
            <a:headEnd/>
            <a:tailEnd/>
          </a:ln>
        </p:spPr>
      </p:pic>
      <p:sp>
        <p:nvSpPr>
          <p:cNvPr id="6"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
        <p:nvSpPr>
          <p:cNvPr id="7" name="Slide Number Placeholder 5"/>
          <p:cNvSpPr>
            <a:spLocks noGrp="1"/>
          </p:cNvSpPr>
          <p:nvPr>
            <p:ph type="sldNum" sz="quarter" idx="12"/>
          </p:nvPr>
        </p:nvSpPr>
        <p:spPr>
          <a:xfrm>
            <a:off x="8610600" y="6356350"/>
            <a:ext cx="2743200" cy="365125"/>
          </a:xfrm>
        </p:spPr>
        <p:txBody>
          <a:bodyPr/>
          <a:lstStyle/>
          <a:p>
            <a:fld id="{CF59F4E0-B6D9-4BEA-9DE3-A9D3692DC132}" type="slidenum">
              <a:rPr lang="bg-BG" b="1" smtClean="0">
                <a:solidFill>
                  <a:schemeClr val="tx1"/>
                </a:solidFill>
              </a:rPr>
              <a:t>2</a:t>
            </a:fld>
            <a:endParaRPr lang="bg-BG" b="1" dirty="0">
              <a:solidFill>
                <a:schemeClr val="tx1"/>
              </a:solidFill>
            </a:endParaRPr>
          </a:p>
        </p:txBody>
      </p:sp>
      <p:pic>
        <p:nvPicPr>
          <p:cNvPr id="4" name="Picture 3"/>
          <p:cNvPicPr>
            <a:picLocks noChangeAspect="1"/>
          </p:cNvPicPr>
          <p:nvPr/>
        </p:nvPicPr>
        <p:blipFill>
          <a:blip r:embed="rId5"/>
          <a:stretch>
            <a:fillRect/>
          </a:stretch>
        </p:blipFill>
        <p:spPr>
          <a:xfrm>
            <a:off x="1169043" y="3970654"/>
            <a:ext cx="3920097" cy="2468560"/>
          </a:xfrm>
          <a:prstGeom prst="rect">
            <a:avLst/>
          </a:prstGeom>
        </p:spPr>
      </p:pic>
    </p:spTree>
    <p:extLst>
      <p:ext uri="{BB962C8B-B14F-4D97-AF65-F5344CB8AC3E}">
        <p14:creationId xmlns:p14="http://schemas.microsoft.com/office/powerpoint/2010/main" val="25156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65126"/>
            <a:ext cx="10566400" cy="633942"/>
          </a:xfrm>
        </p:spPr>
        <p:txBody>
          <a:bodyPr>
            <a:normAutofit fontScale="90000"/>
          </a:bodyPr>
          <a:lstStyle/>
          <a:p>
            <a:pPr algn="ctr"/>
            <a:r>
              <a:rPr lang="bg-BG" b="1" dirty="0">
                <a:latin typeface="Times New Roman" panose="02020603050405020304" pitchFamily="18" charset="0"/>
                <a:cs typeface="Times New Roman" panose="02020603050405020304" pitchFamily="18" charset="0"/>
              </a:rPr>
              <a:t>List of pressures and threat</a:t>
            </a:r>
            <a:r>
              <a:rPr lang="en-US" b="1" dirty="0">
                <a:latin typeface="Times New Roman" panose="02020603050405020304" pitchFamily="18" charset="0"/>
                <a:cs typeface="Times New Roman" panose="02020603050405020304" pitchFamily="18" charset="0"/>
              </a:rPr>
              <a:t>s</a:t>
            </a:r>
          </a:p>
        </p:txBody>
      </p:sp>
      <p:graphicFrame>
        <p:nvGraphicFramePr>
          <p:cNvPr id="6" name="Table 5"/>
          <p:cNvGraphicFramePr>
            <a:graphicFrameLocks noGrp="1"/>
          </p:cNvGraphicFramePr>
          <p:nvPr>
            <p:extLst>
              <p:ext uri="{D42A27DB-BD31-4B8C-83A1-F6EECF244321}">
                <p14:modId xmlns:p14="http://schemas.microsoft.com/office/powerpoint/2010/main" val="1974168374"/>
              </p:ext>
            </p:extLst>
          </p:nvPr>
        </p:nvGraphicFramePr>
        <p:xfrm>
          <a:off x="364066" y="1676400"/>
          <a:ext cx="10845801" cy="4189669"/>
        </p:xfrm>
        <a:graphic>
          <a:graphicData uri="http://schemas.openxmlformats.org/drawingml/2006/table">
            <a:tbl>
              <a:tblPr firstRow="1" firstCol="1" bandRow="1"/>
              <a:tblGrid>
                <a:gridCol w="4785000">
                  <a:extLst>
                    <a:ext uri="{9D8B030D-6E8A-4147-A177-3AD203B41FA5}">
                      <a16:colId xmlns:a16="http://schemas.microsoft.com/office/drawing/2014/main" val="20000"/>
                    </a:ext>
                  </a:extLst>
                </a:gridCol>
                <a:gridCol w="1168431">
                  <a:extLst>
                    <a:ext uri="{9D8B030D-6E8A-4147-A177-3AD203B41FA5}">
                      <a16:colId xmlns:a16="http://schemas.microsoft.com/office/drawing/2014/main" val="20001"/>
                    </a:ext>
                  </a:extLst>
                </a:gridCol>
                <a:gridCol w="1418809">
                  <a:extLst>
                    <a:ext uri="{9D8B030D-6E8A-4147-A177-3AD203B41FA5}">
                      <a16:colId xmlns:a16="http://schemas.microsoft.com/office/drawing/2014/main" val="20002"/>
                    </a:ext>
                  </a:extLst>
                </a:gridCol>
                <a:gridCol w="1752646">
                  <a:extLst>
                    <a:ext uri="{9D8B030D-6E8A-4147-A177-3AD203B41FA5}">
                      <a16:colId xmlns:a16="http://schemas.microsoft.com/office/drawing/2014/main" val="20003"/>
                    </a:ext>
                  </a:extLst>
                </a:gridCol>
                <a:gridCol w="1720915">
                  <a:extLst>
                    <a:ext uri="{9D8B030D-6E8A-4147-A177-3AD203B41FA5}">
                      <a16:colId xmlns:a16="http://schemas.microsoft.com/office/drawing/2014/main" val="20004"/>
                    </a:ext>
                  </a:extLst>
                </a:gridCol>
              </a:tblGrid>
              <a:tr h="826598">
                <a:tc>
                  <a:txBody>
                    <a:bodyPr/>
                    <a:lstStyle/>
                    <a:p>
                      <a:pPr marL="0" marR="0" algn="ctr">
                        <a:lnSpc>
                          <a:spcPct val="107000"/>
                        </a:lnSpc>
                        <a:spcBef>
                          <a:spcPts val="600"/>
                        </a:spcBef>
                        <a:spcAft>
                          <a:spcPts val="600"/>
                        </a:spcAft>
                      </a:pPr>
                      <a:r>
                        <a:rPr lang="en-US" sz="1600" b="1" dirty="0">
                          <a:effectLst/>
                          <a:latin typeface="Calibri"/>
                          <a:ea typeface="Calibri"/>
                          <a:cs typeface="Times New Roman"/>
                        </a:rPr>
                        <a:t>Pressures and Threats</a:t>
                      </a:r>
                      <a:endParaRPr lang="en-US" sz="16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2CC"/>
                    </a:solidFill>
                  </a:tcPr>
                </a:tc>
                <a:tc>
                  <a:txBody>
                    <a:bodyPr/>
                    <a:lstStyle/>
                    <a:p>
                      <a:pPr marL="0" marR="0" algn="ctr">
                        <a:lnSpc>
                          <a:spcPct val="107000"/>
                        </a:lnSpc>
                        <a:spcBef>
                          <a:spcPts val="600"/>
                        </a:spcBef>
                        <a:spcAft>
                          <a:spcPts val="600"/>
                        </a:spcAft>
                      </a:pPr>
                      <a:r>
                        <a:rPr lang="en-US" sz="1600" b="1" dirty="0">
                          <a:effectLst/>
                          <a:latin typeface="Calibri"/>
                          <a:ea typeface="Calibri"/>
                          <a:cs typeface="Times New Roman"/>
                        </a:rPr>
                        <a:t>weight</a:t>
                      </a:r>
                      <a:endParaRPr lang="en-US" sz="1600" dirty="0">
                        <a:effectLst/>
                        <a:latin typeface="Calibri"/>
                        <a:ea typeface="Calibri"/>
                        <a:cs typeface="Times New Roman"/>
                      </a:endParaRP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2CC"/>
                    </a:solidFill>
                  </a:tcPr>
                </a:tc>
                <a:tc>
                  <a:txBody>
                    <a:bodyPr/>
                    <a:lstStyle/>
                    <a:p>
                      <a:pPr marL="0" marR="0" algn="ctr">
                        <a:lnSpc>
                          <a:spcPct val="107000"/>
                        </a:lnSpc>
                        <a:spcBef>
                          <a:spcPts val="600"/>
                        </a:spcBef>
                        <a:spcAft>
                          <a:spcPts val="600"/>
                        </a:spcAft>
                      </a:pPr>
                      <a:r>
                        <a:rPr lang="en-US" sz="1600" b="1" dirty="0">
                          <a:effectLst/>
                          <a:latin typeface="Calibri"/>
                          <a:ea typeface="Calibri"/>
                          <a:cs typeface="Times New Roman"/>
                        </a:rPr>
                        <a:t>Favorable</a:t>
                      </a:r>
                      <a:endParaRPr lang="en-US" sz="1600" dirty="0">
                        <a:effectLst/>
                        <a:latin typeface="Calibri"/>
                        <a:ea typeface="Calibri"/>
                        <a:cs typeface="Times New Roman"/>
                      </a:endParaRP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538135"/>
                    </a:solidFill>
                  </a:tcPr>
                </a:tc>
                <a:tc>
                  <a:txBody>
                    <a:bodyPr/>
                    <a:lstStyle/>
                    <a:p>
                      <a:pPr marL="0" marR="0" algn="ctr">
                        <a:lnSpc>
                          <a:spcPct val="107000"/>
                        </a:lnSpc>
                        <a:spcBef>
                          <a:spcPts val="600"/>
                        </a:spcBef>
                        <a:spcAft>
                          <a:spcPts val="600"/>
                        </a:spcAft>
                      </a:pPr>
                      <a:r>
                        <a:rPr lang="en-US" sz="1600" b="1" dirty="0">
                          <a:effectLst/>
                          <a:latin typeface="Calibri"/>
                          <a:ea typeface="Calibri"/>
                          <a:cs typeface="Times New Roman"/>
                        </a:rPr>
                        <a:t>Unfavorable </a:t>
                      </a:r>
                      <a:r>
                        <a:rPr lang="bg-BG" sz="1600" b="1" dirty="0">
                          <a:effectLst/>
                          <a:latin typeface="Calibri"/>
                          <a:ea typeface="Calibri"/>
                          <a:cs typeface="Times New Roman"/>
                        </a:rPr>
                        <a:t>- unsatisfactory</a:t>
                      </a:r>
                      <a:endParaRPr lang="en-US" sz="1600" dirty="0">
                        <a:effectLst/>
                        <a:latin typeface="Calibri"/>
                        <a:ea typeface="Calibri"/>
                        <a:cs typeface="Times New Roman"/>
                      </a:endParaRP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8EAADB"/>
                    </a:solidFill>
                  </a:tcPr>
                </a:tc>
                <a:tc>
                  <a:txBody>
                    <a:bodyPr/>
                    <a:lstStyle/>
                    <a:p>
                      <a:pPr marL="0" marR="0" algn="ctr">
                        <a:lnSpc>
                          <a:spcPct val="107000"/>
                        </a:lnSpc>
                        <a:spcBef>
                          <a:spcPts val="600"/>
                        </a:spcBef>
                        <a:spcAft>
                          <a:spcPts val="600"/>
                        </a:spcAft>
                      </a:pPr>
                      <a:r>
                        <a:rPr lang="en-US" sz="1600" b="1" dirty="0">
                          <a:effectLst/>
                          <a:latin typeface="Calibri"/>
                          <a:ea typeface="Calibri"/>
                          <a:cs typeface="Times New Roman"/>
                        </a:rPr>
                        <a:t>Unfavorable </a:t>
                      </a:r>
                      <a:r>
                        <a:rPr lang="bg-BG" sz="1600" b="1" dirty="0">
                          <a:effectLst/>
                          <a:latin typeface="Calibri"/>
                          <a:ea typeface="Calibri"/>
                          <a:cs typeface="Times New Roman"/>
                        </a:rPr>
                        <a:t>- </a:t>
                      </a:r>
                      <a:r>
                        <a:rPr lang="en-US" sz="1600" b="1" dirty="0">
                          <a:effectLst/>
                          <a:latin typeface="Calibri"/>
                          <a:ea typeface="Calibri"/>
                          <a:cs typeface="Times New Roman"/>
                        </a:rPr>
                        <a:t>bad</a:t>
                      </a:r>
                      <a:endParaRPr lang="en-US" sz="1600" dirty="0">
                        <a:effectLst/>
                        <a:latin typeface="Calibri"/>
                        <a:ea typeface="Calibri"/>
                        <a:cs typeface="Times New Roman"/>
                      </a:endParaRP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Derogation of problematic bears</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L</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0 - 25%</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25 - 40%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40%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1"/>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Conflicts with farmers and local people</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H</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0-10%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11-30%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30%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2"/>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Poaching</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H</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0-10%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11-30%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Over 30%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3"/>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Disturbance (human activities)</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M</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0 - 20%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21 - 50%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Over 50%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4"/>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Destructions of bio-corridors </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H</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0-10%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11-30%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Over 30%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5"/>
                  </a:ext>
                </a:extLst>
              </a:tr>
              <a:tr h="576188">
                <a:tc>
                  <a:txBody>
                    <a:bodyPr/>
                    <a:lstStyle/>
                    <a:p>
                      <a:pPr marL="0" marR="0">
                        <a:lnSpc>
                          <a:spcPct val="107000"/>
                        </a:lnSpc>
                        <a:spcBef>
                          <a:spcPts val="600"/>
                        </a:spcBef>
                        <a:spcAft>
                          <a:spcPts val="600"/>
                        </a:spcAft>
                      </a:pPr>
                      <a:r>
                        <a:rPr lang="en-US" sz="1400" b="1" dirty="0">
                          <a:effectLst/>
                          <a:latin typeface="Calibri"/>
                          <a:ea typeface="Calibri"/>
                          <a:cs typeface="Times New Roman"/>
                        </a:rPr>
                        <a:t>Natural threats (survival of bears up to two years of age)</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L</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0 - 60%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60-70%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70%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6"/>
                  </a:ext>
                </a:extLst>
              </a:tr>
              <a:tr h="576188">
                <a:tc>
                  <a:txBody>
                    <a:bodyPr/>
                    <a:lstStyle/>
                    <a:p>
                      <a:pPr marL="0" marR="0">
                        <a:lnSpc>
                          <a:spcPct val="107000"/>
                        </a:lnSpc>
                        <a:spcBef>
                          <a:spcPts val="600"/>
                        </a:spcBef>
                        <a:spcAft>
                          <a:spcPts val="600"/>
                        </a:spcAft>
                      </a:pPr>
                      <a:r>
                        <a:rPr lang="en-US" sz="1400" b="1" dirty="0">
                          <a:effectLst/>
                          <a:latin typeface="Calibri"/>
                          <a:ea typeface="Calibri"/>
                          <a:cs typeface="Times New Roman"/>
                        </a:rPr>
                        <a:t>Forest management for reduction ( reduction of the area) of old forests</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H</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0-10%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11-30%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30%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7"/>
                  </a:ext>
                </a:extLst>
              </a:tr>
              <a:tr h="482131">
                <a:tc>
                  <a:txBody>
                    <a:bodyPr/>
                    <a:lstStyle/>
                    <a:p>
                      <a:pPr marL="0" marR="0">
                        <a:lnSpc>
                          <a:spcPct val="107000"/>
                        </a:lnSpc>
                        <a:spcBef>
                          <a:spcPts val="600"/>
                        </a:spcBef>
                        <a:spcAft>
                          <a:spcPts val="600"/>
                        </a:spcAft>
                      </a:pPr>
                      <a:r>
                        <a:rPr lang="en-US" sz="1400" b="1" dirty="0">
                          <a:effectLst/>
                          <a:latin typeface="Calibri"/>
                          <a:ea typeface="Calibri"/>
                          <a:cs typeface="Times New Roman"/>
                        </a:rPr>
                        <a:t>Sports infrastructure and tourism infrastructure</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M</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0 - 20%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21 - 50%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50%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8"/>
                  </a:ext>
                </a:extLst>
              </a:tr>
              <a:tr h="288094">
                <a:tc>
                  <a:txBody>
                    <a:bodyPr/>
                    <a:lstStyle/>
                    <a:p>
                      <a:pPr marL="0" marR="0">
                        <a:lnSpc>
                          <a:spcPct val="107000"/>
                        </a:lnSpc>
                        <a:spcBef>
                          <a:spcPts val="600"/>
                        </a:spcBef>
                        <a:spcAft>
                          <a:spcPts val="600"/>
                        </a:spcAft>
                      </a:pPr>
                      <a:r>
                        <a:rPr lang="en-US" sz="1400" b="1" dirty="0">
                          <a:effectLst/>
                          <a:latin typeface="Calibri"/>
                          <a:ea typeface="Calibri"/>
                          <a:cs typeface="Times New Roman"/>
                        </a:rPr>
                        <a:t>Climate change</a:t>
                      </a:r>
                      <a:endParaRPr lang="en-US" sz="1400" dirty="0">
                        <a:effectLst/>
                        <a:latin typeface="Calibri"/>
                        <a:ea typeface="Calibri"/>
                        <a:cs typeface="Times New Roman"/>
                      </a:endParaRPr>
                    </a:p>
                  </a:txBody>
                  <a:tcPr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M</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0 - 20%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a:ea typeface="Calibri"/>
                          <a:cs typeface="Times New Roman"/>
                        </a:rPr>
                        <a:t>21 - 50%</a:t>
                      </a:r>
                    </a:p>
                  </a:txBody>
                  <a:tcPr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a:ea typeface="Calibri"/>
                          <a:cs typeface="Times New Roman"/>
                        </a:rPr>
                        <a:t>Over 30%</a:t>
                      </a:r>
                    </a:p>
                  </a:txBody>
                  <a:tcPr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20</a:t>
            </a:fld>
            <a:endParaRPr lang="bg-BG" dirty="0">
              <a:solidFill>
                <a:schemeClr val="tx1"/>
              </a:solidFill>
            </a:endParaRPr>
          </a:p>
        </p:txBody>
      </p:sp>
      <p:sp>
        <p:nvSpPr>
          <p:cNvPr id="9"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15129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44" y="106892"/>
            <a:ext cx="9484456" cy="1091142"/>
          </a:xfrm>
        </p:spPr>
        <p:txBody>
          <a:bodyPr/>
          <a:lstStyle/>
          <a:p>
            <a:pPr algn="ctr"/>
            <a:r>
              <a:rPr lang="en-US" sz="3600" b="1" dirty="0">
                <a:latin typeface="Times New Roman" panose="02020603050405020304" pitchFamily="18" charset="0"/>
                <a:cs typeface="Times New Roman" panose="02020603050405020304" pitchFamily="18" charset="0"/>
              </a:rPr>
              <a:t>Formula for computing the accumulated tread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0199" y="1507067"/>
                <a:ext cx="11476655" cy="4748347"/>
              </a:xfrm>
            </p:spPr>
            <p:txBody>
              <a:bodyPr>
                <a:normAutofit fontScale="62500" lnSpcReduction="20000"/>
              </a:bodyPr>
              <a:lstStyle/>
              <a:p>
                <a:pPr algn="just"/>
                <a:r>
                  <a:rPr lang="en-US" sz="3200" dirty="0">
                    <a:latin typeface="Times New Roman" panose="02020603050405020304" pitchFamily="18" charset="0"/>
                    <a:cs typeface="Times New Roman" panose="02020603050405020304" pitchFamily="18" charset="0"/>
                  </a:rPr>
                  <a:t>Justification for the choice of certain parameters: reflects the adverse effects on the condition and threats to the species in the studied habitats.</a:t>
                </a:r>
              </a:p>
              <a:p>
                <a:pPr algn="just"/>
                <a:r>
                  <a:rPr lang="en-US" sz="3200" dirty="0">
                    <a:latin typeface="Times New Roman" panose="02020603050405020304" pitchFamily="18" charset="0"/>
                    <a:cs typeface="Times New Roman" panose="02020603050405020304" pitchFamily="18" charset="0"/>
                  </a:rPr>
                  <a:t>Method of calculation:</a:t>
                </a:r>
              </a:p>
              <a:p>
                <a:pPr marL="0" indent="0" algn="just">
                  <a:buNone/>
                </a:pPr>
                <a14:m>
                  <m:oMathPara xmlns:m="http://schemas.openxmlformats.org/officeDocument/2006/math">
                    <m:oMathParaPr>
                      <m:jc m:val="centerGroup"/>
                    </m:oMathParaPr>
                    <m:oMath xmlns:m="http://schemas.openxmlformats.org/officeDocument/2006/math">
                      <m:r>
                        <a:rPr lang="en-US" sz="3200" i="1">
                          <a:latin typeface="Cambria Math"/>
                        </a:rPr>
                        <m:t>𝐹</m:t>
                      </m:r>
                      <m:d>
                        <m:dPr>
                          <m:ctrlPr>
                            <a:rPr lang="en-US" sz="3200" i="1">
                              <a:latin typeface="Cambria Math" panose="02040503050406030204" pitchFamily="18" charset="0"/>
                            </a:rPr>
                          </m:ctrlPr>
                        </m:dPr>
                        <m:e>
                          <m:r>
                            <a:rPr lang="en-US" sz="3200" i="1">
                              <a:latin typeface="Cambria Math"/>
                            </a:rPr>
                            <m:t>%</m:t>
                          </m:r>
                        </m:e>
                      </m:d>
                      <m:r>
                        <a:rPr lang="en-US" sz="3200" i="1">
                          <a:latin typeface="Cambria Math"/>
                        </a:rPr>
                        <m:t>=</m:t>
                      </m:r>
                      <m:f>
                        <m:fPr>
                          <m:ctrlPr>
                            <a:rPr lang="en-US" sz="3200" i="1">
                              <a:latin typeface="Cambria Math" panose="02040503050406030204" pitchFamily="18" charset="0"/>
                            </a:rPr>
                          </m:ctrlPr>
                        </m:fPr>
                        <m:num>
                          <m:r>
                            <a:rPr lang="en-US" sz="3200" i="1">
                              <a:latin typeface="Cambria Math"/>
                            </a:rPr>
                            <m:t>𝑛</m:t>
                          </m:r>
                          <m:r>
                            <a:rPr lang="en-US" sz="3200" i="1">
                              <a:latin typeface="Cambria Math"/>
                            </a:rPr>
                            <m:t>∗(1−µ)</m:t>
                          </m:r>
                        </m:num>
                        <m:den>
                          <m:r>
                            <a:rPr lang="en-US" sz="3200" i="1">
                              <a:latin typeface="Cambria Math"/>
                            </a:rPr>
                            <m:t>𝑁</m:t>
                          </m:r>
                        </m:den>
                      </m:f>
                      <m:r>
                        <a:rPr lang="en-US" sz="3200" i="1">
                          <a:latin typeface="Cambria Math"/>
                        </a:rPr>
                        <m:t>∗100,</m:t>
                      </m:r>
                    </m:oMath>
                  </m:oMathPara>
                </a14:m>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where </a:t>
                </a:r>
                <a:r>
                  <a:rPr lang="en-US" sz="3200" i="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 means the number of sample areas (grids 10x10 km) in which the threat/impact is registered, and </a:t>
                </a:r>
                <a:r>
                  <a:rPr lang="en-US" sz="3200" i="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 total number of sample areas in the studied habitats for a given level of analysis, and µ is an weight parameter  depending on the degree of significance of the threat (</a:t>
                </a:r>
                <a:r>
                  <a:rPr lang="en-US" sz="3200" i="1"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 low significance, </a:t>
                </a:r>
                <a:r>
                  <a:rPr lang="en-US" sz="3200" i="1" dirty="0">
                    <a:latin typeface="Times New Roman" panose="02020603050405020304" pitchFamily="18" charset="0"/>
                    <a:cs typeface="Times New Roman" panose="02020603050405020304" pitchFamily="18" charset="0"/>
                  </a:rPr>
                  <a:t>M </a:t>
                </a:r>
                <a:r>
                  <a:rPr lang="en-US" sz="3200" dirty="0">
                    <a:latin typeface="Times New Roman" panose="02020603050405020304" pitchFamily="18" charset="0"/>
                    <a:cs typeface="Times New Roman" panose="02020603050405020304" pitchFamily="18" charset="0"/>
                  </a:rPr>
                  <a:t>= medium significance, </a:t>
                </a:r>
                <a:r>
                  <a:rPr lang="en-US" sz="3200" i="1"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 high significance. </a:t>
                </a:r>
                <a:r>
                  <a:rPr lang="bg-BG" sz="3200" dirty="0">
                    <a:latin typeface="Times New Roman" panose="02020603050405020304" pitchFamily="18" charset="0"/>
                    <a:cs typeface="Times New Roman" panose="02020603050405020304" pitchFamily="18" charset="0"/>
                  </a:rPr>
                  <a:t> </a:t>
                </a:r>
                <a14:m>
                  <m:oMath xmlns:m="http://schemas.openxmlformats.org/officeDocument/2006/math">
                    <m:r>
                      <a:rPr lang="bg-BG" sz="3200" i="1">
                        <a:latin typeface="Cambria Math"/>
                      </a:rPr>
                      <m:t>µ</m:t>
                    </m:r>
                  </m:oMath>
                </a14:m>
                <a:r>
                  <a:rPr lang="bg-BG"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belong to </a:t>
                </a:r>
                <a:r>
                  <a:rPr lang="bg-BG" sz="3200" dirty="0">
                    <a:latin typeface="Times New Roman" panose="02020603050405020304" pitchFamily="18" charset="0"/>
                    <a:cs typeface="Times New Roman" panose="02020603050405020304" pitchFamily="18" charset="0"/>
                  </a:rPr>
                  <a:t> (0,1). </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For example: when we have </a:t>
                </a:r>
                <a:r>
                  <a:rPr lang="bg-BG"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H</a:t>
                </a:r>
                <a:r>
                  <a:rPr lang="bg-BG"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high significance </a:t>
                </a:r>
                <a:r>
                  <a:rPr lang="bg-BG"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µ</a:t>
                </a:r>
                <a:r>
                  <a:rPr lang="bg-BG" sz="3200" dirty="0">
                    <a:latin typeface="Times New Roman" panose="02020603050405020304" pitchFamily="18" charset="0"/>
                    <a:cs typeface="Times New Roman" panose="02020603050405020304" pitchFamily="18" charset="0"/>
                  </a:rPr>
                  <a:t> ≈ 0,90; </a:t>
                </a:r>
                <a:r>
                  <a:rPr lang="en-US" sz="3200" dirty="0">
                    <a:latin typeface="Times New Roman" panose="02020603050405020304" pitchFamily="18" charset="0"/>
                    <a:cs typeface="Times New Roman" panose="02020603050405020304" pitchFamily="18" charset="0"/>
                  </a:rPr>
                  <a:t> if we have </a:t>
                </a:r>
                <a:r>
                  <a:rPr lang="bg-BG" sz="3200" i="1" dirty="0">
                    <a:latin typeface="Times New Roman" panose="02020603050405020304" pitchFamily="18" charset="0"/>
                    <a:cs typeface="Times New Roman" panose="02020603050405020304" pitchFamily="18" charset="0"/>
                  </a:rPr>
                  <a:t>M</a:t>
                </a:r>
                <a:r>
                  <a:rPr lang="bg-BG" sz="3200" dirty="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µ ≈ 0,50</a:t>
                </a:r>
                <a:r>
                  <a:rPr lang="en-US" sz="3200" dirty="0">
                    <a:latin typeface="Times New Roman" panose="02020603050405020304" pitchFamily="18" charset="0"/>
                    <a:cs typeface="Times New Roman" panose="02020603050405020304" pitchFamily="18" charset="0"/>
                  </a:rPr>
                  <a:t>, and when  we have </a:t>
                </a:r>
                <a:r>
                  <a:rPr lang="bg-BG" sz="3200" dirty="0">
                    <a:latin typeface="Times New Roman" panose="02020603050405020304" pitchFamily="18" charset="0"/>
                    <a:cs typeface="Times New Roman" panose="02020603050405020304" pitchFamily="18" charset="0"/>
                  </a:rPr>
                  <a:t> </a:t>
                </a:r>
                <a:r>
                  <a:rPr lang="bg-BG" sz="3200" i="1" dirty="0">
                    <a:latin typeface="Times New Roman" panose="02020603050405020304" pitchFamily="18" charset="0"/>
                    <a:cs typeface="Times New Roman" panose="02020603050405020304" pitchFamily="18" charset="0"/>
                  </a:rPr>
                  <a:t>L</a:t>
                </a:r>
                <a:r>
                  <a:rPr lang="bg-BG"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low significance</a:t>
                </a:r>
                <a:r>
                  <a:rPr lang="bg-BG" sz="3200" dirty="0">
                    <a:latin typeface="Times New Roman" panose="02020603050405020304" pitchFamily="18" charset="0"/>
                    <a:cs typeface="Times New Roman" panose="02020603050405020304" pitchFamily="18" charset="0"/>
                  </a:rPr>
                  <a:t>),  µ ≈ 0, 20.</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integrated threat is calculated in percentages according to the formula:</a:t>
                </a:r>
              </a:p>
              <a:p>
                <a:pPr marL="0" indent="0" algn="just">
                  <a:buNone/>
                </a:pPr>
                <a14:m>
                  <m:oMathPara xmlns:m="http://schemas.openxmlformats.org/officeDocument/2006/math">
                    <m:oMathParaPr>
                      <m:jc m:val="centerGroup"/>
                    </m:oMathParaPr>
                    <m:oMath xmlns:m="http://schemas.openxmlformats.org/officeDocument/2006/math">
                      <m:r>
                        <a:rPr lang="en-US" sz="3200" i="1">
                          <a:latin typeface="Cambria Math"/>
                        </a:rPr>
                        <m:t>𝐹</m:t>
                      </m:r>
                      <m:d>
                        <m:dPr>
                          <m:ctrlPr>
                            <a:rPr lang="en-US" sz="3200" i="1">
                              <a:latin typeface="Cambria Math" panose="02040503050406030204" pitchFamily="18" charset="0"/>
                            </a:rPr>
                          </m:ctrlPr>
                        </m:dPr>
                        <m:e>
                          <m:r>
                            <a:rPr lang="en-US" sz="3200" i="1">
                              <a:latin typeface="Cambria Math"/>
                            </a:rPr>
                            <m:t>%</m:t>
                          </m:r>
                        </m:e>
                      </m:d>
                      <m:r>
                        <a:rPr lang="en-US" sz="3200" i="1">
                          <a:latin typeface="Cambria Math"/>
                        </a:rPr>
                        <m:t>=</m:t>
                      </m:r>
                      <m:nary>
                        <m:naryPr>
                          <m:chr m:val="∑"/>
                          <m:limLoc m:val="undOvr"/>
                          <m:ctrlPr>
                            <a:rPr lang="en-US" sz="3200" i="1">
                              <a:latin typeface="Cambria Math" panose="02040503050406030204" pitchFamily="18" charset="0"/>
                            </a:rPr>
                          </m:ctrlPr>
                        </m:naryPr>
                        <m:sub>
                          <m:r>
                            <a:rPr lang="en-US" sz="3200" i="1">
                              <a:latin typeface="Cambria Math"/>
                            </a:rPr>
                            <m:t>𝑖</m:t>
                          </m:r>
                          <m:r>
                            <a:rPr lang="en-US" sz="3200" i="1">
                              <a:latin typeface="Cambria Math"/>
                            </a:rPr>
                            <m:t>=1</m:t>
                          </m:r>
                        </m:sub>
                        <m:sup>
                          <m:r>
                            <a:rPr lang="en-US" sz="3200" i="1">
                              <a:latin typeface="Cambria Math"/>
                            </a:rPr>
                            <m:t>𝑘</m:t>
                          </m:r>
                        </m:sup>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𝑖</m:t>
                                  </m:r>
                                </m:sub>
                              </m:sSub>
                              <m:r>
                                <a:rPr lang="en-US" sz="3200" i="1">
                                  <a:latin typeface="Cambria Math"/>
                                </a:rPr>
                                <m:t>∗(1−</m:t>
                              </m:r>
                              <m:sSub>
                                <m:sSubPr>
                                  <m:ctrlPr>
                                    <a:rPr lang="en-US" sz="3200" i="1">
                                      <a:latin typeface="Cambria Math" panose="02040503050406030204" pitchFamily="18" charset="0"/>
                                    </a:rPr>
                                  </m:ctrlPr>
                                </m:sSubPr>
                                <m:e>
                                  <m:r>
                                    <a:rPr lang="en-US" sz="3200" i="1">
                                      <a:latin typeface="Cambria Math"/>
                                    </a:rPr>
                                    <m:t>µ</m:t>
                                  </m:r>
                                </m:e>
                                <m:sub>
                                  <m:r>
                                    <a:rPr lang="en-US" sz="3200" i="1">
                                      <a:latin typeface="Cambria Math"/>
                                    </a:rPr>
                                    <m:t>𝑖</m:t>
                                  </m:r>
                                </m:sub>
                              </m:sSub>
                              <m:r>
                                <a:rPr lang="en-US" sz="3200" i="1">
                                  <a:latin typeface="Cambria Math"/>
                                </a:rPr>
                                <m:t>)</m:t>
                              </m:r>
                            </m:num>
                            <m:den>
                              <m:r>
                                <a:rPr lang="en-US" sz="3200" i="1">
                                  <a:latin typeface="Cambria Math"/>
                                </a:rPr>
                                <m:t>𝑁</m:t>
                              </m:r>
                            </m:den>
                          </m:f>
                        </m:e>
                      </m:nary>
                      <m:r>
                        <a:rPr lang="en-US" sz="3200" i="1">
                          <a:latin typeface="Cambria Math"/>
                        </a:rPr>
                        <m:t>∗100.</m:t>
                      </m:r>
                    </m:oMath>
                  </m:oMathPara>
                </a14:m>
                <a:endParaRPr lang="en-US" sz="32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0199" y="1507067"/>
                <a:ext cx="11476655" cy="4748347"/>
              </a:xfrm>
              <a:blipFill rotWithShape="1">
                <a:blip r:embed="rId2"/>
                <a:stretch>
                  <a:fillRect l="-531" t="-2439" r="-584"/>
                </a:stretch>
              </a:blipFill>
            </p:spPr>
            <p:txBody>
              <a:bodyPr/>
              <a:lstStyle/>
              <a:p>
                <a:r>
                  <a:rPr lang="en-US">
                    <a:noFill/>
                  </a:rPr>
                  <a:t> </a:t>
                </a:r>
              </a:p>
            </p:txBody>
          </p:sp>
        </mc:Fallback>
      </mc:AlternateContent>
      <p:sp>
        <p:nvSpPr>
          <p:cNvPr id="6"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21</a:t>
            </a:fld>
            <a:endParaRPr lang="bg-BG" dirty="0">
              <a:solidFill>
                <a:schemeClr val="tx1"/>
              </a:solidFill>
            </a:endParaRPr>
          </a:p>
        </p:txBody>
      </p:sp>
      <p:sp>
        <p:nvSpPr>
          <p:cNvPr id="8"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410647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95" y="179744"/>
            <a:ext cx="8740097" cy="913341"/>
          </a:xfrm>
        </p:spPr>
        <p:txBody>
          <a:bodyPr>
            <a:normAutofit/>
          </a:bodyPr>
          <a:lstStyle/>
          <a:p>
            <a:pPr algn="ctr"/>
            <a:r>
              <a:rPr lang="en-US" b="1" dirty="0">
                <a:latin typeface="Times New Roman" panose="02020603050405020304" pitchFamily="18" charset="0"/>
                <a:cs typeface="Times New Roman" panose="02020603050405020304" pitchFamily="18" charset="0"/>
              </a:rPr>
              <a:t>Calculate with threats</a:t>
            </a:r>
          </a:p>
        </p:txBody>
      </p:sp>
      <p:sp>
        <p:nvSpPr>
          <p:cNvPr id="3" name="Content Placeholder 2"/>
          <p:cNvSpPr>
            <a:spLocks noGrp="1"/>
          </p:cNvSpPr>
          <p:nvPr>
            <p:ph idx="1"/>
          </p:nvPr>
        </p:nvSpPr>
        <p:spPr/>
        <p:txBody>
          <a:bodyPr/>
          <a:lstStyle/>
          <a:p>
            <a:endParaRPr lang="en-US"/>
          </a:p>
        </p:txBody>
      </p:sp>
      <p:pic>
        <p:nvPicPr>
          <p:cNvPr id="4098" name="Picture 2" descr="C:\Users\Todor\Desktop\bear_ma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67" y="1492251"/>
            <a:ext cx="10476386" cy="46714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098" y="2901401"/>
            <a:ext cx="7302055" cy="23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22</a:t>
            </a:fld>
            <a:endParaRPr lang="bg-BG"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481" y="5471097"/>
            <a:ext cx="1247258" cy="37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4839816" y="4897121"/>
            <a:ext cx="1129927" cy="6275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69649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25" y="365126"/>
            <a:ext cx="10096659" cy="1107862"/>
          </a:xfrm>
        </p:spPr>
        <p:txBody>
          <a:bodyPr/>
          <a:lstStyle/>
          <a:p>
            <a:pPr algn="ctr"/>
            <a:r>
              <a:rPr lang="en-US" sz="3200" b="1" dirty="0">
                <a:latin typeface="Times New Roman" panose="02020603050405020304" pitchFamily="18" charset="0"/>
                <a:cs typeface="Times New Roman" panose="02020603050405020304" pitchFamily="18" charset="0"/>
              </a:rPr>
              <a:t>Created unique traces using the data of given monitoring </a:t>
            </a:r>
          </a:p>
        </p:txBody>
      </p:sp>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23</a:t>
            </a:fld>
            <a:endParaRPr lang="bg-BG" dirty="0">
              <a:solidFill>
                <a:schemeClr val="tx1"/>
              </a:solidFill>
            </a:endParaRPr>
          </a:p>
        </p:txBody>
      </p:sp>
      <p:sp>
        <p:nvSpPr>
          <p:cNvPr id="6"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206611"/>
              </p:ext>
            </p:extLst>
          </p:nvPr>
        </p:nvGraphicFramePr>
        <p:xfrm>
          <a:off x="811658" y="1479483"/>
          <a:ext cx="10284431" cy="4613092"/>
        </p:xfrm>
        <a:graphic>
          <a:graphicData uri="http://schemas.openxmlformats.org/drawingml/2006/table">
            <a:tbl>
              <a:tblPr/>
              <a:tblGrid>
                <a:gridCol w="3429219">
                  <a:extLst>
                    <a:ext uri="{9D8B030D-6E8A-4147-A177-3AD203B41FA5}">
                      <a16:colId xmlns:a16="http://schemas.microsoft.com/office/drawing/2014/main" val="20000"/>
                    </a:ext>
                  </a:extLst>
                </a:gridCol>
                <a:gridCol w="1828271">
                  <a:extLst>
                    <a:ext uri="{9D8B030D-6E8A-4147-A177-3AD203B41FA5}">
                      <a16:colId xmlns:a16="http://schemas.microsoft.com/office/drawing/2014/main" val="20001"/>
                    </a:ext>
                  </a:extLst>
                </a:gridCol>
                <a:gridCol w="1599335">
                  <a:extLst>
                    <a:ext uri="{9D8B030D-6E8A-4147-A177-3AD203B41FA5}">
                      <a16:colId xmlns:a16="http://schemas.microsoft.com/office/drawing/2014/main" val="20002"/>
                    </a:ext>
                  </a:extLst>
                </a:gridCol>
                <a:gridCol w="1599335">
                  <a:extLst>
                    <a:ext uri="{9D8B030D-6E8A-4147-A177-3AD203B41FA5}">
                      <a16:colId xmlns:a16="http://schemas.microsoft.com/office/drawing/2014/main" val="20003"/>
                    </a:ext>
                  </a:extLst>
                </a:gridCol>
                <a:gridCol w="1828271">
                  <a:extLst>
                    <a:ext uri="{9D8B030D-6E8A-4147-A177-3AD203B41FA5}">
                      <a16:colId xmlns:a16="http://schemas.microsoft.com/office/drawing/2014/main" val="20004"/>
                    </a:ext>
                  </a:extLst>
                </a:gridCol>
              </a:tblGrid>
              <a:tr h="875839">
                <a:tc>
                  <a:txBody>
                    <a:bodyPr/>
                    <a:lstStyle/>
                    <a:p>
                      <a:pPr marL="0" marR="0" indent="0" algn="ctr" hangingPunct="0">
                        <a:lnSpc>
                          <a:spcPct val="100000"/>
                        </a:lnSpc>
                        <a:spcBef>
                          <a:spcPts val="0"/>
                        </a:spcBef>
                        <a:spcAft>
                          <a:spcPts val="0"/>
                        </a:spcAft>
                      </a:pPr>
                      <a:r>
                        <a:rPr lang="en-US" sz="1800" dirty="0">
                          <a:effectLst/>
                          <a:latin typeface="Times New Roman"/>
                          <a:ea typeface="Times New Roman"/>
                        </a:rPr>
                        <a:t>Mountain</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ct val="100000"/>
                        </a:lnSpc>
                        <a:spcBef>
                          <a:spcPts val="0"/>
                        </a:spcBef>
                        <a:spcAft>
                          <a:spcPts val="0"/>
                        </a:spcAft>
                      </a:pPr>
                      <a:r>
                        <a:rPr lang="en-US" sz="1800" dirty="0">
                          <a:effectLst/>
                          <a:latin typeface="Times New Roman"/>
                          <a:ea typeface="Times New Roman"/>
                        </a:rPr>
                        <a:t>Number of unique traces 2017</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ct val="100000"/>
                        </a:lnSpc>
                        <a:spcBef>
                          <a:spcPts val="0"/>
                        </a:spcBef>
                        <a:spcAft>
                          <a:spcPts val="0"/>
                        </a:spcAft>
                      </a:pPr>
                      <a:r>
                        <a:rPr lang="en-US" sz="1800" dirty="0">
                          <a:effectLst/>
                          <a:latin typeface="Times New Roman"/>
                          <a:ea typeface="Times New Roman"/>
                        </a:rPr>
                        <a:t>Number of unique traces 2018</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ct val="100000"/>
                        </a:lnSpc>
                        <a:spcBef>
                          <a:spcPts val="0"/>
                        </a:spcBef>
                        <a:spcAft>
                          <a:spcPts val="0"/>
                        </a:spcAft>
                      </a:pPr>
                      <a:r>
                        <a:rPr lang="en-US" sz="1800" dirty="0">
                          <a:effectLst/>
                          <a:latin typeface="Times New Roman"/>
                          <a:ea typeface="Times New Roman"/>
                        </a:rPr>
                        <a:t>Number of unique traces 2019</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ct val="100000"/>
                        </a:lnSpc>
                        <a:spcBef>
                          <a:spcPts val="0"/>
                        </a:spcBef>
                        <a:spcAft>
                          <a:spcPts val="0"/>
                        </a:spcAft>
                      </a:pPr>
                      <a:r>
                        <a:rPr lang="en-US" sz="1800" dirty="0">
                          <a:effectLst/>
                          <a:latin typeface="Times New Roman"/>
                          <a:ea typeface="Times New Roman"/>
                        </a:rPr>
                        <a:t>Number of unique traces 2020</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411091">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Central Balkan</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8</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11</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7</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48525">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Western Rhodopes</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38</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49</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50</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47</a:t>
                      </a: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411091">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Rila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9</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21</a:t>
                      </a: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Pirin</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6</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3</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a:t>
                      </a: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Kotlen mountain</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0</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0</a:t>
                      </a: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Plana, Verila, Vitosha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2</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3</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a:t>
                      </a:r>
                    </a:p>
                  </a:txBody>
                  <a:tcPr marL="44450" marR="44450" marT="0" marB="0" anchor="ctr">
                    <a:lnL>
                      <a:noFill/>
                    </a:lnL>
                    <a:lnR>
                      <a:noFill/>
                    </a:lnR>
                    <a:lnT>
                      <a:noFill/>
                    </a:lnT>
                    <a:lnB>
                      <a:noFill/>
                    </a:lnB>
                  </a:tcPr>
                </a:tc>
                <a:extLst>
                  <a:ext uri="{0D108BD9-81ED-4DB2-BD59-A6C34878D82A}">
                    <a16:rowId xmlns:a16="http://schemas.microsoft.com/office/drawing/2014/main" val="10006"/>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Alpine area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60</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68</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71</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75</a:t>
                      </a:r>
                    </a:p>
                  </a:txBody>
                  <a:tcPr marL="44450" marR="44450" marT="0" marB="0" anchor="ctr">
                    <a:lnL>
                      <a:noFill/>
                    </a:lnL>
                    <a:lnR>
                      <a:noFill/>
                    </a:lnR>
                    <a:lnT>
                      <a:noFill/>
                    </a:lnT>
                    <a:lnB>
                      <a:noFill/>
                    </a:lnB>
                    <a:solidFill>
                      <a:srgbClr val="EEECE1"/>
                    </a:solidFill>
                  </a:tcPr>
                </a:tc>
                <a:extLst>
                  <a:ext uri="{0D108BD9-81ED-4DB2-BD59-A6C34878D82A}">
                    <a16:rowId xmlns:a16="http://schemas.microsoft.com/office/drawing/2014/main" val="10007"/>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Continental area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8</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6</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6</a:t>
                      </a:r>
                    </a:p>
                  </a:txBody>
                  <a:tcPr marL="44450" marR="44450" marT="0" marB="0" anchor="ctr">
                    <a:lnL>
                      <a:noFill/>
                    </a:lnL>
                    <a:lnR>
                      <a:noFill/>
                    </a:lnR>
                    <a:lnT>
                      <a:noFill/>
                    </a:lnT>
                    <a:lnB>
                      <a:noFill/>
                    </a:lnB>
                    <a:solidFill>
                      <a:srgbClr val="EEECE1"/>
                    </a:solidFill>
                  </a:tcPr>
                </a:tc>
                <a:extLst>
                  <a:ext uri="{0D108BD9-81ED-4DB2-BD59-A6C34878D82A}">
                    <a16:rowId xmlns:a16="http://schemas.microsoft.com/office/drawing/2014/main" val="10008"/>
                  </a:ext>
                </a:extLst>
              </a:tr>
              <a:tr h="411091">
                <a:tc>
                  <a:txBody>
                    <a:bodyPr/>
                    <a:lstStyle/>
                    <a:p>
                      <a:pPr marL="0" marR="0" indent="0" algn="ctr" hangingPunct="0">
                        <a:lnSpc>
                          <a:spcPts val="1200"/>
                        </a:lnSpc>
                        <a:spcBef>
                          <a:spcPts val="0"/>
                        </a:spcBef>
                        <a:spcAft>
                          <a:spcPts val="0"/>
                        </a:spcAft>
                      </a:pPr>
                      <a:r>
                        <a:rPr lang="en-US" sz="1800">
                          <a:effectLst/>
                          <a:latin typeface="Times New Roman"/>
                          <a:ea typeface="Times New Roman"/>
                        </a:rPr>
                        <a:t>Total</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68</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71</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77</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81</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2552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5" y="293548"/>
            <a:ext cx="8780536" cy="91757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Evaluation results using HPDA service </a:t>
            </a:r>
          </a:p>
        </p:txBody>
      </p:sp>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24</a:t>
            </a:fld>
            <a:endParaRPr lang="bg-BG" dirty="0">
              <a:solidFill>
                <a:schemeClr val="tx1"/>
              </a:solidFill>
            </a:endParaRPr>
          </a:p>
        </p:txBody>
      </p:sp>
      <p:sp>
        <p:nvSpPr>
          <p:cNvPr id="6"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747833"/>
              </p:ext>
            </p:extLst>
          </p:nvPr>
        </p:nvGraphicFramePr>
        <p:xfrm>
          <a:off x="1263721" y="1407556"/>
          <a:ext cx="9483047" cy="4366519"/>
        </p:xfrm>
        <a:graphic>
          <a:graphicData uri="http://schemas.openxmlformats.org/drawingml/2006/table">
            <a:tbl>
              <a:tblPr/>
              <a:tblGrid>
                <a:gridCol w="3582715">
                  <a:extLst>
                    <a:ext uri="{9D8B030D-6E8A-4147-A177-3AD203B41FA5}">
                      <a16:colId xmlns:a16="http://schemas.microsoft.com/office/drawing/2014/main" val="20000"/>
                    </a:ext>
                  </a:extLst>
                </a:gridCol>
                <a:gridCol w="1474712">
                  <a:extLst>
                    <a:ext uri="{9D8B030D-6E8A-4147-A177-3AD203B41FA5}">
                      <a16:colId xmlns:a16="http://schemas.microsoft.com/office/drawing/2014/main" val="20001"/>
                    </a:ext>
                  </a:extLst>
                </a:gridCol>
                <a:gridCol w="1474712">
                  <a:extLst>
                    <a:ext uri="{9D8B030D-6E8A-4147-A177-3AD203B41FA5}">
                      <a16:colId xmlns:a16="http://schemas.microsoft.com/office/drawing/2014/main" val="20002"/>
                    </a:ext>
                  </a:extLst>
                </a:gridCol>
                <a:gridCol w="1265100">
                  <a:extLst>
                    <a:ext uri="{9D8B030D-6E8A-4147-A177-3AD203B41FA5}">
                      <a16:colId xmlns:a16="http://schemas.microsoft.com/office/drawing/2014/main" val="20003"/>
                    </a:ext>
                  </a:extLst>
                </a:gridCol>
                <a:gridCol w="1685808">
                  <a:extLst>
                    <a:ext uri="{9D8B030D-6E8A-4147-A177-3AD203B41FA5}">
                      <a16:colId xmlns:a16="http://schemas.microsoft.com/office/drawing/2014/main" val="20004"/>
                    </a:ext>
                  </a:extLst>
                </a:gridCol>
              </a:tblGrid>
              <a:tr h="628801">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Mountain </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2017</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2018</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2019</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2020</a:t>
                      </a: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Central Balkan</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61</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61</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58</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77</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Western Rhodopes</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200</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185</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185</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229</a:t>
                      </a: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Rila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70</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84</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59</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93</a:t>
                      </a: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Pirin</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37</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40</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41</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35</a:t>
                      </a: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Kotlen mountain</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6</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2</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8</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5</a:t>
                      </a: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Plana, Verila, Vitosha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27</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2</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46</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18</a:t>
                      </a:r>
                    </a:p>
                  </a:txBody>
                  <a:tcPr marL="44450" marR="44450" marT="0" marB="0" anchor="ctr">
                    <a:lnL>
                      <a:noFill/>
                    </a:lnL>
                    <a:lnR>
                      <a:noFill/>
                    </a:lnR>
                    <a:lnT>
                      <a:noFill/>
                    </a:lnT>
                    <a:lnB>
                      <a:noFill/>
                    </a:lnB>
                  </a:tcPr>
                </a:tc>
                <a:extLst>
                  <a:ext uri="{0D108BD9-81ED-4DB2-BD59-A6C34878D82A}">
                    <a16:rowId xmlns:a16="http://schemas.microsoft.com/office/drawing/2014/main" val="10006"/>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Alpine area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368</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369</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339</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438</a:t>
                      </a:r>
                    </a:p>
                  </a:txBody>
                  <a:tcPr marL="44450" marR="44450" marT="0" marB="0" anchor="ctr">
                    <a:lnL>
                      <a:noFill/>
                    </a:lnL>
                    <a:lnR>
                      <a:noFill/>
                    </a:lnR>
                    <a:lnT>
                      <a:noFill/>
                    </a:lnT>
                    <a:lnB>
                      <a:noFill/>
                    </a:lnB>
                    <a:solidFill>
                      <a:srgbClr val="EEECE1"/>
                    </a:solidFill>
                  </a:tcPr>
                </a:tc>
                <a:extLst>
                  <a:ext uri="{0D108BD9-81ED-4DB2-BD59-A6C34878D82A}">
                    <a16:rowId xmlns:a16="http://schemas.microsoft.com/office/drawing/2014/main" val="10007"/>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Continental area</a:t>
                      </a:r>
                    </a:p>
                  </a:txBody>
                  <a:tcPr marL="44450" marR="44450" marT="0" marB="0" anchor="ctr">
                    <a:lnL>
                      <a:noFill/>
                    </a:lnL>
                    <a:lnR>
                      <a:noFill/>
                    </a:lnR>
                    <a:lnT>
                      <a:noFill/>
                    </a:lnT>
                    <a:lnB>
                      <a:noFill/>
                    </a:lnB>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33</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58</a:t>
                      </a:r>
                    </a:p>
                  </a:txBody>
                  <a:tcPr marL="44450" marR="44450" marT="0" marB="0" anchor="ctr">
                    <a:lnL>
                      <a:noFill/>
                    </a:lnL>
                    <a:lnR>
                      <a:noFill/>
                    </a:lnR>
                    <a:lnT>
                      <a:noFill/>
                    </a:lnT>
                    <a:lnB>
                      <a:noFill/>
                    </a:lnB>
                    <a:solidFill>
                      <a:srgbClr val="EEECE1"/>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19</a:t>
                      </a:r>
                    </a:p>
                  </a:txBody>
                  <a:tcPr marL="44450" marR="44450" marT="0" marB="0" anchor="ctr">
                    <a:lnL>
                      <a:noFill/>
                    </a:lnL>
                    <a:lnR>
                      <a:noFill/>
                    </a:lnR>
                    <a:lnT>
                      <a:noFill/>
                    </a:lnT>
                    <a:lnB>
                      <a:noFill/>
                    </a:lnB>
                    <a:solidFill>
                      <a:srgbClr val="EEECE1"/>
                    </a:solidFill>
                  </a:tcPr>
                </a:tc>
                <a:extLst>
                  <a:ext uri="{0D108BD9-81ED-4DB2-BD59-A6C34878D82A}">
                    <a16:rowId xmlns:a16="http://schemas.microsoft.com/office/drawing/2014/main" val="10008"/>
                  </a:ext>
                </a:extLst>
              </a:tr>
              <a:tr h="415302">
                <a:tc>
                  <a:txBody>
                    <a:bodyPr/>
                    <a:lstStyle/>
                    <a:p>
                      <a:pPr marL="0" marR="0" indent="0" algn="ctr" hangingPunct="0">
                        <a:lnSpc>
                          <a:spcPts val="1200"/>
                        </a:lnSpc>
                        <a:spcBef>
                          <a:spcPts val="0"/>
                        </a:spcBef>
                        <a:spcAft>
                          <a:spcPts val="0"/>
                        </a:spcAft>
                      </a:pPr>
                      <a:r>
                        <a:rPr lang="en-US" sz="1800">
                          <a:effectLst/>
                          <a:latin typeface="Times New Roman"/>
                          <a:ea typeface="Times New Roman"/>
                        </a:rPr>
                        <a:t>Total</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401</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374</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a:effectLst/>
                          <a:latin typeface="Times New Roman"/>
                          <a:ea typeface="Times New Roman"/>
                        </a:rPr>
                        <a:t>397</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tc>
                  <a:txBody>
                    <a:bodyPr/>
                    <a:lstStyle/>
                    <a:p>
                      <a:pPr marL="0" marR="0" indent="0" algn="ctr" hangingPunct="0">
                        <a:lnSpc>
                          <a:spcPts val="1200"/>
                        </a:lnSpc>
                        <a:spcBef>
                          <a:spcPts val="0"/>
                        </a:spcBef>
                        <a:spcAft>
                          <a:spcPts val="0"/>
                        </a:spcAft>
                      </a:pPr>
                      <a:r>
                        <a:rPr lang="en-US" sz="1800" dirty="0">
                          <a:effectLst/>
                          <a:latin typeface="Times New Roman"/>
                          <a:ea typeface="Times New Roman"/>
                        </a:rPr>
                        <a:t>457</a:t>
                      </a: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2201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57408" cy="962477"/>
          </a:xfrm>
        </p:spPr>
        <p:txBody>
          <a:bodyPr/>
          <a:lstStyle/>
          <a:p>
            <a:pPr algn="ctr"/>
            <a:r>
              <a:rPr lang="en-US" b="1" dirty="0">
                <a:latin typeface="Times New Roman" panose="02020603050405020304" pitchFamily="18" charset="0"/>
                <a:cs typeface="Times New Roman" panose="02020603050405020304" pitchFamily="18" charset="0"/>
              </a:rPr>
              <a:t>Conclusion </a:t>
            </a:r>
          </a:p>
        </p:txBody>
      </p:sp>
      <p:sp>
        <p:nvSpPr>
          <p:cNvPr id="3" name="Content Placeholder 2"/>
          <p:cNvSpPr>
            <a:spLocks noGrp="1"/>
          </p:cNvSpPr>
          <p:nvPr>
            <p:ph idx="1"/>
          </p:nvPr>
        </p:nvSpPr>
        <p:spPr>
          <a:xfrm>
            <a:off x="1528011" y="1599245"/>
            <a:ext cx="9228221" cy="2575713"/>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HPDA service was created for the needs of the ENVIRONMENTAL EXECUTIVE AGENCY (EIA), which is under the Ministry of the Environment and Water (MOEW) with the financial support of the ENTERPRISE FOR MANAGEMENT OF ENVIRONMENTAL PROTECTION ACTIVITIES (PUDOOS).</a:t>
            </a:r>
            <a:endParaRPr lang="en-GB" dirty="0"/>
          </a:p>
        </p:txBody>
      </p:sp>
      <p:sp>
        <p:nvSpPr>
          <p:cNvPr id="5"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25</a:t>
            </a:fld>
            <a:endParaRPr lang="bg-BG" dirty="0">
              <a:solidFill>
                <a:schemeClr val="tx1"/>
              </a:solidFill>
            </a:endParaRPr>
          </a:p>
        </p:txBody>
      </p:sp>
      <p:sp>
        <p:nvSpPr>
          <p:cNvPr id="8" name="Footer Placeholder 7">
            <a:extLst>
              <a:ext uri="{FF2B5EF4-FFF2-40B4-BE49-F238E27FC236}">
                <a16:creationId xmlns:a16="http://schemas.microsoft.com/office/drawing/2014/main" id="{46D320E5-C758-8021-9A76-68CB9C3B9E91}"/>
              </a:ext>
            </a:extLst>
          </p:cNvPr>
          <p:cNvSpPr>
            <a:spLocks noGrp="1"/>
          </p:cNvSpPr>
          <p:nvPr>
            <p:ph type="ftr" sz="quarter" idx="11"/>
          </p:nvPr>
        </p:nvSpPr>
        <p:spPr/>
        <p:txBody>
          <a:bodyPr/>
          <a:lstStyle/>
          <a:p>
            <a:r>
              <a:rPr lang="en-GB"/>
              <a:t>EuroCC4SEE Workshop in Belgrade from 20 to 22 May 2025</a:t>
            </a:r>
            <a:endParaRPr lang="bg-BG" dirty="0"/>
          </a:p>
        </p:txBody>
      </p:sp>
    </p:spTree>
    <p:extLst>
      <p:ext uri="{BB962C8B-B14F-4D97-AF65-F5344CB8AC3E}">
        <p14:creationId xmlns:p14="http://schemas.microsoft.com/office/powerpoint/2010/main" val="341547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697991" y="60147"/>
            <a:ext cx="1433945" cy="1438102"/>
          </a:xfrm>
        </p:spPr>
      </p:pic>
      <p:sp>
        <p:nvSpPr>
          <p:cNvPr id="22" name="Title 21"/>
          <p:cNvSpPr>
            <a:spLocks noGrp="1"/>
          </p:cNvSpPr>
          <p:nvPr>
            <p:ph type="title"/>
          </p:nvPr>
        </p:nvSpPr>
        <p:spPr>
          <a:xfrm>
            <a:off x="494852" y="334831"/>
            <a:ext cx="11000386" cy="1325563"/>
          </a:xfrm>
        </p:spPr>
        <p:txBody>
          <a:bodyPr>
            <a:normAutofit/>
          </a:bodyPr>
          <a:lstStyle/>
          <a:p>
            <a:pPr algn="ctr"/>
            <a:r>
              <a:rPr lang="en-US" sz="5200" b="1" dirty="0">
                <a:latin typeface="Times New Roman" panose="02020603050405020304" pitchFamily="18" charset="0"/>
                <a:cs typeface="Times New Roman" panose="02020603050405020304" pitchFamily="18" charset="0"/>
              </a:rPr>
              <a:t>Thank you!</a:t>
            </a:r>
            <a:endParaRPr lang="bg-BG" sz="5200" b="1" dirty="0">
              <a:latin typeface="Times New Roman" panose="02020603050405020304" pitchFamily="18" charset="0"/>
              <a:cs typeface="Times New Roman" panose="02020603050405020304" pitchFamily="18" charset="0"/>
            </a:endParaRPr>
          </a:p>
        </p:txBody>
      </p:sp>
      <p:sp>
        <p:nvSpPr>
          <p:cNvPr id="25" name="Content Placeholder 24"/>
          <p:cNvSpPr>
            <a:spLocks noGrp="1"/>
          </p:cNvSpPr>
          <p:nvPr>
            <p:ph sz="quarter" idx="4"/>
          </p:nvPr>
        </p:nvSpPr>
        <p:spPr>
          <a:xfrm>
            <a:off x="673366" y="1875341"/>
            <a:ext cx="11083752" cy="3987577"/>
          </a:xfrm>
        </p:spPr>
        <p:txBody>
          <a:bodyPr>
            <a:normAutofit fontScale="92500" lnSpcReduction="10000"/>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lgn="just">
              <a:buNone/>
            </a:pPr>
            <a:r>
              <a:rPr lang="en-US" sz="1900" dirty="0">
                <a:latin typeface="Times New Roman" panose="02020603050405020304" pitchFamily="18" charset="0"/>
                <a:cs typeface="Times New Roman" panose="02020603050405020304" pitchFamily="18" charset="0"/>
              </a:rPr>
              <a:t>This project has received funding from the European High-Performance Computing Joint Undertaking (JU) under grant agreement No 101101903. The JU receives support from the Digital Europe Programme and Germany, Bulgaria, Austria, Croatia, Cyprus, Czech Republic, Denmark, Estonia, Finland, Greece, Hungary, Ireland, Italy, Lithuania, Latvia, Poland, Portugal, Romania, Slovenia, Spain, Sweden, France, Netherlands, Belgium, Luxembourg, Slovakia, Norway, </a:t>
            </a:r>
            <a:r>
              <a:rPr lang="en-US" sz="1900" dirty="0" err="1">
                <a:latin typeface="Times New Roman" panose="02020603050405020304" pitchFamily="18" charset="0"/>
                <a:cs typeface="Times New Roman" panose="02020603050405020304" pitchFamily="18" charset="0"/>
              </a:rPr>
              <a:t>Türkiye</a:t>
            </a:r>
            <a:r>
              <a:rPr lang="en-US" sz="1900" dirty="0">
                <a:latin typeface="Times New Roman" panose="02020603050405020304" pitchFamily="18" charset="0"/>
                <a:cs typeface="Times New Roman" panose="02020603050405020304" pitchFamily="18" charset="0"/>
              </a:rPr>
              <a:t>, Republic of North Macedonia, Iceland, Montenegro, Serbia.</a:t>
            </a:r>
          </a:p>
          <a:p>
            <a:pPr marL="0" indent="0">
              <a:buNone/>
            </a:pPr>
            <a:endParaRPr lang="bg-BG" dirty="0"/>
          </a:p>
        </p:txBody>
      </p:sp>
      <p:sp>
        <p:nvSpPr>
          <p:cNvPr id="18" name="Date Placeholder 17"/>
          <p:cNvSpPr>
            <a:spLocks noGrp="1"/>
          </p:cNvSpPr>
          <p:nvPr>
            <p:ph type="dt" sz="half" idx="10"/>
          </p:nvPr>
        </p:nvSpPr>
        <p:spPr/>
        <p:txBody>
          <a:bodyPr/>
          <a:lstStyle/>
          <a:p>
            <a:fld id="{9395C24F-319D-4E52-B3A9-B14DEA31B53E}" type="datetime1">
              <a:rPr lang="bg-BG" smtClean="0"/>
              <a:t>19.5.2025 г.</a:t>
            </a:fld>
            <a:endParaRPr lang="bg-BG"/>
          </a:p>
        </p:txBody>
      </p:sp>
      <p:sp>
        <p:nvSpPr>
          <p:cNvPr id="20" name="Slide Number Placeholder 19"/>
          <p:cNvSpPr>
            <a:spLocks noGrp="1"/>
          </p:cNvSpPr>
          <p:nvPr>
            <p:ph type="sldNum" sz="quarter" idx="12"/>
          </p:nvPr>
        </p:nvSpPr>
        <p:spPr/>
        <p:txBody>
          <a:bodyPr/>
          <a:lstStyle/>
          <a:p>
            <a:fld id="{CF59F4E0-B6D9-4BEA-9DE3-A9D3692DC132}" type="slidenum">
              <a:rPr lang="bg-BG" smtClean="0">
                <a:solidFill>
                  <a:schemeClr val="tx1"/>
                </a:solidFill>
              </a:rPr>
              <a:t>26</a:t>
            </a:fld>
            <a:endParaRPr lang="bg-BG" dirty="0">
              <a:solidFill>
                <a:schemeClr val="tx1"/>
              </a:solidFill>
            </a:endParaRPr>
          </a:p>
        </p:txBody>
      </p:sp>
      <p:sp>
        <p:nvSpPr>
          <p:cNvPr id="21" name="Rectangle 20"/>
          <p:cNvSpPr/>
          <p:nvPr/>
        </p:nvSpPr>
        <p:spPr>
          <a:xfrm>
            <a:off x="1" y="6207162"/>
            <a:ext cx="12191999" cy="650838"/>
          </a:xfrm>
          <a:prstGeom prst="rect">
            <a:avLst/>
          </a:prstGeom>
          <a:noFill/>
          <a:ln>
            <a:solidFill>
              <a:schemeClr val="accent4">
                <a:lumMod val="75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p:nvSpPr>
        <p:spPr>
          <a:xfrm>
            <a:off x="1" y="0"/>
            <a:ext cx="12191999" cy="1592132"/>
          </a:xfrm>
          <a:prstGeom prst="rect">
            <a:avLst/>
          </a:prstGeom>
          <a:noFill/>
          <a:ln w="15875">
            <a:solidFill>
              <a:schemeClr val="accent4">
                <a:lumMod val="75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2953" y="2717474"/>
            <a:ext cx="4433047" cy="755263"/>
          </a:xfrm>
          <a:prstGeom prst="rect">
            <a:avLst/>
          </a:prstGeom>
        </p:spPr>
      </p:pic>
      <p:pic>
        <p:nvPicPr>
          <p:cNvPr id="4" name="Picture 3"/>
          <p:cNvPicPr>
            <a:picLocks noChangeAspect="1"/>
          </p:cNvPicPr>
          <p:nvPr/>
        </p:nvPicPr>
        <p:blipFill>
          <a:blip r:embed="rId5"/>
          <a:stretch>
            <a:fillRect/>
          </a:stretch>
        </p:blipFill>
        <p:spPr>
          <a:xfrm>
            <a:off x="7088395" y="2470211"/>
            <a:ext cx="3468925" cy="1249788"/>
          </a:xfrm>
          <a:prstGeom prst="rect">
            <a:avLst/>
          </a:prstGeom>
        </p:spPr>
      </p:pic>
      <p:sp>
        <p:nvSpPr>
          <p:cNvPr id="13"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213707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5" y="151490"/>
            <a:ext cx="8784076" cy="778213"/>
          </a:xfrm>
        </p:spPr>
        <p:txBody>
          <a:bodyPr/>
          <a:lstStyle/>
          <a:p>
            <a:pPr algn="ctr"/>
            <a:r>
              <a:rPr lang="en-US" dirty="0">
                <a:latin typeface="Times New Roman" panose="02020603050405020304" pitchFamily="18" charset="0"/>
                <a:cs typeface="Times New Roman" panose="02020603050405020304" pitchFamily="18" charset="0"/>
              </a:rPr>
              <a:t>National monitoring  </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17" y="1005904"/>
            <a:ext cx="6113377" cy="2038085"/>
          </a:xfrm>
        </p:spPr>
        <p:txBody>
          <a:bodyPr>
            <a:normAutofit fontScale="25000" lnSpcReduction="20000"/>
          </a:bodyPr>
          <a:lstStyle/>
          <a:p>
            <a:pPr marL="0" indent="0">
              <a:buNone/>
            </a:pPr>
            <a:r>
              <a:rPr lang="en-US" sz="6200" dirty="0">
                <a:latin typeface="Times New Roman" panose="02020603050405020304" pitchFamily="18" charset="0"/>
                <a:cs typeface="Times New Roman" panose="02020603050405020304" pitchFamily="18" charset="0"/>
              </a:rPr>
              <a:t>National Monitoring at the main mountain’s habitats (start since 2016): </a:t>
            </a: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Width/length of the front footprint and/or back footprint     </a:t>
            </a: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Excrements 				          </a:t>
            </a: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Found bear marking 		  	</a:t>
            </a:r>
          </a:p>
          <a:p>
            <a:pPr>
              <a:lnSpc>
                <a:spcPct val="120000"/>
              </a:lnSpc>
              <a:spcBef>
                <a:spcPts val="0"/>
              </a:spcBef>
            </a:pPr>
            <a:r>
              <a:rPr lang="en-US" sz="6400" b="1" dirty="0">
                <a:solidFill>
                  <a:schemeClr val="accent1">
                    <a:lumMod val="75000"/>
                  </a:schemeClr>
                </a:solidFill>
                <a:latin typeface="Times New Roman" panose="02020603050405020304" pitchFamily="18" charset="0"/>
                <a:cs typeface="Times New Roman" panose="02020603050405020304" pitchFamily="18" charset="0"/>
              </a:rPr>
              <a:t>A place where the bear has fed itself 	   	</a:t>
            </a:r>
            <a:endParaRPr lang="en-GB" sz="6400" b="1"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Visual observation of a bear 	 		</a:t>
            </a: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Found winter dens 		   	 </a:t>
            </a:r>
          </a:p>
          <a:p>
            <a:pPr>
              <a:lnSpc>
                <a:spcPct val="120000"/>
              </a:lnSpc>
              <a:spcBef>
                <a:spcPts val="0"/>
              </a:spcBef>
            </a:pPr>
            <a:r>
              <a:rPr lang="en-GB" sz="6400" b="1" dirty="0">
                <a:solidFill>
                  <a:schemeClr val="accent1">
                    <a:lumMod val="75000"/>
                  </a:schemeClr>
                </a:solidFill>
                <a:latin typeface="Times New Roman" panose="02020603050405020304" pitchFamily="18" charset="0"/>
                <a:cs typeface="Times New Roman" panose="02020603050405020304" pitchFamily="18" charset="0"/>
              </a:rPr>
              <a:t>Bear bed</a:t>
            </a:r>
            <a:r>
              <a:rPr lang="bg-BG" sz="6400" b="1" dirty="0">
                <a:solidFill>
                  <a:schemeClr val="accent1">
                    <a:lumMod val="75000"/>
                  </a:schemeClr>
                </a:solidFill>
                <a:latin typeface="Times New Roman" panose="02020603050405020304" pitchFamily="18" charset="0"/>
                <a:cs typeface="Times New Roman" panose="02020603050405020304" pitchFamily="18" charset="0"/>
              </a:rPr>
              <a:t> </a:t>
            </a:r>
            <a:r>
              <a:rPr lang="en-US" sz="6400" b="1" dirty="0">
                <a:solidFill>
                  <a:schemeClr val="accent1">
                    <a:lumMod val="75000"/>
                  </a:schemeClr>
                </a:solidFill>
                <a:latin typeface="Times New Roman" panose="02020603050405020304" pitchFamily="18" charset="0"/>
                <a:cs typeface="Times New Roman" panose="02020603050405020304" pitchFamily="18" charset="0"/>
              </a:rPr>
              <a:t>			   </a:t>
            </a:r>
            <a:r>
              <a:rPr lang="en-GB" sz="6400" b="1" dirty="0">
                <a:solidFill>
                  <a:schemeClr val="accent1">
                    <a:lumMod val="75000"/>
                  </a:schemeClr>
                </a:solidFill>
                <a:latin typeface="Times New Roman" panose="02020603050405020304" pitchFamily="18" charset="0"/>
                <a:cs typeface="Times New Roman" panose="02020603050405020304" pitchFamily="18" charset="0"/>
              </a:rPr>
              <a:t> 	 </a:t>
            </a:r>
          </a:p>
          <a:p>
            <a:pPr>
              <a:lnSpc>
                <a:spcPct val="120000"/>
              </a:lnSpc>
              <a:spcBef>
                <a:spcPts val="0"/>
              </a:spcBef>
            </a:pPr>
            <a:r>
              <a:rPr lang="en-GB" sz="6400" b="1" dirty="0">
                <a:solidFill>
                  <a:srgbClr val="C00000"/>
                </a:solidFill>
                <a:latin typeface="Times New Roman" panose="02020603050405020304" pitchFamily="18" charset="0"/>
                <a:cs typeface="Times New Roman" panose="02020603050405020304" pitchFamily="18" charset="0"/>
              </a:rPr>
              <a:t> </a:t>
            </a:r>
            <a:r>
              <a:rPr lang="en-US" sz="6400" b="1" dirty="0">
                <a:solidFill>
                  <a:srgbClr val="C00000"/>
                </a:solidFill>
                <a:latin typeface="Times New Roman" panose="02020603050405020304" pitchFamily="18" charset="0"/>
                <a:cs typeface="Times New Roman" panose="02020603050405020304" pitchFamily="18" charset="0"/>
              </a:rPr>
              <a:t>GPS coordinates of all  bear’s traces/signs 		</a:t>
            </a:r>
          </a:p>
          <a:p>
            <a:pPr marL="0" indent="0">
              <a:buNone/>
            </a:pPr>
            <a:endParaRPr lang="en-GB" sz="7200" b="1" dirty="0">
              <a:solidFill>
                <a:srgbClr val="C00000"/>
              </a:solidFill>
            </a:endParaRPr>
          </a:p>
          <a:p>
            <a:endParaRPr lang="en-GB" sz="6200" dirty="0"/>
          </a:p>
          <a:p>
            <a:pPr marL="0" indent="0">
              <a:buNone/>
            </a:pPr>
            <a:endParaRPr lang="en-GB" sz="6200" dirty="0"/>
          </a:p>
          <a:p>
            <a:endParaRPr lang="en-GB" dirty="0"/>
          </a:p>
          <a:p>
            <a:endParaRPr lang="en-GB" dirty="0"/>
          </a:p>
          <a:p>
            <a:endParaRPr lang="en-GB" dirty="0"/>
          </a:p>
          <a:p>
            <a:endParaRPr lang="en-GB" dirty="0"/>
          </a:p>
        </p:txBody>
      </p:sp>
      <p:pic>
        <p:nvPicPr>
          <p:cNvPr id="2050" name="Picture 2" descr="D:\Gurov\t-gurov-ot-drugia-labtop\todor\todor\conferences\conferences-2022\Amitans2022\doklad-tg\materials\bg_10k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4519">
            <a:off x="7331639" y="3329768"/>
            <a:ext cx="4120123" cy="257507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3</a:t>
            </a:fld>
            <a:endParaRPr lang="bg-BG" dirty="0">
              <a:solidFill>
                <a:schemeClr val="tx1"/>
              </a:solidFill>
            </a:endParaRPr>
          </a:p>
        </p:txBody>
      </p:sp>
      <p:sp>
        <p:nvSpPr>
          <p:cNvPr id="12"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pic>
        <p:nvPicPr>
          <p:cNvPr id="13" name="Picture 2" descr="D:\Gurov\t-gurov-ot-drugia-labtop\todor\todor\conferences\conferences-2016\Amitans2016\presentacii\prezent-1stpaper\Metodika-final\Мониторингови територи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365" y="3624458"/>
            <a:ext cx="4874298" cy="2773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5316" y="2304047"/>
            <a:ext cx="6166184" cy="923330"/>
          </a:xfrm>
          <a:prstGeom prst="rect">
            <a:avLst/>
          </a:prstGeom>
          <a:noFill/>
        </p:spPr>
        <p:txBody>
          <a:bodyPr wrap="square" rtlCol="0">
            <a:spAutoFit/>
          </a:bodyPr>
          <a:lstStyle/>
          <a:p>
            <a:r>
              <a:rPr lang="en-US" dirty="0"/>
              <a:t>EUROPEAN TERRESTRIAL REFERENCE SYSTEM 89 (ETRS89),  </a:t>
            </a:r>
          </a:p>
          <a:p>
            <a:r>
              <a:rPr lang="en-US" dirty="0"/>
              <a:t>Grids</a:t>
            </a:r>
            <a:r>
              <a:rPr lang="bg-BG" dirty="0"/>
              <a:t> 10х10 </a:t>
            </a:r>
            <a:r>
              <a:rPr lang="en-US" dirty="0"/>
              <a:t>km</a:t>
            </a:r>
            <a:endParaRPr lang="en-US" dirty="0">
              <a:ea typeface="Calibri"/>
              <a:cs typeface="Times New Roman"/>
            </a:endParaRPr>
          </a:p>
          <a:p>
            <a:endParaRPr lang="bg-BG" dirty="0"/>
          </a:p>
        </p:txBody>
      </p:sp>
    </p:spTree>
    <p:extLst>
      <p:ext uri="{BB962C8B-B14F-4D97-AF65-F5344CB8AC3E}">
        <p14:creationId xmlns:p14="http://schemas.microsoft.com/office/powerpoint/2010/main" val="266440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30" y="246521"/>
            <a:ext cx="10515600" cy="1325563"/>
          </a:xfrm>
        </p:spPr>
        <p:txBody>
          <a:bodyPr/>
          <a:lstStyle/>
          <a:p>
            <a:pPr algn="ctr"/>
            <a:r>
              <a:rPr lang="en-US" sz="3200" b="1" dirty="0">
                <a:latin typeface="Times New Roman" panose="02020603050405020304" pitchFamily="18" charset="0"/>
                <a:cs typeface="Times New Roman" panose="02020603050405020304" pitchFamily="18" charset="0"/>
              </a:rPr>
              <a:t>Number of grids in each subpopulation area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7934531"/>
              </p:ext>
            </p:extLst>
          </p:nvPr>
        </p:nvGraphicFramePr>
        <p:xfrm>
          <a:off x="437743" y="1857982"/>
          <a:ext cx="10857149" cy="4132605"/>
        </p:xfrm>
        <a:graphic>
          <a:graphicData uri="http://schemas.openxmlformats.org/drawingml/2006/table">
            <a:tbl>
              <a:tblPr firstRow="1" firstCol="1" bandRow="1">
                <a:tableStyleId>{5C22544A-7EE6-4342-B048-85BDC9FD1C3A}</a:tableStyleId>
              </a:tblPr>
              <a:tblGrid>
                <a:gridCol w="1548711">
                  <a:extLst>
                    <a:ext uri="{9D8B030D-6E8A-4147-A177-3AD203B41FA5}">
                      <a16:colId xmlns:a16="http://schemas.microsoft.com/office/drawing/2014/main" val="20000"/>
                    </a:ext>
                  </a:extLst>
                </a:gridCol>
                <a:gridCol w="8048233">
                  <a:extLst>
                    <a:ext uri="{9D8B030D-6E8A-4147-A177-3AD203B41FA5}">
                      <a16:colId xmlns:a16="http://schemas.microsoft.com/office/drawing/2014/main" val="20001"/>
                    </a:ext>
                  </a:extLst>
                </a:gridCol>
                <a:gridCol w="1260205">
                  <a:extLst>
                    <a:ext uri="{9D8B030D-6E8A-4147-A177-3AD203B41FA5}">
                      <a16:colId xmlns:a16="http://schemas.microsoft.com/office/drawing/2014/main" val="20002"/>
                    </a:ext>
                  </a:extLst>
                </a:gridCol>
              </a:tblGrid>
              <a:tr h="366147">
                <a:tc>
                  <a:txBody>
                    <a:bodyPr/>
                    <a:lstStyle/>
                    <a:p>
                      <a:pPr marL="0" marR="0">
                        <a:lnSpc>
                          <a:spcPct val="115000"/>
                        </a:lnSpc>
                        <a:spcBef>
                          <a:spcPts val="0"/>
                        </a:spcBef>
                        <a:spcAft>
                          <a:spcPts val="0"/>
                        </a:spcAft>
                      </a:pPr>
                      <a:r>
                        <a:rPr lang="en-US" sz="1400" dirty="0">
                          <a:effectLst/>
                        </a:rPr>
                        <a:t>Areas for Monitoring</a:t>
                      </a:r>
                      <a:endParaRPr lang="en-US" sz="14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dirty="0">
                          <a:effectLst/>
                        </a:rPr>
                        <a:t>ETRS89</a:t>
                      </a:r>
                      <a:r>
                        <a:rPr lang="en-US" sz="1400" dirty="0">
                          <a:effectLst/>
                        </a:rPr>
                        <a:t> Grids</a:t>
                      </a:r>
                      <a:r>
                        <a:rPr lang="bg-BG" sz="1400" dirty="0">
                          <a:effectLst/>
                        </a:rPr>
                        <a:t> 10х10 </a:t>
                      </a:r>
                      <a:r>
                        <a:rPr lang="en-US" sz="1400" dirty="0">
                          <a:effectLst/>
                        </a:rPr>
                        <a:t>km</a:t>
                      </a:r>
                      <a:endParaRPr lang="en-US" sz="14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en-US" sz="1400">
                          <a:effectLst/>
                        </a:rPr>
                        <a:t>Number </a:t>
                      </a:r>
                      <a:endParaRPr lang="en-US" sz="1400">
                        <a:effectLst/>
                        <a:latin typeface="Calibri"/>
                        <a:ea typeface="Calibri"/>
                        <a:cs typeface="Times New Roman"/>
                      </a:endParaRPr>
                    </a:p>
                  </a:txBody>
                  <a:tcPr marL="64720" marR="64720" marT="0" marB="0"/>
                </a:tc>
                <a:extLst>
                  <a:ext uri="{0D108BD9-81ED-4DB2-BD59-A6C34878D82A}">
                    <a16:rowId xmlns:a16="http://schemas.microsoft.com/office/drawing/2014/main" val="10000"/>
                  </a:ext>
                </a:extLst>
              </a:tr>
              <a:tr h="366147">
                <a:tc>
                  <a:txBody>
                    <a:bodyPr/>
                    <a:lstStyle/>
                    <a:p>
                      <a:pPr marL="0" marR="0">
                        <a:lnSpc>
                          <a:spcPct val="115000"/>
                        </a:lnSpc>
                        <a:spcBef>
                          <a:spcPts val="0"/>
                        </a:spcBef>
                        <a:spcAft>
                          <a:spcPts val="0"/>
                        </a:spcAft>
                      </a:pPr>
                      <a:r>
                        <a:rPr lang="en-US" sz="1400" dirty="0">
                          <a:effectLst/>
                        </a:rPr>
                        <a:t>Vitosha-</a:t>
                      </a:r>
                      <a:r>
                        <a:rPr lang="en-US" sz="1400" dirty="0" err="1">
                          <a:effectLst/>
                        </a:rPr>
                        <a:t>Verila</a:t>
                      </a:r>
                      <a:r>
                        <a:rPr lang="en-US" sz="1400" dirty="0">
                          <a:effectLst/>
                        </a:rPr>
                        <a:t>-Plana</a:t>
                      </a:r>
                      <a:endParaRPr lang="en-US" sz="14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E541N226; E541N225; E540N226; E540N225; E540N224</a:t>
                      </a:r>
                      <a:r>
                        <a:rPr lang="en-US" sz="1200" dirty="0">
                          <a:effectLst/>
                        </a:rPr>
                        <a:t>; E540N223; E541N223;E541N224;E542N224; E542N225</a:t>
                      </a:r>
                      <a:r>
                        <a:rPr lang="bg-BG" sz="1200">
                          <a:effectLst/>
                        </a:rPr>
                        <a:t> </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a:effectLst/>
                        </a:rPr>
                        <a:t>10</a:t>
                      </a:r>
                      <a:endParaRPr lang="en-US" sz="1400">
                        <a:effectLst/>
                        <a:latin typeface="Calibri"/>
                        <a:ea typeface="Calibri"/>
                        <a:cs typeface="Times New Roman"/>
                      </a:endParaRPr>
                    </a:p>
                  </a:txBody>
                  <a:tcPr marL="64720" marR="64720" marT="0" marB="0"/>
                </a:tc>
                <a:extLst>
                  <a:ext uri="{0D108BD9-81ED-4DB2-BD59-A6C34878D82A}">
                    <a16:rowId xmlns:a16="http://schemas.microsoft.com/office/drawing/2014/main" val="10001"/>
                  </a:ext>
                </a:extLst>
              </a:tr>
              <a:tr h="641093">
                <a:tc>
                  <a:txBody>
                    <a:bodyPr/>
                    <a:lstStyle/>
                    <a:p>
                      <a:pPr marL="0" marR="0">
                        <a:lnSpc>
                          <a:spcPct val="115000"/>
                        </a:lnSpc>
                        <a:spcBef>
                          <a:spcPts val="0"/>
                        </a:spcBef>
                        <a:spcAft>
                          <a:spcPts val="0"/>
                        </a:spcAft>
                      </a:pPr>
                      <a:r>
                        <a:rPr lang="en-US" sz="1400" dirty="0">
                          <a:effectLst/>
                        </a:rPr>
                        <a:t>Rila</a:t>
                      </a:r>
                      <a:endParaRPr lang="en-US" sz="14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E540N220; E540N221; E540N222; E541N219; E541N220; E541N221;E541N222; E542N219; E542N220; E542N221; E542N222; E542N223;E543N219; E543N219; E543N220; E543N221; E543N222; E544N220; E544N221; E544N222; E544N223; E545N220; E545N221; E546N222; E545N223; E543N223</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a:effectLst/>
                        </a:rPr>
                        <a:t>26</a:t>
                      </a:r>
                      <a:endParaRPr lang="en-US" sz="1400">
                        <a:effectLst/>
                        <a:latin typeface="Calibri"/>
                        <a:ea typeface="Calibri"/>
                        <a:cs typeface="Times New Roman"/>
                      </a:endParaRPr>
                    </a:p>
                  </a:txBody>
                  <a:tcPr marL="64720" marR="64720" marT="0" marB="0"/>
                </a:tc>
                <a:extLst>
                  <a:ext uri="{0D108BD9-81ED-4DB2-BD59-A6C34878D82A}">
                    <a16:rowId xmlns:a16="http://schemas.microsoft.com/office/drawing/2014/main" val="10002"/>
                  </a:ext>
                </a:extLst>
              </a:tr>
              <a:tr h="256437">
                <a:tc>
                  <a:txBody>
                    <a:bodyPr/>
                    <a:lstStyle/>
                    <a:p>
                      <a:pPr marL="0" marR="0">
                        <a:lnSpc>
                          <a:spcPct val="115000"/>
                        </a:lnSpc>
                        <a:spcBef>
                          <a:spcPts val="0"/>
                        </a:spcBef>
                        <a:spcAft>
                          <a:spcPts val="0"/>
                        </a:spcAft>
                      </a:pPr>
                      <a:r>
                        <a:rPr lang="en-US" sz="1400">
                          <a:effectLst/>
                        </a:rPr>
                        <a:t>Pirin</a:t>
                      </a:r>
                      <a:endParaRPr lang="en-US" sz="140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E542N215; E542N216; E542N217; E542N218; E543N215; E543N216; E543N217; E544N215; E544N216; E544N217</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a:effectLst/>
                        </a:rPr>
                        <a:t>10</a:t>
                      </a:r>
                      <a:endParaRPr lang="en-US" sz="1400">
                        <a:effectLst/>
                        <a:latin typeface="Calibri"/>
                        <a:ea typeface="Calibri"/>
                        <a:cs typeface="Times New Roman"/>
                      </a:endParaRPr>
                    </a:p>
                  </a:txBody>
                  <a:tcPr marL="64720" marR="64720" marT="0" marB="0"/>
                </a:tc>
                <a:extLst>
                  <a:ext uri="{0D108BD9-81ED-4DB2-BD59-A6C34878D82A}">
                    <a16:rowId xmlns:a16="http://schemas.microsoft.com/office/drawing/2014/main" val="10003"/>
                  </a:ext>
                </a:extLst>
              </a:tr>
              <a:tr h="1410404">
                <a:tc>
                  <a:txBody>
                    <a:bodyPr/>
                    <a:lstStyle/>
                    <a:p>
                      <a:pPr marL="0" marR="0">
                        <a:lnSpc>
                          <a:spcPct val="115000"/>
                        </a:lnSpc>
                        <a:spcBef>
                          <a:spcPts val="0"/>
                        </a:spcBef>
                        <a:spcAft>
                          <a:spcPts val="0"/>
                        </a:spcAft>
                      </a:pPr>
                      <a:r>
                        <a:rPr lang="en-US" sz="1400">
                          <a:effectLst/>
                        </a:rPr>
                        <a:t>Rhodops</a:t>
                      </a:r>
                      <a:endParaRPr lang="en-US" sz="140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E546N217; E547N222; E548N219; E552N218; E552N220; E556N220; E545N218; E545N219; E546N219; E546N220; E547N217; E547N220; E547N218; E547N219; E547N221; E548N217; E548N218; E548N220; E548N221; E549N216; E549N217; E549N218; E549N219; E549N220; E549N221; E550N216; E550N217; E550N218; E550N219; E550N220;</a:t>
                      </a:r>
                      <a:r>
                        <a:rPr lang="en-US" sz="1200" dirty="0">
                          <a:effectLst/>
                        </a:rPr>
                        <a:t> </a:t>
                      </a:r>
                      <a:r>
                        <a:rPr lang="bg-BG" sz="1200" dirty="0">
                          <a:effectLst/>
                        </a:rPr>
                        <a:t>E550N221; E551N216; E551N217; E551N218; E551N219; E551N220; E551N221; E552N216; E552N217; E552N219; E552N221; E553N216; E553N220; E554N220; E556N218; E553N217; E553N218;E553N219; E553N221; E554N215; E554N216; E554N217; E554N218; E554N219; E554N221; E555N215; E555N216; E555N217; E555N218; E555N219;</a:t>
                      </a:r>
                      <a:r>
                        <a:rPr lang="en-US" sz="1200" dirty="0">
                          <a:effectLst/>
                        </a:rPr>
                        <a:t> </a:t>
                      </a:r>
                      <a:r>
                        <a:rPr lang="bg-BG" sz="1200" dirty="0">
                          <a:effectLst/>
                        </a:rPr>
                        <a:t>E555N220; E555N221; E556N216; E556N217; E556N219; E545N220</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dirty="0">
                          <a:effectLst/>
                        </a:rPr>
                        <a:t>60</a:t>
                      </a:r>
                      <a:endParaRPr lang="en-US" sz="1400" dirty="0">
                        <a:effectLst/>
                        <a:latin typeface="Calibri"/>
                        <a:ea typeface="Calibri"/>
                        <a:cs typeface="Times New Roman"/>
                      </a:endParaRPr>
                    </a:p>
                  </a:txBody>
                  <a:tcPr marL="64720" marR="64720" marT="0" marB="0"/>
                </a:tc>
                <a:extLst>
                  <a:ext uri="{0D108BD9-81ED-4DB2-BD59-A6C34878D82A}">
                    <a16:rowId xmlns:a16="http://schemas.microsoft.com/office/drawing/2014/main" val="10004"/>
                  </a:ext>
                </a:extLst>
              </a:tr>
              <a:tr h="641093">
                <a:tc>
                  <a:txBody>
                    <a:bodyPr/>
                    <a:lstStyle/>
                    <a:p>
                      <a:pPr marL="0" marR="0">
                        <a:lnSpc>
                          <a:spcPct val="115000"/>
                        </a:lnSpc>
                        <a:spcBef>
                          <a:spcPts val="0"/>
                        </a:spcBef>
                        <a:spcAft>
                          <a:spcPts val="0"/>
                        </a:spcAft>
                      </a:pPr>
                      <a:r>
                        <a:rPr lang="en-US" sz="1400" dirty="0">
                          <a:effectLst/>
                        </a:rPr>
                        <a:t>Central Balkan </a:t>
                      </a:r>
                      <a:endParaRPr lang="en-US" sz="14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E555N229; E551N230; E547N229; E549N229; E549N230; E556N231; E557N230; E558N231; E548N229; E548N230; E549N231; E550N229; E550N230; E551N229; E552N229; E552N230; E553N229; E553N230; E554N229; E554N230; E554N231; E555N230; E555N231;E556N230; E557N231</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dirty="0">
                          <a:effectLst/>
                        </a:rPr>
                        <a:t>25</a:t>
                      </a:r>
                      <a:endParaRPr lang="en-US" sz="1400" dirty="0">
                        <a:effectLst/>
                        <a:latin typeface="Calibri"/>
                        <a:ea typeface="Calibri"/>
                        <a:cs typeface="Times New Roman"/>
                      </a:endParaRPr>
                    </a:p>
                  </a:txBody>
                  <a:tcPr marL="64720" marR="64720" marT="0" marB="0"/>
                </a:tc>
                <a:extLst>
                  <a:ext uri="{0D108BD9-81ED-4DB2-BD59-A6C34878D82A}">
                    <a16:rowId xmlns:a16="http://schemas.microsoft.com/office/drawing/2014/main" val="10005"/>
                  </a:ext>
                </a:extLst>
              </a:tr>
              <a:tr h="183073">
                <a:tc>
                  <a:txBody>
                    <a:bodyPr/>
                    <a:lstStyle/>
                    <a:p>
                      <a:pPr marL="0" marR="0">
                        <a:lnSpc>
                          <a:spcPct val="115000"/>
                        </a:lnSpc>
                        <a:spcBef>
                          <a:spcPts val="0"/>
                        </a:spcBef>
                        <a:spcAft>
                          <a:spcPts val="0"/>
                        </a:spcAft>
                      </a:pPr>
                      <a:r>
                        <a:rPr lang="en-US" sz="1400">
                          <a:effectLst/>
                        </a:rPr>
                        <a:t>Kotlen mountain</a:t>
                      </a:r>
                      <a:endParaRPr lang="en-US" sz="140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200" dirty="0">
                          <a:effectLst/>
                        </a:rPr>
                        <a:t>E564N233;E564N234;E565N234; E566N234</a:t>
                      </a:r>
                      <a:endParaRPr lang="en-US" sz="1200" dirty="0">
                        <a:effectLst/>
                        <a:latin typeface="Calibri"/>
                        <a:ea typeface="Calibri"/>
                        <a:cs typeface="Times New Roman"/>
                      </a:endParaRPr>
                    </a:p>
                  </a:txBody>
                  <a:tcPr marL="64720" marR="64720" marT="0" marB="0"/>
                </a:tc>
                <a:tc>
                  <a:txBody>
                    <a:bodyPr/>
                    <a:lstStyle/>
                    <a:p>
                      <a:pPr marL="0" marR="0">
                        <a:lnSpc>
                          <a:spcPct val="115000"/>
                        </a:lnSpc>
                        <a:spcBef>
                          <a:spcPts val="0"/>
                        </a:spcBef>
                        <a:spcAft>
                          <a:spcPts val="0"/>
                        </a:spcAft>
                      </a:pPr>
                      <a:r>
                        <a:rPr lang="bg-BG" sz="1400" dirty="0">
                          <a:effectLst/>
                        </a:rPr>
                        <a:t>4</a:t>
                      </a:r>
                      <a:endParaRPr lang="en-US" sz="1400" dirty="0">
                        <a:effectLst/>
                        <a:latin typeface="Calibri"/>
                        <a:ea typeface="Calibri"/>
                        <a:cs typeface="Times New Roman"/>
                      </a:endParaRPr>
                    </a:p>
                  </a:txBody>
                  <a:tcPr marL="64720" marR="64720" marT="0" marB="0"/>
                </a:tc>
                <a:extLst>
                  <a:ext uri="{0D108BD9-81ED-4DB2-BD59-A6C34878D82A}">
                    <a16:rowId xmlns:a16="http://schemas.microsoft.com/office/drawing/2014/main" val="10006"/>
                  </a:ext>
                </a:extLst>
              </a:tr>
            </a:tbl>
          </a:graphicData>
        </a:graphic>
      </p:graphicFrame>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4</a:t>
            </a:fld>
            <a:endParaRPr lang="bg-BG" dirty="0">
              <a:solidFill>
                <a:schemeClr val="tx1"/>
              </a:solidFill>
            </a:endParaRPr>
          </a:p>
        </p:txBody>
      </p:sp>
      <p:sp>
        <p:nvSpPr>
          <p:cNvPr id="6"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392495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834" y="170573"/>
            <a:ext cx="9745494" cy="870288"/>
          </a:xfrm>
        </p:spPr>
        <p:txBody>
          <a:bodyPr>
            <a:normAutofit/>
          </a:bodyPr>
          <a:lstStyle/>
          <a:p>
            <a:pPr algn="ctr"/>
            <a:r>
              <a:rPr lang="en-US" sz="3600" b="1" dirty="0">
                <a:latin typeface="Times New Roman" panose="02020603050405020304" pitchFamily="18" charset="0"/>
                <a:cs typeface="Times New Roman" panose="02020603050405020304" pitchFamily="18" charset="0"/>
              </a:rPr>
              <a:t>CORINE Land Cover (CLC)</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8087" y="1147146"/>
            <a:ext cx="9903516" cy="1295400"/>
          </a:xfrm>
        </p:spPr>
        <p:txBody>
          <a:bodyPr>
            <a:normAutofit fontScale="85000" lnSpcReduction="20000"/>
          </a:bodyPr>
          <a:lstStyle/>
          <a:p>
            <a:r>
              <a:rPr lang="en-US" dirty="0">
                <a:latin typeface="Times New Roman" panose="02020603050405020304" pitchFamily="18" charset="0"/>
                <a:ea typeface="Calibri"/>
                <a:cs typeface="Times New Roman" panose="02020603050405020304" pitchFamily="18" charset="0"/>
              </a:rPr>
              <a:t>CORINE Land Cover (CLC) is one of the most well-known and used products from the Copernicus Land Monitoring Service.</a:t>
            </a:r>
          </a:p>
          <a:p>
            <a:r>
              <a:rPr lang="en-US" dirty="0">
                <a:latin typeface="Times New Roman" panose="02020603050405020304" pitchFamily="18" charset="0"/>
                <a:ea typeface="Calibri"/>
                <a:cs typeface="Times New Roman" panose="02020603050405020304" pitchFamily="18" charset="0"/>
              </a:rPr>
              <a:t>It has previously been produced in 1990, 2000, 2006 and 2012 and now the </a:t>
            </a:r>
            <a:r>
              <a:rPr lang="en-US" b="1" dirty="0">
                <a:latin typeface="Times New Roman" panose="02020603050405020304" pitchFamily="18" charset="0"/>
                <a:ea typeface="Calibri"/>
                <a:cs typeface="Times New Roman" panose="02020603050405020304" pitchFamily="18" charset="0"/>
              </a:rPr>
              <a:t>2018 edition is</a:t>
            </a:r>
            <a:r>
              <a:rPr lang="en-US" dirty="0">
                <a:latin typeface="Times New Roman" panose="02020603050405020304" pitchFamily="18" charset="0"/>
                <a:ea typeface="Calibri"/>
                <a:cs typeface="Times New Roman" panose="02020603050405020304" pitchFamily="18" charset="0"/>
              </a:rPr>
              <a:t> available.</a:t>
            </a:r>
          </a:p>
          <a:p>
            <a:endParaRPr lang="en-US" dirty="0"/>
          </a:p>
        </p:txBody>
      </p:sp>
      <p:pic>
        <p:nvPicPr>
          <p:cNvPr id="5" name="Picture 4" descr="C:\Users\Todor\Desktop\CorineLandCaver201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97" y="2723722"/>
            <a:ext cx="5536428" cy="3260387"/>
          </a:xfrm>
          <a:prstGeom prst="rect">
            <a:avLst/>
          </a:prstGeom>
          <a:noFill/>
          <a:ln>
            <a:noFill/>
          </a:ln>
        </p:spPr>
      </p:pic>
      <p:sp>
        <p:nvSpPr>
          <p:cNvPr id="8"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5</a:t>
            </a:fld>
            <a:endParaRPr lang="bg-BG" dirty="0">
              <a:solidFill>
                <a:schemeClr val="tx1"/>
              </a:solidFill>
            </a:endParaRPr>
          </a:p>
        </p:txBody>
      </p:sp>
      <p:sp>
        <p:nvSpPr>
          <p:cNvPr id="10"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pic>
        <p:nvPicPr>
          <p:cNvPr id="11" name="Picture 3" descr="D:\Gurov\t-gurov-ot-drugia-labtop\todor\todor\conferences\conferences-2017\ICCS2017\iccs2017-paper\old-version\Bear-Habi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537" y="3256321"/>
            <a:ext cx="4906711" cy="257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9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221" y="42085"/>
            <a:ext cx="7624864" cy="883793"/>
          </a:xfrm>
        </p:spPr>
        <p:txBody>
          <a:bodyPr>
            <a:normAutofit/>
          </a:bodyPr>
          <a:lstStyle/>
          <a:p>
            <a:pPr algn="ctr"/>
            <a:r>
              <a:rPr lang="en-US" sz="4000" b="1" dirty="0">
                <a:latin typeface="Times New Roman" panose="02020603050405020304" pitchFamily="18" charset="0"/>
                <a:cs typeface="Times New Roman" panose="02020603050405020304" pitchFamily="18" charset="0"/>
              </a:rPr>
              <a:t>Transect method   </a:t>
            </a:r>
          </a:p>
        </p:txBody>
      </p:sp>
      <p:sp>
        <p:nvSpPr>
          <p:cNvPr id="3" name="Content Placeholder 2"/>
          <p:cNvSpPr>
            <a:spLocks noGrp="1"/>
          </p:cNvSpPr>
          <p:nvPr>
            <p:ph idx="1"/>
          </p:nvPr>
        </p:nvSpPr>
        <p:spPr>
          <a:xfrm>
            <a:off x="288328" y="1000648"/>
            <a:ext cx="10210055" cy="2473308"/>
          </a:xfrm>
        </p:spPr>
        <p:txBody>
          <a:bodyPr>
            <a:normAutofit fontScale="55000" lnSpcReduction="20000"/>
          </a:bodyPr>
          <a:lstStyle/>
          <a:p>
            <a:pPr marL="0" indent="0">
              <a:buNone/>
            </a:pPr>
            <a:r>
              <a:rPr lang="en-US" dirty="0">
                <a:latin typeface="Times New Roman" panose="02020603050405020304" pitchFamily="18" charset="0"/>
                <a:cs typeface="Times New Roman" panose="02020603050405020304" pitchFamily="18" charset="0"/>
              </a:rPr>
              <a:t>It is based on the collection of brown bear sign on predefined set of routes (transects) and the determination of the unique traces (especially footprints).</a:t>
            </a:r>
          </a:p>
          <a:p>
            <a:pPr marL="0" indent="0">
              <a:buNone/>
            </a:pPr>
            <a:r>
              <a:rPr lang="en-US" dirty="0">
                <a:latin typeface="Times New Roman" panose="02020603050405020304" pitchFamily="18" charset="0"/>
                <a:cs typeface="Times New Roman" panose="02020603050405020304" pitchFamily="18" charset="0"/>
              </a:rPr>
              <a:t>Statistical estimates for population size of the brown bears using data of national monitoring and developed HPDA service. </a:t>
            </a:r>
          </a:p>
          <a:p>
            <a:r>
              <a:rPr lang="en-US" sz="2600" b="1" dirty="0">
                <a:solidFill>
                  <a:schemeClr val="accent5">
                    <a:lumMod val="50000"/>
                  </a:schemeClr>
                </a:solidFill>
                <a:latin typeface="Times New Roman" panose="02020603050405020304" pitchFamily="18" charset="0"/>
                <a:cs typeface="Times New Roman" panose="02020603050405020304" pitchFamily="18" charset="0"/>
              </a:rPr>
              <a:t>Type of the forests: </a:t>
            </a:r>
          </a:p>
          <a:p>
            <a:pPr lvl="1">
              <a:buFont typeface="Wingdings" panose="05000000000000000000" pitchFamily="2" charset="2"/>
              <a:buChar char="Ø"/>
            </a:pPr>
            <a:r>
              <a:rPr lang="en-US" sz="2600" b="1" dirty="0">
                <a:solidFill>
                  <a:schemeClr val="accent5">
                    <a:lumMod val="50000"/>
                  </a:schemeClr>
                </a:solidFill>
                <a:latin typeface="Times New Roman" panose="02020603050405020304" pitchFamily="18" charset="0"/>
                <a:cs typeface="Times New Roman" panose="02020603050405020304" pitchFamily="18" charset="0"/>
              </a:rPr>
              <a:t>Deciduous forests  				 311</a:t>
            </a:r>
          </a:p>
          <a:p>
            <a:pPr lvl="1">
              <a:buFont typeface="Wingdings" panose="05000000000000000000" pitchFamily="2" charset="2"/>
              <a:buChar char="Ø"/>
            </a:pPr>
            <a:r>
              <a:rPr lang="en-US" sz="2600" b="1" dirty="0">
                <a:solidFill>
                  <a:schemeClr val="accent5">
                    <a:lumMod val="50000"/>
                  </a:schemeClr>
                </a:solidFill>
                <a:latin typeface="Times New Roman" panose="02020603050405020304" pitchFamily="18" charset="0"/>
                <a:cs typeface="Times New Roman" panose="02020603050405020304" pitchFamily="18" charset="0"/>
              </a:rPr>
              <a:t>Coniferous forests  				 312 </a:t>
            </a:r>
          </a:p>
          <a:p>
            <a:pPr lvl="1">
              <a:buFont typeface="Wingdings" panose="05000000000000000000" pitchFamily="2" charset="2"/>
              <a:buChar char="Ø"/>
            </a:pPr>
            <a:r>
              <a:rPr lang="en-US" sz="2600" b="1" dirty="0">
                <a:latin typeface="Times New Roman" panose="02020603050405020304" pitchFamily="18" charset="0"/>
                <a:cs typeface="Times New Roman" panose="02020603050405020304" pitchFamily="18" charset="0"/>
              </a:rPr>
              <a:t>Mixed forests 				 	 313 </a:t>
            </a:r>
          </a:p>
          <a:p>
            <a:pPr lvl="1">
              <a:buFont typeface="Wingdings" panose="05000000000000000000" pitchFamily="2" charset="2"/>
              <a:buChar char="Ø"/>
            </a:pPr>
            <a:r>
              <a:rPr lang="en-US" sz="2600" b="1" dirty="0">
                <a:solidFill>
                  <a:srgbClr val="FF0000"/>
                </a:solidFill>
                <a:latin typeface="Times New Roman" panose="02020603050405020304" pitchFamily="18" charset="0"/>
                <a:cs typeface="Times New Roman" panose="02020603050405020304" pitchFamily="18" charset="0"/>
              </a:rPr>
              <a:t>Vegetable communities of shrubs and grasses   	  	 322 </a:t>
            </a:r>
          </a:p>
          <a:p>
            <a:pPr lvl="1">
              <a:buFont typeface="Wingdings" panose="05000000000000000000" pitchFamily="2" charset="2"/>
              <a:buChar char="Ø"/>
            </a:pPr>
            <a:r>
              <a:rPr lang="en-US" sz="2600" b="1" dirty="0">
                <a:solidFill>
                  <a:srgbClr val="FF0000"/>
                </a:solidFill>
                <a:latin typeface="Times New Roman" panose="02020603050405020304" pitchFamily="18" charset="0"/>
                <a:cs typeface="Times New Roman" panose="02020603050405020304" pitchFamily="18" charset="0"/>
              </a:rPr>
              <a:t>Transitional a wood bush 				 324 </a:t>
            </a:r>
          </a:p>
          <a:p>
            <a:pPr lvl="1">
              <a:buFont typeface="Wingdings" panose="05000000000000000000" pitchFamily="2" charset="2"/>
              <a:buChar char="Ø"/>
            </a:pPr>
            <a:r>
              <a:rPr lang="en-US" sz="2600" b="1" dirty="0">
                <a:solidFill>
                  <a:schemeClr val="accent5">
                    <a:lumMod val="50000"/>
                  </a:schemeClr>
                </a:solidFill>
                <a:latin typeface="Times New Roman" panose="02020603050405020304" pitchFamily="18" charset="0"/>
                <a:cs typeface="Times New Roman" panose="02020603050405020304" pitchFamily="18" charset="0"/>
              </a:rPr>
              <a:t>Other land cover  				no code</a:t>
            </a:r>
          </a:p>
          <a:p>
            <a:endParaRPr lang="en-US" dirty="0"/>
          </a:p>
          <a:p>
            <a:endParaRPr lang="en-US" dirty="0"/>
          </a:p>
        </p:txBody>
      </p:sp>
      <p:pic>
        <p:nvPicPr>
          <p:cNvPr id="1064" name="Picture 40" descr="D:\Gurov\t-gurov-ot-drugia-labtop\todor\todor\conferences\Bears-al\2015-monitoring\Радослав-агенция\Radoslav-17-09-2015\Vitosh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1166" y="1668153"/>
            <a:ext cx="3556000" cy="39788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2" y="3511686"/>
            <a:ext cx="5643122" cy="26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53293" y="5467368"/>
            <a:ext cx="432543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Bears’ habitat for monitoring in the Western Rhodopes and Vitosha mounting </a:t>
            </a:r>
          </a:p>
        </p:txBody>
      </p:sp>
      <p:sp>
        <p:nvSpPr>
          <p:cNvPr id="8"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6</a:t>
            </a:fld>
            <a:endParaRPr lang="bg-BG" dirty="0">
              <a:solidFill>
                <a:schemeClr val="tx1"/>
              </a:solidFill>
            </a:endParaRPr>
          </a:p>
        </p:txBody>
      </p:sp>
      <p:sp>
        <p:nvSpPr>
          <p:cNvPr id="10"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117761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1136" cy="67573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Start of the HPDA service</a:t>
            </a:r>
          </a:p>
        </p:txBody>
      </p:sp>
      <p:sp>
        <p:nvSpPr>
          <p:cNvPr id="3" name="Content Placeholder 2"/>
          <p:cNvSpPr>
            <a:spLocks noGrp="1"/>
          </p:cNvSpPr>
          <p:nvPr>
            <p:ph idx="1"/>
          </p:nvPr>
        </p:nvSpPr>
        <p:spPr>
          <a:xfrm>
            <a:off x="507999" y="914400"/>
            <a:ext cx="11176000" cy="685800"/>
          </a:xfrm>
        </p:spPr>
        <p:txBody>
          <a:bodyPr>
            <a:normAutofit fontScale="70000" lnSpcReduction="20000"/>
          </a:bodyPr>
          <a:lstStyle/>
          <a:p>
            <a:endParaRPr lang="en-US" dirty="0"/>
          </a:p>
          <a:p>
            <a:r>
              <a:rPr lang="en-US" dirty="0">
                <a:latin typeface="Times New Roman" panose="02020603050405020304" pitchFamily="18" charset="0"/>
                <a:cs typeface="Times New Roman" panose="02020603050405020304" pitchFamily="18" charset="0"/>
              </a:rPr>
              <a:t>Input the monitoring data to start the preproduction process</a:t>
            </a:r>
          </a:p>
        </p:txBody>
      </p:sp>
      <p:pic>
        <p:nvPicPr>
          <p:cNvPr id="5" name="Picture 4" descr="D:\Gurov\t-gurov-ot-drugia-labtop\todor\todor\conferences\conferences-2017\Workshop-Oct2017\Publications-CIT2017\Papers\Paper-10-Gurov\page1.jpg"/>
          <p:cNvPicPr/>
          <p:nvPr/>
        </p:nvPicPr>
        <p:blipFill>
          <a:blip r:embed="rId2">
            <a:extLst>
              <a:ext uri="{28A0092B-C50C-407E-A947-70E740481C1C}">
                <a14:useLocalDpi xmlns:a14="http://schemas.microsoft.com/office/drawing/2010/main" val="0"/>
              </a:ext>
            </a:extLst>
          </a:blip>
          <a:srcRect/>
          <a:stretch>
            <a:fillRect/>
          </a:stretch>
        </p:blipFill>
        <p:spPr bwMode="auto">
          <a:xfrm>
            <a:off x="2334639" y="1682884"/>
            <a:ext cx="8317148" cy="4542763"/>
          </a:xfrm>
          <a:prstGeom prst="rect">
            <a:avLst/>
          </a:prstGeom>
          <a:noFill/>
          <a:ln>
            <a:noFill/>
          </a:ln>
        </p:spPr>
      </p:pic>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7</a:t>
            </a:fld>
            <a:endParaRPr lang="bg-BG" dirty="0">
              <a:solidFill>
                <a:schemeClr val="tx1"/>
              </a:solidFill>
            </a:endParaRPr>
          </a:p>
        </p:txBody>
      </p:sp>
      <p:sp>
        <p:nvSpPr>
          <p:cNvPr id="9"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309278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11" y="205705"/>
            <a:ext cx="10438231" cy="914400"/>
          </a:xfrm>
        </p:spPr>
        <p:txBody>
          <a:bodyPr>
            <a:noAutofit/>
          </a:bodyPr>
          <a:lstStyle/>
          <a:p>
            <a:pPr algn="ctr"/>
            <a:r>
              <a:rPr lang="en-US" sz="3200" b="1" dirty="0">
                <a:latin typeface="Times New Roman" panose="02020603050405020304" pitchFamily="18" charset="0"/>
                <a:cs typeface="Times New Roman" panose="02020603050405020304" pitchFamily="18" charset="0"/>
              </a:rPr>
              <a:t>Estimation of the population size of the brown bears (1/2) </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219200"/>
            <a:ext cx="11176000" cy="45720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evaluation is done in two steps.</a:t>
            </a:r>
            <a:endParaRPr lang="en-GB" dirty="0">
              <a:latin typeface="Times New Roman" panose="02020603050405020304" pitchFamily="18" charset="0"/>
              <a:cs typeface="Times New Roman" panose="02020603050405020304" pitchFamily="18" charset="0"/>
            </a:endParaRPr>
          </a:p>
        </p:txBody>
      </p:sp>
      <p:sp>
        <p:nvSpPr>
          <p:cNvPr id="4" name="Rectangle 3"/>
          <p:cNvSpPr/>
          <p:nvPr/>
        </p:nvSpPr>
        <p:spPr>
          <a:xfrm>
            <a:off x="513527" y="1679522"/>
            <a:ext cx="10080505" cy="1200329"/>
          </a:xfrm>
          <a:prstGeom prst="rect">
            <a:avLst/>
          </a:prstGeom>
        </p:spPr>
        <p:txBody>
          <a:bodyPr wrap="square">
            <a:spAutoFit/>
          </a:bodyPr>
          <a:lstStyle/>
          <a:p>
            <a:pPr algn="just"/>
            <a:r>
              <a:rPr lang="en-US" b="1" u="sng" dirty="0">
                <a:latin typeface="Times New Roman" panose="02020603050405020304" pitchFamily="18" charset="0"/>
                <a:cs typeface="Times New Roman" panose="02020603050405020304" pitchFamily="18" charset="0"/>
              </a:rPr>
              <a:t>First step:</a:t>
            </a:r>
            <a:r>
              <a:rPr lang="en-US" dirty="0">
                <a:latin typeface="Times New Roman" panose="02020603050405020304" pitchFamily="18" charset="0"/>
                <a:cs typeface="Times New Roman" panose="02020603050405020304" pitchFamily="18" charset="0"/>
              </a:rPr>
              <a:t> Identify unique traces based on collected observations in the national monitoring. The number of unique traces is determined by experts using the developed software product. Once the unique number of traces has been obtained, the program automatically allocates them by number in the respective 5 types of forest and in the residual area.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931" y="3068854"/>
            <a:ext cx="778199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8</a:t>
            </a:fld>
            <a:endParaRPr lang="bg-BG" dirty="0">
              <a:solidFill>
                <a:schemeClr val="tx1"/>
              </a:solidFill>
            </a:endParaRPr>
          </a:p>
        </p:txBody>
      </p:sp>
      <p:sp>
        <p:nvSpPr>
          <p:cNvPr id="9"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324752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017868" cy="918926"/>
          </a:xfrm>
        </p:spPr>
        <p:txBody>
          <a:bodyPr/>
          <a:lstStyle/>
          <a:p>
            <a:pPr algn="ctr"/>
            <a:r>
              <a:rPr lang="en-US" b="1" dirty="0">
                <a:latin typeface="Times New Roman" panose="02020603050405020304" pitchFamily="18" charset="0"/>
                <a:cs typeface="Times New Roman" panose="02020603050405020304" pitchFamily="18" charset="0"/>
              </a:rPr>
              <a:t>Input File - 1</a:t>
            </a:r>
          </a:p>
        </p:txBody>
      </p:sp>
      <p:sp>
        <p:nvSpPr>
          <p:cNvPr id="3" name="Content Placeholder 2"/>
          <p:cNvSpPr>
            <a:spLocks noGrp="1"/>
          </p:cNvSpPr>
          <p:nvPr>
            <p:ph idx="1"/>
          </p:nvPr>
        </p:nvSpPr>
        <p:spPr/>
        <p:txBody>
          <a:bodyPr/>
          <a:lstStyle/>
          <a:p>
            <a:endParaRPr lang="en-US"/>
          </a:p>
        </p:txBody>
      </p:sp>
      <p:pic>
        <p:nvPicPr>
          <p:cNvPr id="1026" name="Picture 2" descr="C:\Users\Todor\Desktop\traces-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85" y="1490225"/>
            <a:ext cx="11076908" cy="469332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9"/>
          <p:cNvSpPr>
            <a:spLocks noGrp="1"/>
          </p:cNvSpPr>
          <p:nvPr>
            <p:ph type="sldNum" sz="quarter" idx="12"/>
          </p:nvPr>
        </p:nvSpPr>
        <p:spPr>
          <a:xfrm>
            <a:off x="8610600" y="6356350"/>
            <a:ext cx="2743200" cy="365125"/>
          </a:xfrm>
        </p:spPr>
        <p:txBody>
          <a:bodyPr/>
          <a:lstStyle/>
          <a:p>
            <a:fld id="{CF59F4E0-B6D9-4BEA-9DE3-A9D3692DC132}" type="slidenum">
              <a:rPr lang="bg-BG" smtClean="0">
                <a:solidFill>
                  <a:schemeClr val="tx1"/>
                </a:solidFill>
              </a:rPr>
              <a:t>9</a:t>
            </a:fld>
            <a:endParaRPr lang="bg-BG" dirty="0">
              <a:solidFill>
                <a:schemeClr val="tx1"/>
              </a:solidFill>
            </a:endParaRPr>
          </a:p>
        </p:txBody>
      </p:sp>
      <p:sp>
        <p:nvSpPr>
          <p:cNvPr id="7" name="Footer Placeholder 4"/>
          <p:cNvSpPr>
            <a:spLocks noGrp="1"/>
          </p:cNvSpPr>
          <p:nvPr>
            <p:ph type="ftr" sz="quarter" idx="11"/>
          </p:nvPr>
        </p:nvSpPr>
        <p:spPr>
          <a:xfrm>
            <a:off x="1861457" y="6522077"/>
            <a:ext cx="8022772" cy="199398"/>
          </a:xfrm>
        </p:spPr>
        <p:txBody>
          <a:bodyPr/>
          <a:lstStyle/>
          <a:p>
            <a:r>
              <a:rPr lang="en-GB">
                <a:solidFill>
                  <a:schemeClr val="tx1"/>
                </a:solidFill>
              </a:rPr>
              <a:t>EuroCC4SEE Workshop in Belgrade from 20 to 22 May 2025</a:t>
            </a:r>
            <a:endParaRPr lang="bg-BG" dirty="0">
              <a:solidFill>
                <a:schemeClr val="tx1"/>
              </a:solidFill>
            </a:endParaRPr>
          </a:p>
        </p:txBody>
      </p:sp>
    </p:spTree>
    <p:extLst>
      <p:ext uri="{BB962C8B-B14F-4D97-AF65-F5344CB8AC3E}">
        <p14:creationId xmlns:p14="http://schemas.microsoft.com/office/powerpoint/2010/main" val="135598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4315</TotalTime>
  <Words>2535</Words>
  <Application>Microsoft Office PowerPoint</Application>
  <PresentationFormat>Widescreen</PresentationFormat>
  <Paragraphs>366</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Roboto</vt:lpstr>
      <vt:lpstr>Times New Roman</vt:lpstr>
      <vt:lpstr>Wingdings</vt:lpstr>
      <vt:lpstr>Office Theme</vt:lpstr>
      <vt:lpstr>HPDA Service for Estimating the Brown Bear (Ursus arctos L.) Population in Bulgaria</vt:lpstr>
      <vt:lpstr>Motivation </vt:lpstr>
      <vt:lpstr>National monitoring  </vt:lpstr>
      <vt:lpstr>Number of grids in each subpopulation area </vt:lpstr>
      <vt:lpstr>CORINE Land Cover (CLC)</vt:lpstr>
      <vt:lpstr>Transect method   </vt:lpstr>
      <vt:lpstr>Start of the HPDA service</vt:lpstr>
      <vt:lpstr>Estimation of the population size of the brown bears (1/2) </vt:lpstr>
      <vt:lpstr>Input File - 1</vt:lpstr>
      <vt:lpstr>Input file -2</vt:lpstr>
      <vt:lpstr>Preproduction process: Define the unique traces </vt:lpstr>
      <vt:lpstr>Compute distances and show traces on the Gmap</vt:lpstr>
      <vt:lpstr>Skipping, re-coloring and re-counting</vt:lpstr>
      <vt:lpstr>Estimation of the population size of the brown bears </vt:lpstr>
      <vt:lpstr>Computational process</vt:lpstr>
      <vt:lpstr>Statistical estimation of the bears’ population</vt:lpstr>
      <vt:lpstr>Age structures by unique traces</vt:lpstr>
      <vt:lpstr>Table for Age Structure</vt:lpstr>
      <vt:lpstr>Age structures of the estimated population</vt:lpstr>
      <vt:lpstr>List of pressures and threats</vt:lpstr>
      <vt:lpstr>Formula for computing the accumulated tread</vt:lpstr>
      <vt:lpstr>Calculate with threats</vt:lpstr>
      <vt:lpstr>Created unique traces using the data of given monitoring </vt:lpstr>
      <vt:lpstr>Evaluation results using HPDA service </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Svetlozar</cp:lastModifiedBy>
  <cp:revision>261</cp:revision>
  <dcterms:created xsi:type="dcterms:W3CDTF">2023-08-10T10:46:22Z</dcterms:created>
  <dcterms:modified xsi:type="dcterms:W3CDTF">2025-05-19T11:47:34Z</dcterms:modified>
</cp:coreProperties>
</file>