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HK Modular" panose="020B0604020202020204" charset="0"/>
      <p:regular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Bold" panose="00000800000000000000" charset="0"/>
      <p:regular r:id="rId17"/>
    </p:embeddedFont>
    <p:embeddedFont>
      <p:font typeface="Montserrat Medium" panose="00000600000000000000" pitchFamily="2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1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5236D-9E30-4AE6-A1B9-B6F5F25B4ECD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284B8-5AE2-4D46-A9A3-E72674A851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12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284B8-5AE2-4D46-A9A3-E72674A8512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6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284B8-5AE2-4D46-A9A3-E72674A8512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54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48471" y="-390106"/>
            <a:ext cx="14920931" cy="12738745"/>
          </a:xfrm>
          <a:custGeom>
            <a:avLst/>
            <a:gdLst/>
            <a:ahLst/>
            <a:cxnLst/>
            <a:rect l="l" t="t" r="r" b="b"/>
            <a:pathLst>
              <a:path w="14920931" h="12738745">
                <a:moveTo>
                  <a:pt x="0" y="0"/>
                </a:moveTo>
                <a:lnTo>
                  <a:pt x="14920931" y="0"/>
                </a:lnTo>
                <a:lnTo>
                  <a:pt x="14920931" y="12738745"/>
                </a:lnTo>
                <a:lnTo>
                  <a:pt x="0" y="127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t="-1909" r="-3399" b="-88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5105400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0"/>
                </a:moveTo>
                <a:lnTo>
                  <a:pt x="18288000" y="0"/>
                </a:lnTo>
                <a:lnTo>
                  <a:pt x="182880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TextBox 6"/>
          <p:cNvSpPr txBox="1"/>
          <p:nvPr/>
        </p:nvSpPr>
        <p:spPr>
          <a:xfrm>
            <a:off x="685085" y="6707228"/>
            <a:ext cx="16917830" cy="50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</a:pPr>
            <a:r>
              <a:rPr lang="en-GB" sz="2974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Capacities of the existing supercomputer and plans for further expansion</a:t>
            </a:r>
            <a:endParaRPr lang="en-US" sz="2974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19106" y="2430638"/>
            <a:ext cx="15049788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8"/>
              </a:lnSpc>
            </a:pPr>
            <a:r>
              <a:rPr lang="en-US" sz="6228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CAPABILITIES OF THE                     NATIONAL AI PLATFORM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11" name="Freeform 11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6" name="Freeform 16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-6646" r="-6646" b="-12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2685831"/>
            <a:ext cx="5124955" cy="36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2004" lvl="1" indent="-226002" algn="just">
              <a:lnSpc>
                <a:spcPts val="2931"/>
              </a:lnSpc>
              <a:buFont typeface="Arial"/>
              <a:buChar char="•"/>
            </a:pPr>
            <a:r>
              <a:rPr lang="en-US" sz="209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x </a:t>
            </a:r>
            <a:r>
              <a:rPr lang="en-US" sz="2093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nVIDIA</a:t>
            </a:r>
            <a:r>
              <a:rPr lang="en-US" sz="209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DGX A100 systems</a:t>
            </a:r>
          </a:p>
          <a:p>
            <a:pPr algn="just">
              <a:lnSpc>
                <a:spcPts val="2889"/>
              </a:lnSpc>
            </a:pPr>
            <a:endParaRPr lang="en-US" sz="209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45629" lvl="1" indent="-222814" algn="just">
              <a:lnSpc>
                <a:spcPts val="2889"/>
              </a:lnSpc>
              <a:buFont typeface="Arial"/>
              <a:buChar char="•"/>
            </a:pPr>
            <a:r>
              <a:rPr lang="en-US" sz="206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1024 CPU threads (AMD)</a:t>
            </a:r>
          </a:p>
          <a:p>
            <a:pPr algn="just">
              <a:lnSpc>
                <a:spcPts val="2889"/>
              </a:lnSpc>
            </a:pPr>
            <a:endParaRPr lang="en-US" sz="206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45629" lvl="1" indent="-222814" algn="just">
              <a:lnSpc>
                <a:spcPts val="2889"/>
              </a:lnSpc>
              <a:buFont typeface="Arial"/>
              <a:buChar char="•"/>
            </a:pPr>
            <a:r>
              <a:rPr lang="en-US" sz="206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32 GPU A100, 40GB RAM per GPU</a:t>
            </a:r>
          </a:p>
          <a:p>
            <a:pPr algn="just">
              <a:lnSpc>
                <a:spcPts val="2889"/>
              </a:lnSpc>
            </a:pPr>
            <a:endParaRPr lang="en-US" sz="206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45629" lvl="1" indent="-222814" algn="just">
              <a:lnSpc>
                <a:spcPts val="2889"/>
              </a:lnSpc>
              <a:buFont typeface="Arial"/>
              <a:buChar char="•"/>
            </a:pPr>
            <a:r>
              <a:rPr lang="en-US" sz="206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DDN Storage 150TB</a:t>
            </a:r>
          </a:p>
          <a:p>
            <a:pPr marL="445629" lvl="1" indent="-222814" algn="just">
              <a:lnSpc>
                <a:spcPts val="2889"/>
              </a:lnSpc>
              <a:buFont typeface="Arial"/>
              <a:buChar char="•"/>
            </a:pPr>
            <a:endParaRPr lang="en-US" sz="206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5610" lvl="1" indent="-212805" algn="just">
              <a:lnSpc>
                <a:spcPts val="2759"/>
              </a:lnSpc>
              <a:buFont typeface="Arial"/>
              <a:buChar char="•"/>
            </a:pPr>
            <a:r>
              <a:rPr lang="en-US" sz="197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Data Science software</a:t>
            </a:r>
          </a:p>
          <a:p>
            <a:pPr algn="just">
              <a:lnSpc>
                <a:spcPts val="2500"/>
              </a:lnSpc>
            </a:pPr>
            <a:endParaRPr lang="en-US" sz="197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5119745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440400" h="5181600">
                <a:moveTo>
                  <a:pt x="0" y="0"/>
                </a:moveTo>
                <a:lnTo>
                  <a:pt x="18440400" y="0"/>
                </a:lnTo>
                <a:lnTo>
                  <a:pt x="184404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6" b="-416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6" name="AutoShape 6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645752" y="3086539"/>
            <a:ext cx="10613548" cy="5257231"/>
          </a:xfrm>
          <a:custGeom>
            <a:avLst/>
            <a:gdLst/>
            <a:ahLst/>
            <a:cxnLst/>
            <a:rect l="l" t="t" r="r" b="b"/>
            <a:pathLst>
              <a:path w="10613548" h="5257231">
                <a:moveTo>
                  <a:pt x="0" y="0"/>
                </a:moveTo>
                <a:lnTo>
                  <a:pt x="10613548" y="0"/>
                </a:lnTo>
                <a:lnTo>
                  <a:pt x="10613548" y="5257231"/>
                </a:lnTo>
                <a:lnTo>
                  <a:pt x="0" y="52572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991" t="-81830" r="-29522" b="-83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203148" y="693836"/>
            <a:ext cx="12189252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48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Existing Supercomputer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537071"/>
            <a:ext cx="5548698" cy="284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endParaRPr dirty="0"/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dirty="0"/>
          </a:p>
          <a:p>
            <a:pPr marL="431805" lvl="1" indent="-215903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HDR (InfiniBand), 100Gb/s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31805" lvl="1" indent="-215903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 </a:t>
            </a:r>
            <a:r>
              <a:rPr lang="en-US" sz="200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PetaFLOPS</a:t>
            </a: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AI performance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31805" lvl="1" indent="-215903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Consumption 34,5kW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328647" y="1610761"/>
            <a:ext cx="4021130" cy="1865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VENDOR: </a:t>
            </a: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NVIDIA</a:t>
            </a: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SUPPLIER:</a:t>
            </a:r>
            <a:r>
              <a:rPr lang="sr-Latn-R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ЕВИДЕН (АТОС)</a:t>
            </a: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DECEMBER </a:t>
            </a: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2021.</a:t>
            </a:r>
          </a:p>
          <a:p>
            <a:pPr algn="just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VALUE: </a:t>
            </a:r>
            <a:r>
              <a:rPr lang="en-US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2M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EURO</a:t>
            </a:r>
          </a:p>
          <a:p>
            <a:pPr algn="l">
              <a:lnSpc>
                <a:spcPts val="3780"/>
              </a:lnSpc>
            </a:pP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14" name="Freeform 14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9" name="Freeform 19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" name="Freeform 28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F3D2C372-02F1-5E88-14BE-6653064EEC72}"/>
              </a:ext>
            </a:extLst>
          </p:cNvPr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B908D34F-25DE-CC92-61A0-4D9B19C6E0DF}"/>
                </a:ext>
              </a:extLst>
            </p:cNvPr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6646" r="-6646" b="-12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186843" y="659575"/>
            <a:ext cx="9383077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200" spc="488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Data Science Platform</a:t>
            </a:r>
          </a:p>
        </p:txBody>
      </p:sp>
      <p:sp>
        <p:nvSpPr>
          <p:cNvPr id="5" name="Freeform 5"/>
          <p:cNvSpPr/>
          <p:nvPr/>
        </p:nvSpPr>
        <p:spPr>
          <a:xfrm>
            <a:off x="9144000" y="2439725"/>
            <a:ext cx="8909444" cy="5862292"/>
          </a:xfrm>
          <a:custGeom>
            <a:avLst/>
            <a:gdLst/>
            <a:ahLst/>
            <a:cxnLst/>
            <a:rect l="l" t="t" r="r" b="b"/>
            <a:pathLst>
              <a:path w="8909444" h="5571476">
                <a:moveTo>
                  <a:pt x="0" y="0"/>
                </a:moveTo>
                <a:lnTo>
                  <a:pt x="8909444" y="0"/>
                </a:lnTo>
                <a:lnTo>
                  <a:pt x="8909444" y="5571476"/>
                </a:lnTo>
                <a:lnTo>
                  <a:pt x="0" y="5571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7" r="-8448" b="-91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55260" y="3089105"/>
            <a:ext cx="8988740" cy="420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5892" lvl="1" indent="-227946" algn="just">
              <a:lnSpc>
                <a:spcPts val="2956"/>
              </a:lnSpc>
              <a:buFont typeface="Arial"/>
              <a:buChar char="•"/>
            </a:pPr>
            <a:r>
              <a:rPr lang="en-US" sz="211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FMLe</a:t>
            </a: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(Fast Machine Learning engine)</a:t>
            </a:r>
          </a:p>
          <a:p>
            <a:pPr algn="just">
              <a:lnSpc>
                <a:spcPts val="2956"/>
              </a:lnSpc>
            </a:pP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- </a:t>
            </a:r>
            <a:r>
              <a:rPr lang="sr-Latn-RS" sz="211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User-friendly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GUI</a:t>
            </a:r>
            <a:endParaRPr lang="sr-Latn-R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- </a:t>
            </a:r>
            <a:r>
              <a:rPr lang="en-GB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Easily create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 </a:t>
            </a:r>
            <a:r>
              <a:rPr lang="en-GB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training, experiments, and monitoring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</a:t>
            </a: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-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</a:t>
            </a:r>
            <a:r>
              <a:rPr lang="en-GB" sz="211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asy</a:t>
            </a:r>
            <a:r>
              <a:rPr lang="en-GB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manipulation of the data sets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-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</a:t>
            </a:r>
            <a:r>
              <a:rPr lang="en-GB" sz="211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onitoring</a:t>
            </a:r>
            <a:r>
              <a:rPr lang="en-GB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resource usage, training duration, occupancy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- </a:t>
            </a:r>
            <a:r>
              <a:rPr lang="en-US" sz="211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Jupyter</a:t>
            </a: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Lab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 a </a:t>
            </a:r>
            <a:r>
              <a:rPr lang="sr-Latn-RS" sz="211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service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5150874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0"/>
                </a:moveTo>
                <a:lnTo>
                  <a:pt x="18288000" y="0"/>
                </a:lnTo>
                <a:lnTo>
                  <a:pt x="182880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9" name="Freeform 9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4" name="Freeform 14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3" name="Freeform 23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6646" r="-6646" b="-12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5105400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0"/>
                </a:moveTo>
                <a:lnTo>
                  <a:pt x="18288000" y="0"/>
                </a:lnTo>
                <a:lnTo>
                  <a:pt x="182880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AutoShape 4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6" name="Freeform 6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1" name="Freeform 11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Freeform 20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12508078" y="2628900"/>
            <a:ext cx="5489197" cy="5493956"/>
            <a:chOff x="0" y="0"/>
            <a:chExt cx="812800" cy="81350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3505"/>
            </a:xfrm>
            <a:custGeom>
              <a:avLst/>
              <a:gdLst/>
              <a:ahLst/>
              <a:cxnLst/>
              <a:rect l="l" t="t" r="r" b="b"/>
              <a:pathLst>
                <a:path w="812800" h="813505">
                  <a:moveTo>
                    <a:pt x="0" y="0"/>
                  </a:moveTo>
                  <a:lnTo>
                    <a:pt x="812800" y="0"/>
                  </a:lnTo>
                  <a:lnTo>
                    <a:pt x="812800" y="813505"/>
                  </a:lnTo>
                  <a:lnTo>
                    <a:pt x="0" y="813505"/>
                  </a:lnTo>
                  <a:close/>
                </a:path>
              </a:pathLst>
            </a:custGeom>
            <a:blipFill>
              <a:blip r:embed="rId6"/>
              <a:stretch>
                <a:fillRect l="-2257" t="-2222" r="-119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42671" y="2628900"/>
            <a:ext cx="5493956" cy="549395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16176" t="-32353" r="-1617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40209" y="812697"/>
            <a:ext cx="17207581" cy="666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sr-Latn-RS" sz="5200" dirty="0" err="1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Users</a:t>
            </a:r>
            <a:r>
              <a:rPr lang="sr-Latn-RS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 </a:t>
            </a:r>
            <a:r>
              <a:rPr lang="sr-Latn-RS" sz="5200" dirty="0" err="1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of</a:t>
            </a:r>
            <a:r>
              <a:rPr lang="sr-Latn-RS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 </a:t>
            </a: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N</a:t>
            </a:r>
            <a:r>
              <a:rPr lang="sr-Latn-RS" sz="5200" dirty="0" err="1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ational</a:t>
            </a:r>
            <a:r>
              <a:rPr lang="sr-Latn-RS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 </a:t>
            </a: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AI</a:t>
            </a:r>
            <a:r>
              <a:rPr lang="sr-Latn-RS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 </a:t>
            </a: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P</a:t>
            </a:r>
            <a:r>
              <a:rPr lang="sr-Latn-RS" sz="5200" dirty="0" err="1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latform</a:t>
            </a:r>
            <a:endParaRPr lang="en-US" sz="5200" dirty="0">
              <a:solidFill>
                <a:srgbClr val="FFFFFF"/>
              </a:solidFill>
              <a:latin typeface="Montserrat Medium" panose="00000600000000000000" pitchFamily="2" charset="0"/>
              <a:ea typeface="HK Modular"/>
              <a:cs typeface="HK Modular"/>
              <a:sym typeface="HK Mod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36770" y="3248181"/>
            <a:ext cx="6134451" cy="227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5892" lvl="1" indent="-227946" algn="just">
              <a:lnSpc>
                <a:spcPts val="2956"/>
              </a:lnSpc>
              <a:buFont typeface="Arial"/>
              <a:buChar char="•"/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38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INSTITUTIONS</a:t>
            </a: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</a:t>
            </a: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-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UNIVERSITIES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-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FACULTIES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-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INSTITUTES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-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SCIENCE-TECHNOLOGY</a:t>
            </a: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PARKS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956"/>
              </a:lnSpc>
            </a:pP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      -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INNOVATION</a:t>
            </a:r>
            <a:r>
              <a:rPr lang="en-U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sr-Latn-RS" sz="211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FUND</a:t>
            </a:r>
            <a:endParaRPr lang="en-US" sz="211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5541" y="6418009"/>
            <a:ext cx="4978407" cy="35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2748" lvl="2" indent="-227774">
              <a:lnSpc>
                <a:spcPts val="2953"/>
              </a:lnSpc>
              <a:spcBef>
                <a:spcPct val="0"/>
              </a:spcBef>
              <a:buFont typeface="Arial"/>
              <a:buChar char="•"/>
            </a:pPr>
            <a:r>
              <a:rPr lang="en-US" sz="210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38 </a:t>
            </a:r>
            <a:r>
              <a:rPr lang="sr-Latn-RS" sz="210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STARTUP</a:t>
            </a:r>
            <a:r>
              <a:rPr lang="en-US" sz="210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sr-Latn-RS" sz="210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COMPANIES</a:t>
            </a:r>
            <a:endParaRPr lang="en-US" sz="210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36770" y="7435088"/>
            <a:ext cx="5294977" cy="355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5550" lvl="1" indent="-227775">
              <a:lnSpc>
                <a:spcPts val="2954"/>
              </a:lnSpc>
              <a:spcBef>
                <a:spcPct val="0"/>
              </a:spcBef>
              <a:buFont typeface="Arial"/>
              <a:buChar char="•"/>
            </a:pPr>
            <a:r>
              <a:rPr lang="en-GB" sz="211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400 </a:t>
            </a:r>
            <a:r>
              <a:rPr lang="sr-Latn-RS" sz="211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USER ACCOUNTS</a:t>
            </a:r>
            <a:endParaRPr lang="en-US" sz="211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6646" r="-6646" b="-12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5105400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0"/>
                </a:moveTo>
                <a:lnTo>
                  <a:pt x="18288000" y="0"/>
                </a:lnTo>
                <a:lnTo>
                  <a:pt x="182880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AutoShape 4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6" name="Freeform 6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1" name="Freeform 11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Freeform 20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540209" y="812697"/>
            <a:ext cx="17207581" cy="66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sr-Latn-RS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A</a:t>
            </a: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I</a:t>
            </a:r>
            <a:r>
              <a:rPr lang="sr-Latn-RS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 </a:t>
            </a: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M</a:t>
            </a:r>
            <a:r>
              <a:rPr lang="sr-Latn-RS" sz="5200" dirty="0" err="1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amography</a:t>
            </a:r>
            <a:r>
              <a:rPr lang="sr-Latn-RS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 </a:t>
            </a: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P</a:t>
            </a:r>
            <a:r>
              <a:rPr lang="sr-Latn-RS" sz="5200" dirty="0" err="1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roject</a:t>
            </a:r>
            <a:endParaRPr lang="en-US" sz="5200" dirty="0">
              <a:solidFill>
                <a:srgbClr val="FFFFFF"/>
              </a:solidFill>
              <a:latin typeface="Montserrat Medium" panose="00000600000000000000" pitchFamily="2" charset="0"/>
              <a:ea typeface="HK Modular"/>
              <a:cs typeface="HK Modular"/>
              <a:sym typeface="HK Modular"/>
            </a:endParaRPr>
          </a:p>
        </p:txBody>
      </p:sp>
      <p:pic>
        <p:nvPicPr>
          <p:cNvPr id="32" name="Picture 31" descr="A close up of a breast&#10;&#10;Description automatically generated">
            <a:extLst>
              <a:ext uri="{FF2B5EF4-FFF2-40B4-BE49-F238E27FC236}">
                <a16:creationId xmlns:a16="http://schemas.microsoft.com/office/drawing/2014/main" id="{86930A06-E856-654E-BC27-FCDF7E6877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905" y="2106214"/>
            <a:ext cx="5143820" cy="6050281"/>
          </a:xfrm>
          <a:prstGeom prst="rect">
            <a:avLst/>
          </a:prstGeom>
        </p:spPr>
      </p:pic>
      <p:pic>
        <p:nvPicPr>
          <p:cNvPr id="34" name="Picture 33" descr="A close up of a breast&#10;&#10;Description automatically generated">
            <a:extLst>
              <a:ext uri="{FF2B5EF4-FFF2-40B4-BE49-F238E27FC236}">
                <a16:creationId xmlns:a16="http://schemas.microsoft.com/office/drawing/2014/main" id="{AFA5CA40-6856-18CB-3EA2-01113C65C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2106214"/>
            <a:ext cx="4839020" cy="6050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9854622-CAFD-1AC2-0C63-4697A464ADAC}"/>
              </a:ext>
            </a:extLst>
          </p:cNvPr>
          <p:cNvSpPr txBox="1"/>
          <p:nvPr/>
        </p:nvSpPr>
        <p:spPr>
          <a:xfrm>
            <a:off x="889558" y="2635842"/>
            <a:ext cx="688284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bg1"/>
                </a:solidFill>
                <a:latin typeface="Montserrat Bold" panose="00000800000000000000" charset="0"/>
              </a:rPr>
              <a:t>DEVELOPED BY AI INSTITUTE OF SERBIA</a:t>
            </a:r>
            <a:endParaRPr lang="sr-Cyrl-RS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bg1"/>
                </a:solidFill>
                <a:latin typeface="Montserrat Bold" panose="00000800000000000000" charset="0"/>
              </a:rPr>
              <a:t>DEVELOPED ON NATIONAL AI PLATFORM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bg1"/>
                </a:solidFill>
                <a:latin typeface="Montserrat Bold" panose="00000800000000000000" charset="0"/>
              </a:rPr>
              <a:t>APPLICATION IS HOSTED IN THE STATE DATA CENTER IN KRAGUJEVEC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bg1"/>
                </a:solidFill>
                <a:latin typeface="Montserrat Bold" panose="00000800000000000000" charset="0"/>
              </a:rPr>
              <a:t>AUTOMATIC RANKING OF MAMMOGRAPHIC IMAGES</a:t>
            </a:r>
            <a:endParaRPr lang="sr-Latn-RS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bg1"/>
                </a:solidFill>
                <a:latin typeface="Montserrat Bold" panose="00000800000000000000" charset="0"/>
              </a:rPr>
              <a:t>EXPLAINABLE AI – MARKED REGIONS WHERE THE SOFTWARE DETECTED A POTENTIAL ISSUE</a:t>
            </a:r>
            <a:endParaRPr lang="sr-Latn-RS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r-Cyrl-RS" sz="2100" dirty="0">
              <a:solidFill>
                <a:schemeClr val="bg1"/>
              </a:solidFill>
              <a:latin typeface="Montserrat Bold" panose="0000080000000000000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bg1"/>
                </a:solidFill>
                <a:latin typeface="Montserrat Bold" panose="00000800000000000000" charset="0"/>
              </a:rPr>
              <a:t>IORS FIRST USER</a:t>
            </a:r>
            <a:endParaRPr lang="sr-Cyrl-RS" sz="2100" dirty="0">
              <a:solidFill>
                <a:schemeClr val="bg1"/>
              </a:solidFill>
              <a:latin typeface="Montserrat Bold" panose="00000800000000000000" charset="0"/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27DBAA4F-B203-0CD5-1C62-B6150C0AC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Automatic Ranking of Mammographic Images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370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-6646" r="-6646" b="-12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AutoShape 3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5114624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704988" h="5181600">
                <a:moveTo>
                  <a:pt x="0" y="0"/>
                </a:moveTo>
                <a:lnTo>
                  <a:pt x="18704988" y="0"/>
                </a:lnTo>
                <a:lnTo>
                  <a:pt x="18704988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40" b="-11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723721" y="954649"/>
            <a:ext cx="14840557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Expansion of the National AI Platform Phase 1</a:t>
            </a:r>
            <a:endParaRPr lang="en-US" sz="5200" dirty="0">
              <a:solidFill>
                <a:srgbClr val="FFFFFF"/>
              </a:solidFill>
              <a:latin typeface="Montserrat Medium" panose="00000600000000000000" pitchFamily="2" charset="0"/>
              <a:ea typeface="HK Modular"/>
              <a:cs typeface="HK Modular"/>
              <a:sym typeface="HK Mod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95137" y="4471517"/>
            <a:ext cx="5964094" cy="422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endParaRPr dirty="0"/>
          </a:p>
          <a:p>
            <a:pPr marL="464477" lvl="1" indent="-232239" algn="l">
              <a:lnSpc>
                <a:spcPts val="3313"/>
              </a:lnSpc>
              <a:buFont typeface="Arial"/>
              <a:buChar char="•"/>
            </a:pPr>
            <a:r>
              <a:rPr lang="en-US" sz="21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 x </a:t>
            </a:r>
            <a:r>
              <a:rPr lang="en-US" sz="215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nVIDIA</a:t>
            </a:r>
            <a:r>
              <a:rPr lang="en-US" sz="21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DGX H200 systems</a:t>
            </a:r>
          </a:p>
          <a:p>
            <a:pPr algn="l">
              <a:lnSpc>
                <a:spcPts val="3313"/>
              </a:lnSpc>
            </a:pPr>
            <a:endParaRPr lang="en-US" sz="215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64477" lvl="1" indent="-232239" algn="l">
              <a:lnSpc>
                <a:spcPts val="3313"/>
              </a:lnSpc>
              <a:buFont typeface="Arial"/>
              <a:buChar char="•"/>
            </a:pPr>
            <a:r>
              <a:rPr lang="en-US" sz="21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13</a:t>
            </a:r>
            <a:r>
              <a:rPr lang="sr-Latn-RS" sz="21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  <a:r>
              <a:rPr lang="en-US" sz="21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CPU threads (Intel)</a:t>
            </a:r>
          </a:p>
          <a:p>
            <a:pPr algn="l">
              <a:lnSpc>
                <a:spcPts val="3313"/>
              </a:lnSpc>
            </a:pPr>
            <a:endParaRPr lang="en-US" sz="215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64477" lvl="1" indent="-232239" algn="l">
              <a:lnSpc>
                <a:spcPts val="3313"/>
              </a:lnSpc>
              <a:buFont typeface="Arial"/>
              <a:buChar char="•"/>
            </a:pPr>
            <a:r>
              <a:rPr lang="en-US" sz="21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48 GPU H200, 141GB RAM per GPU</a:t>
            </a:r>
          </a:p>
          <a:p>
            <a:pPr algn="l">
              <a:lnSpc>
                <a:spcPts val="3313"/>
              </a:lnSpc>
            </a:pPr>
            <a:endParaRPr lang="en-US" sz="215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64477" lvl="1" indent="-232239" algn="l">
              <a:lnSpc>
                <a:spcPts val="3313"/>
              </a:lnSpc>
              <a:buFont typeface="Arial"/>
              <a:buChar char="•"/>
            </a:pPr>
            <a:r>
              <a:rPr lang="en-US" sz="21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DDN Storage 120TB</a:t>
            </a:r>
          </a:p>
          <a:p>
            <a:pPr algn="l">
              <a:lnSpc>
                <a:spcPts val="3467"/>
              </a:lnSpc>
            </a:pPr>
            <a:endParaRPr lang="en-US" sz="215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467"/>
              </a:lnSpc>
            </a:pPr>
            <a:endParaRPr lang="en-US" sz="215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4519142"/>
            <a:ext cx="8219547" cy="295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1"/>
              </a:lnSpc>
            </a:pPr>
            <a:endParaRPr dirty="0"/>
          </a:p>
          <a:p>
            <a:pPr marL="464186" lvl="1" indent="-232093" algn="l">
              <a:lnSpc>
                <a:spcPts val="2881"/>
              </a:lnSpc>
              <a:buFont typeface="Arial"/>
              <a:buChar char="•"/>
            </a:pPr>
            <a:r>
              <a:rPr lang="en-US" sz="215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NDR (InfiniBand) network technology, 200Gb/s</a:t>
            </a:r>
          </a:p>
          <a:p>
            <a:pPr algn="l">
              <a:lnSpc>
                <a:spcPts val="2881"/>
              </a:lnSpc>
            </a:pPr>
            <a:endParaRPr lang="en-US" sz="215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64186" lvl="1" indent="-232093" algn="l">
              <a:lnSpc>
                <a:spcPts val="2881"/>
              </a:lnSpc>
              <a:buFont typeface="Arial"/>
              <a:buChar char="•"/>
            </a:pPr>
            <a:r>
              <a:rPr lang="en-US" sz="215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32 </a:t>
            </a:r>
            <a:r>
              <a:rPr lang="en-US" sz="2150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PetaFLOPS</a:t>
            </a:r>
            <a:r>
              <a:rPr lang="en-US" sz="215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AI performance</a:t>
            </a:r>
          </a:p>
          <a:p>
            <a:pPr algn="l">
              <a:lnSpc>
                <a:spcPts val="2881"/>
              </a:lnSpc>
            </a:pPr>
            <a:endParaRPr lang="en-US" sz="215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64186" lvl="1" indent="-232093" algn="l">
              <a:lnSpc>
                <a:spcPts val="2881"/>
              </a:lnSpc>
              <a:buFont typeface="Arial"/>
              <a:buChar char="•"/>
            </a:pPr>
            <a:r>
              <a:rPr lang="en-US" sz="215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Consumption 72kW</a:t>
            </a:r>
          </a:p>
          <a:p>
            <a:pPr algn="l">
              <a:lnSpc>
                <a:spcPts val="2881"/>
              </a:lnSpc>
            </a:pPr>
            <a:endParaRPr lang="en-US" sz="215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64186" lvl="1" indent="-232093" algn="l">
              <a:lnSpc>
                <a:spcPts val="2881"/>
              </a:lnSpc>
              <a:buFont typeface="Arial"/>
              <a:buChar char="•"/>
            </a:pPr>
            <a:r>
              <a:rPr lang="en-GB" sz="215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Planned Launch - Second Half of 2025.</a:t>
            </a:r>
            <a:endParaRPr lang="en-US" sz="215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81620" y="2753472"/>
            <a:ext cx="4217222" cy="1470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VENDOR: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NVIDIA</a:t>
            </a:r>
          </a:p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SUPPLIER: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EVIDEN (ATOS)</a:t>
            </a:r>
          </a:p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FIRST HALF OF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VALUE: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5M</a:t>
            </a: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EURO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07745" y="8905637"/>
            <a:ext cx="6191097" cy="31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* 7 X </a:t>
            </a:r>
            <a:r>
              <a:rPr lang="en-GB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faster performance than the existing </a:t>
            </a:r>
            <a:r>
              <a:rPr lang="en-US" sz="19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GPUs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11" name="Freeform 11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6" name="Freeform 16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-6646" r="-6646" b="-12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0"/>
                </a:moveTo>
                <a:lnTo>
                  <a:pt x="18288000" y="0"/>
                </a:lnTo>
                <a:lnTo>
                  <a:pt x="182880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565799" y="590901"/>
            <a:ext cx="1515640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Expansion of the National AI Platform</a:t>
            </a:r>
          </a:p>
          <a:p>
            <a:pPr algn="ctr">
              <a:lnSpc>
                <a:spcPts val="5200"/>
              </a:lnSpc>
            </a:pP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Phase 2</a:t>
            </a:r>
            <a:endParaRPr lang="en-US" sz="5200" dirty="0">
              <a:solidFill>
                <a:srgbClr val="FFFFFF"/>
              </a:solidFill>
              <a:latin typeface="Montserrat Medium" panose="00000600000000000000" pitchFamily="2" charset="0"/>
              <a:ea typeface="HK Modular"/>
              <a:cs typeface="HK Modular"/>
              <a:sym typeface="HK Modular"/>
            </a:endParaRPr>
          </a:p>
          <a:p>
            <a:pPr algn="l">
              <a:lnSpc>
                <a:spcPts val="5100"/>
              </a:lnSpc>
            </a:pPr>
            <a:endParaRPr lang="en-US" sz="5200" dirty="0">
              <a:solidFill>
                <a:srgbClr val="FFFFFF"/>
              </a:solidFill>
              <a:latin typeface="HK Modular"/>
              <a:ea typeface="HK Modular"/>
              <a:cs typeface="HK Modular"/>
              <a:sym typeface="HK Mod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936892"/>
            <a:ext cx="9313013" cy="4281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4670" lvl="1" indent="-212335" algn="l">
              <a:lnSpc>
                <a:spcPts val="2753"/>
              </a:lnSpc>
              <a:buFont typeface="Arial"/>
              <a:buChar char="•"/>
            </a:pPr>
            <a:r>
              <a:rPr lang="en-GB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Loan from the French government</a:t>
            </a:r>
          </a:p>
          <a:p>
            <a:pPr marL="424670" lvl="1" indent="-212335" algn="l">
              <a:lnSpc>
                <a:spcPts val="2753"/>
              </a:lnSpc>
              <a:buFont typeface="Arial"/>
              <a:buChar char="•"/>
            </a:pPr>
            <a:endParaRPr lang="en-US" sz="1966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4670" lvl="1" indent="-212335" algn="l">
              <a:lnSpc>
                <a:spcPts val="2753"/>
              </a:lnSpc>
              <a:buFont typeface="Arial"/>
              <a:buChar char="•"/>
            </a:pP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HPC + Software stack + Mistral AI</a:t>
            </a:r>
          </a:p>
          <a:p>
            <a:pPr algn="l">
              <a:lnSpc>
                <a:spcPts val="2753"/>
              </a:lnSpc>
            </a:pPr>
            <a:endParaRPr lang="en-US" sz="1966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4670" lvl="1" indent="-212335" algn="l">
              <a:lnSpc>
                <a:spcPts val="2753"/>
              </a:lnSpc>
              <a:buFont typeface="Arial"/>
              <a:buChar char="•"/>
            </a:pP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x </a:t>
            </a:r>
            <a:r>
              <a:rPr lang="en-US" sz="1966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BullSequana</a:t>
            </a: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XH3000 racks</a:t>
            </a:r>
          </a:p>
          <a:p>
            <a:pPr algn="l">
              <a:lnSpc>
                <a:spcPts val="2753"/>
              </a:lnSpc>
            </a:pPr>
            <a:endParaRPr lang="en-US" sz="1966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4670" lvl="1" indent="-212335" algn="l">
              <a:lnSpc>
                <a:spcPts val="2753"/>
              </a:lnSpc>
              <a:buFont typeface="Arial"/>
              <a:buChar char="•"/>
            </a:pP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640 x </a:t>
            </a:r>
            <a:r>
              <a:rPr lang="en-US" sz="1966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nVIDIA</a:t>
            </a: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966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GraceHopper</a:t>
            </a: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Superchip</a:t>
            </a:r>
          </a:p>
          <a:p>
            <a:pPr algn="l">
              <a:lnSpc>
                <a:spcPts val="2753"/>
              </a:lnSpc>
            </a:pPr>
            <a:endParaRPr lang="en-US" sz="1966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4670" lvl="1" indent="-212335" algn="l">
              <a:lnSpc>
                <a:spcPts val="2753"/>
              </a:lnSpc>
              <a:buFont typeface="Arial"/>
              <a:buChar char="•"/>
            </a:pP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96GB RAM per GPU</a:t>
            </a:r>
          </a:p>
          <a:p>
            <a:pPr algn="l">
              <a:lnSpc>
                <a:spcPts val="2753"/>
              </a:lnSpc>
            </a:pPr>
            <a:endParaRPr lang="en-US" sz="1966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4670" lvl="1" indent="-212335" algn="l">
              <a:lnSpc>
                <a:spcPts val="2753"/>
              </a:lnSpc>
              <a:buFont typeface="Arial"/>
              <a:buChar char="•"/>
            </a:pPr>
            <a:r>
              <a:rPr lang="en-US" sz="1966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Jarvice</a:t>
            </a:r>
            <a:r>
              <a:rPr lang="en-US" sz="1966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AI</a:t>
            </a:r>
          </a:p>
          <a:p>
            <a:pPr algn="l">
              <a:lnSpc>
                <a:spcPts val="2753"/>
              </a:lnSpc>
              <a:spcBef>
                <a:spcPct val="0"/>
              </a:spcBef>
            </a:pPr>
            <a:endParaRPr lang="en-US" sz="1966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10311" y="3599719"/>
            <a:ext cx="8121319" cy="451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6"/>
              </a:lnSpc>
            </a:pPr>
            <a:endParaRPr dirty="0"/>
          </a:p>
          <a:p>
            <a:pPr marL="420475" lvl="1" indent="-210237" algn="l">
              <a:lnSpc>
                <a:spcPts val="2726"/>
              </a:lnSpc>
              <a:buFont typeface="Arial"/>
              <a:buChar char="•"/>
            </a:pPr>
            <a:r>
              <a:rPr lang="en-US" sz="194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Inference</a:t>
            </a:r>
          </a:p>
          <a:p>
            <a:pPr algn="l">
              <a:lnSpc>
                <a:spcPts val="2726"/>
              </a:lnSpc>
            </a:pPr>
            <a:endParaRPr lang="en-US" sz="194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0475" lvl="1" indent="-210237" algn="l">
              <a:lnSpc>
                <a:spcPts val="2726"/>
              </a:lnSpc>
              <a:spcBef>
                <a:spcPct val="0"/>
              </a:spcBef>
              <a:buFont typeface="Arial"/>
              <a:buChar char="•"/>
            </a:pPr>
            <a:r>
              <a:rPr lang="en-US" sz="194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DDN Storage 2.5PB</a:t>
            </a:r>
          </a:p>
          <a:p>
            <a:pPr algn="l">
              <a:lnSpc>
                <a:spcPts val="2726"/>
              </a:lnSpc>
              <a:spcBef>
                <a:spcPct val="0"/>
              </a:spcBef>
            </a:pPr>
            <a:endParaRPr lang="en-US" sz="194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0475" lvl="1" indent="-210237" algn="l">
              <a:lnSpc>
                <a:spcPts val="2726"/>
              </a:lnSpc>
              <a:spcBef>
                <a:spcPct val="0"/>
              </a:spcBef>
              <a:buFont typeface="Arial"/>
              <a:buChar char="•"/>
            </a:pPr>
            <a:r>
              <a:rPr lang="en-US" sz="194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NDR (InfiniBand), 200Gb/s</a:t>
            </a:r>
          </a:p>
          <a:p>
            <a:pPr algn="l">
              <a:lnSpc>
                <a:spcPts val="2726"/>
              </a:lnSpc>
              <a:spcBef>
                <a:spcPct val="0"/>
              </a:spcBef>
            </a:pPr>
            <a:endParaRPr lang="en-US" sz="194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0475" lvl="1" indent="-210237" algn="l">
              <a:lnSpc>
                <a:spcPts val="2726"/>
              </a:lnSpc>
              <a:spcBef>
                <a:spcPct val="0"/>
              </a:spcBef>
              <a:buFont typeface="Arial"/>
              <a:buChar char="•"/>
            </a:pPr>
            <a:r>
              <a:rPr lang="en-US" sz="194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22.5 </a:t>
            </a:r>
            <a:r>
              <a:rPr lang="en-US" sz="1947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PetaFLOPS</a:t>
            </a:r>
            <a:r>
              <a:rPr lang="en-US" sz="194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AI performance</a:t>
            </a:r>
          </a:p>
          <a:p>
            <a:pPr algn="l">
              <a:lnSpc>
                <a:spcPts val="2726"/>
              </a:lnSpc>
              <a:spcBef>
                <a:spcPct val="0"/>
              </a:spcBef>
            </a:pPr>
            <a:endParaRPr lang="en-US" sz="194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0475" lvl="1" indent="-210237" algn="l">
              <a:lnSpc>
                <a:spcPts val="2726"/>
              </a:lnSpc>
              <a:spcBef>
                <a:spcPct val="0"/>
              </a:spcBef>
              <a:buFont typeface="Arial"/>
              <a:buChar char="•"/>
            </a:pPr>
            <a:r>
              <a:rPr lang="en-US" sz="194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Consumption 550kW</a:t>
            </a:r>
          </a:p>
          <a:p>
            <a:pPr algn="l">
              <a:lnSpc>
                <a:spcPts val="2726"/>
              </a:lnSpc>
              <a:spcBef>
                <a:spcPct val="0"/>
              </a:spcBef>
            </a:pPr>
            <a:endParaRPr lang="en-US" sz="194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420475" lvl="1" indent="-210237" algn="l">
              <a:lnSpc>
                <a:spcPts val="2726"/>
              </a:lnSpc>
              <a:spcBef>
                <a:spcPct val="0"/>
              </a:spcBef>
              <a:buFont typeface="Arial"/>
              <a:buChar char="•"/>
            </a:pPr>
            <a:r>
              <a:rPr lang="en-GB" sz="2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Planned Launch </a:t>
            </a:r>
            <a:r>
              <a:rPr lang="en-US" sz="194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- 2026.</a:t>
            </a:r>
          </a:p>
          <a:p>
            <a:pPr algn="ctr">
              <a:lnSpc>
                <a:spcPts val="2968"/>
              </a:lnSpc>
              <a:spcBef>
                <a:spcPct val="0"/>
              </a:spcBef>
            </a:pPr>
            <a:endParaRPr lang="en-US" sz="194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281620" y="2296720"/>
            <a:ext cx="4472980" cy="1461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VENDOR: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NVIDIA, EVIDEN</a:t>
            </a:r>
          </a:p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SUPPLIER: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EVIDEN (ATOS)</a:t>
            </a:r>
          </a:p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FIRST HALF OF 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VALUE: 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  <a:r>
              <a:rPr lang="sr-Latn-R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6</a:t>
            </a:r>
            <a:r>
              <a:rPr lang="en-US" sz="21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 </a:t>
            </a:r>
            <a:r>
              <a:rPr lang="en-US" sz="21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EURO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10" name="Freeform 10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5" name="Freeform 15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0"/>
            </a:blip>
            <a:stretch>
              <a:fillRect l="-6646" r="-6646" b="-12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31956" y="5104635"/>
            <a:ext cx="18319956" cy="5182943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0"/>
                </a:moveTo>
                <a:lnTo>
                  <a:pt x="18288000" y="0"/>
                </a:lnTo>
                <a:lnTo>
                  <a:pt x="182880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5" name="AutoShape 5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604957" y="2800536"/>
            <a:ext cx="5171133" cy="5182943"/>
          </a:xfrm>
          <a:custGeom>
            <a:avLst/>
            <a:gdLst/>
            <a:ahLst/>
            <a:cxnLst/>
            <a:rect l="l" t="t" r="r" b="b"/>
            <a:pathLst>
              <a:path w="4645158" h="5182943">
                <a:moveTo>
                  <a:pt x="0" y="0"/>
                </a:moveTo>
                <a:lnTo>
                  <a:pt x="4645158" y="0"/>
                </a:lnTo>
                <a:lnTo>
                  <a:pt x="4645158" y="5182943"/>
                </a:lnTo>
                <a:lnTo>
                  <a:pt x="0" y="5182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2000"/>
            </a:blip>
            <a:stretch>
              <a:fillRect l="-493" t="-7351" r="-841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328321" y="693397"/>
            <a:ext cx="13631358" cy="180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Integration of 3 Supercomputers</a:t>
            </a:r>
          </a:p>
          <a:p>
            <a:pPr algn="ctr">
              <a:lnSpc>
                <a:spcPts val="7280"/>
              </a:lnSpc>
              <a:spcBef>
                <a:spcPct val="0"/>
              </a:spcBef>
            </a:pPr>
            <a:r>
              <a:rPr lang="en-GB" sz="52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into one cluster</a:t>
            </a:r>
            <a:endParaRPr lang="en-US" sz="5200" dirty="0">
              <a:solidFill>
                <a:srgbClr val="FFFFFF"/>
              </a:solidFill>
              <a:latin typeface="Montserrat Medium" panose="00000600000000000000" pitchFamily="2" charset="0"/>
              <a:ea typeface="HK Modular"/>
              <a:cs typeface="HK Modular"/>
              <a:sym typeface="HK Mod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057642" y="8782013"/>
            <a:ext cx="5991163" cy="642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1"/>
              </a:lnSpc>
              <a:spcBef>
                <a:spcPct val="0"/>
              </a:spcBef>
            </a:pPr>
            <a:r>
              <a:rPr lang="en-GB" sz="18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Overview of IT Mini Module for Supercomputers at the State Data </a:t>
            </a:r>
            <a:r>
              <a:rPr lang="en-GB" sz="1851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Center</a:t>
            </a:r>
            <a:r>
              <a:rPr lang="en-GB" sz="1851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in Kragujevac</a:t>
            </a:r>
            <a:endParaRPr lang="en-US" sz="1851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1909" y="2997235"/>
            <a:ext cx="12061092" cy="4190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1952" lvl="1" indent="-250976" algn="l">
              <a:lnSpc>
                <a:spcPts val="3254"/>
              </a:lnSpc>
              <a:buFont typeface="Arial"/>
              <a:buChar char="•"/>
            </a:pPr>
            <a:r>
              <a:rPr lang="en-US" sz="232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Planed integration of three supercomputers</a:t>
            </a:r>
          </a:p>
          <a:p>
            <a:pPr algn="l">
              <a:lnSpc>
                <a:spcPts val="3254"/>
              </a:lnSpc>
            </a:pPr>
            <a:endParaRPr lang="en-US" sz="232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01952" lvl="1" indent="-250976">
              <a:lnSpc>
                <a:spcPts val="3254"/>
              </a:lnSpc>
              <a:buFont typeface="Arial"/>
              <a:buChar char="•"/>
            </a:pPr>
            <a:r>
              <a:rPr lang="en-GB" sz="232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Designed mini module with a water-cooling system (two technologies)</a:t>
            </a:r>
          </a:p>
          <a:p>
            <a:pPr marL="501952" lvl="1" indent="-250976">
              <a:lnSpc>
                <a:spcPts val="3254"/>
              </a:lnSpc>
              <a:buFont typeface="Arial"/>
              <a:buChar char="•"/>
            </a:pPr>
            <a:endParaRPr lang="en-US" sz="232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01952" lvl="1" indent="-250976" algn="l">
              <a:lnSpc>
                <a:spcPts val="3254"/>
              </a:lnSpc>
              <a:buFont typeface="Arial"/>
              <a:buChar char="•"/>
            </a:pPr>
            <a:r>
              <a:rPr lang="en-GB" sz="232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Double floor designed to support a weight of 2.5 tons per reck</a:t>
            </a:r>
          </a:p>
          <a:p>
            <a:pPr marL="250976" lvl="1" algn="l">
              <a:lnSpc>
                <a:spcPts val="3254"/>
              </a:lnSpc>
            </a:pPr>
            <a:endParaRPr lang="en-US" sz="232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01952" lvl="1" indent="-250976" algn="l">
              <a:lnSpc>
                <a:spcPts val="3254"/>
              </a:lnSpc>
              <a:buFont typeface="Arial"/>
              <a:buChar char="•"/>
            </a:pPr>
            <a:r>
              <a:rPr lang="en-GB" sz="232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Integration of all storages so that users perceive it as a one name space</a:t>
            </a:r>
          </a:p>
          <a:p>
            <a:pPr marL="250976" lvl="1" algn="l">
              <a:lnSpc>
                <a:spcPts val="3254"/>
              </a:lnSpc>
            </a:pPr>
            <a:endParaRPr lang="en-US" sz="232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01952" lvl="1" indent="-250976" algn="l">
              <a:lnSpc>
                <a:spcPts val="3254"/>
              </a:lnSpc>
              <a:buFont typeface="Arial"/>
              <a:buChar char="•"/>
            </a:pPr>
            <a:r>
              <a:rPr lang="en-US" sz="2324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Total consumption 656,5kW</a:t>
            </a:r>
          </a:p>
          <a:p>
            <a:pPr algn="l">
              <a:lnSpc>
                <a:spcPts val="3182"/>
              </a:lnSpc>
              <a:spcBef>
                <a:spcPct val="0"/>
              </a:spcBef>
            </a:pPr>
            <a:endParaRPr lang="en-US" sz="2324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11" name="Freeform 11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6" name="Freeform 16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90E32">
                <a:alpha val="100000"/>
              </a:srgbClr>
            </a:gs>
            <a:gs pos="100000">
              <a:srgbClr val="1B1C4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</a:blip>
            <a:stretch>
              <a:fillRect t="-1909" r="-3399" b="-8842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3050671" y="0"/>
            <a:ext cx="5237329" cy="8497829"/>
          </a:xfrm>
          <a:custGeom>
            <a:avLst/>
            <a:gdLst/>
            <a:ahLst/>
            <a:cxnLst/>
            <a:rect l="l" t="t" r="r" b="b"/>
            <a:pathLst>
              <a:path w="5237329" h="8497829">
                <a:moveTo>
                  <a:pt x="0" y="0"/>
                </a:moveTo>
                <a:lnTo>
                  <a:pt x="5237329" y="0"/>
                </a:lnTo>
                <a:lnTo>
                  <a:pt x="5237329" y="8497829"/>
                </a:lnTo>
                <a:lnTo>
                  <a:pt x="0" y="8497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-31368" t="-22875" r="-677" b="-2135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1" y="5121241"/>
            <a:ext cx="18288000" cy="5181600"/>
          </a:xfrm>
          <a:custGeom>
            <a:avLst/>
            <a:gdLst/>
            <a:ahLst/>
            <a:cxnLst/>
            <a:rect l="l" t="t" r="r" b="b"/>
            <a:pathLst>
              <a:path w="18288000" h="5181600">
                <a:moveTo>
                  <a:pt x="0" y="0"/>
                </a:moveTo>
                <a:lnTo>
                  <a:pt x="18288000" y="0"/>
                </a:lnTo>
                <a:lnTo>
                  <a:pt x="18288000" y="5181600"/>
                </a:lnTo>
                <a:lnTo>
                  <a:pt x="0" y="518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1028700" y="8478779"/>
            <a:ext cx="16230600" cy="19050"/>
          </a:xfrm>
          <a:prstGeom prst="line">
            <a:avLst/>
          </a:prstGeom>
          <a:ln w="19050" cap="flat">
            <a:gradFill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5827464" y="2108587"/>
            <a:ext cx="722320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GB" sz="54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Thank you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r>
              <a:rPr lang="en-GB" sz="5400" dirty="0">
                <a:solidFill>
                  <a:srgbClr val="FFFFFF"/>
                </a:solidFill>
                <a:latin typeface="Montserrat Medium" panose="00000600000000000000" pitchFamily="2" charset="0"/>
                <a:ea typeface="HK Modular"/>
                <a:cs typeface="HK Modular"/>
                <a:sym typeface="HK Modular"/>
              </a:rPr>
              <a:t>for your attention!</a:t>
            </a:r>
            <a:endParaRPr lang="en-US" sz="5400" dirty="0">
              <a:solidFill>
                <a:srgbClr val="FFFFFF"/>
              </a:solidFill>
              <a:latin typeface="Montserrat Medium" panose="00000600000000000000" pitchFamily="2" charset="0"/>
              <a:ea typeface="HK Modular"/>
              <a:cs typeface="HK Modular"/>
              <a:sym typeface="HK Mod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4201289"/>
            <a:ext cx="8953500" cy="1763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38"/>
              </a:lnSpc>
              <a:spcBef>
                <a:spcPct val="0"/>
              </a:spcBef>
            </a:pPr>
            <a:r>
              <a:rPr lang="en-GB" sz="2527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 2023, the OECD ranked the National Artificial Intelligence Platform as one of the 9 best innovative projects in the public sector, from a competition of 1,048 projects across 94 countries worldwide.</a:t>
            </a:r>
            <a:endParaRPr lang="en-US" sz="2527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8700" y="8621596"/>
            <a:ext cx="953696" cy="1273407"/>
            <a:chOff x="0" y="0"/>
            <a:chExt cx="1142746" cy="1525829"/>
          </a:xfrm>
        </p:grpSpPr>
        <p:sp>
          <p:nvSpPr>
            <p:cNvPr id="10" name="Freeform 10"/>
            <p:cNvSpPr/>
            <p:nvPr/>
          </p:nvSpPr>
          <p:spPr>
            <a:xfrm>
              <a:off x="63246" y="63500"/>
              <a:ext cx="1016000" cy="1015873"/>
            </a:xfrm>
            <a:custGeom>
              <a:avLst/>
              <a:gdLst/>
              <a:ahLst/>
              <a:cxnLst/>
              <a:rect l="l" t="t" r="r" b="b"/>
              <a:pathLst>
                <a:path w="1016000" h="1015873">
                  <a:moveTo>
                    <a:pt x="508127" y="1015746"/>
                  </a:moveTo>
                  <a:cubicBezTo>
                    <a:pt x="228346" y="1015746"/>
                    <a:pt x="508" y="788162"/>
                    <a:pt x="254" y="508254"/>
                  </a:cubicBezTo>
                  <a:cubicBezTo>
                    <a:pt x="0" y="228346"/>
                    <a:pt x="227584" y="254"/>
                    <a:pt x="507619" y="0"/>
                  </a:cubicBezTo>
                  <a:lnTo>
                    <a:pt x="508127" y="0"/>
                  </a:lnTo>
                  <a:cubicBezTo>
                    <a:pt x="787908" y="0"/>
                    <a:pt x="1015746" y="227076"/>
                    <a:pt x="1016000" y="506349"/>
                  </a:cubicBezTo>
                  <a:lnTo>
                    <a:pt x="1016000" y="545084"/>
                  </a:lnTo>
                  <a:lnTo>
                    <a:pt x="213487" y="545084"/>
                  </a:lnTo>
                  <a:cubicBezTo>
                    <a:pt x="192151" y="545084"/>
                    <a:pt x="174752" y="527812"/>
                    <a:pt x="174752" y="506349"/>
                  </a:cubicBezTo>
                  <a:cubicBezTo>
                    <a:pt x="174752" y="484886"/>
                    <a:pt x="192024" y="467741"/>
                    <a:pt x="213487" y="467741"/>
                  </a:cubicBezTo>
                  <a:lnTo>
                    <a:pt x="936879" y="467741"/>
                  </a:lnTo>
                  <a:cubicBezTo>
                    <a:pt x="917067" y="249047"/>
                    <a:pt x="732282" y="77343"/>
                    <a:pt x="508127" y="77343"/>
                  </a:cubicBezTo>
                  <a:lnTo>
                    <a:pt x="507746" y="77343"/>
                  </a:lnTo>
                  <a:cubicBezTo>
                    <a:pt x="270383" y="77597"/>
                    <a:pt x="77470" y="270891"/>
                    <a:pt x="77597" y="508254"/>
                  </a:cubicBezTo>
                  <a:cubicBezTo>
                    <a:pt x="77724" y="745617"/>
                    <a:pt x="270891" y="938403"/>
                    <a:pt x="508127" y="938403"/>
                  </a:cubicBezTo>
                  <a:lnTo>
                    <a:pt x="508508" y="938403"/>
                  </a:lnTo>
                  <a:cubicBezTo>
                    <a:pt x="636905" y="938276"/>
                    <a:pt x="757555" y="881507"/>
                    <a:pt x="839724" y="782574"/>
                  </a:cubicBezTo>
                  <a:cubicBezTo>
                    <a:pt x="853440" y="766064"/>
                    <a:pt x="877697" y="763905"/>
                    <a:pt x="894207" y="777494"/>
                  </a:cubicBezTo>
                  <a:cubicBezTo>
                    <a:pt x="910717" y="791083"/>
                    <a:pt x="912876" y="815467"/>
                    <a:pt x="899287" y="831977"/>
                  </a:cubicBezTo>
                  <a:cubicBezTo>
                    <a:pt x="802513" y="948690"/>
                    <a:pt x="660146" y="1015619"/>
                    <a:pt x="508635" y="101587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39471" y="1149731"/>
              <a:ext cx="464058" cy="68072"/>
            </a:xfrm>
            <a:custGeom>
              <a:avLst/>
              <a:gdLst/>
              <a:ahLst/>
              <a:cxnLst/>
              <a:rect l="l" t="t" r="r" b="b"/>
              <a:pathLst>
                <a:path w="464058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508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931" y="33782"/>
                  </a:cubicBezTo>
                  <a:cubicBezTo>
                    <a:pt x="464058" y="52451"/>
                    <a:pt x="448818" y="67691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339217" y="1273429"/>
              <a:ext cx="463931" cy="68072"/>
            </a:xfrm>
            <a:custGeom>
              <a:avLst/>
              <a:gdLst/>
              <a:ahLst/>
              <a:cxnLst/>
              <a:rect l="l" t="t" r="r" b="b"/>
              <a:pathLst>
                <a:path w="463931" h="68072">
                  <a:moveTo>
                    <a:pt x="34036" y="68072"/>
                  </a:moveTo>
                  <a:cubicBezTo>
                    <a:pt x="15367" y="68072"/>
                    <a:pt x="254" y="52959"/>
                    <a:pt x="127" y="34290"/>
                  </a:cubicBezTo>
                  <a:cubicBezTo>
                    <a:pt x="0" y="15621"/>
                    <a:pt x="15240" y="508"/>
                    <a:pt x="33909" y="381"/>
                  </a:cubicBezTo>
                  <a:lnTo>
                    <a:pt x="430149" y="0"/>
                  </a:lnTo>
                  <a:cubicBezTo>
                    <a:pt x="448818" y="0"/>
                    <a:pt x="463931" y="15113"/>
                    <a:pt x="463931" y="33782"/>
                  </a:cubicBezTo>
                  <a:cubicBezTo>
                    <a:pt x="463931" y="52451"/>
                    <a:pt x="448818" y="67564"/>
                    <a:pt x="430149" y="67691"/>
                  </a:cubicBezTo>
                  <a:lnTo>
                    <a:pt x="33909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39471" y="1394206"/>
              <a:ext cx="463804" cy="68072"/>
            </a:xfrm>
            <a:custGeom>
              <a:avLst/>
              <a:gdLst/>
              <a:ahLst/>
              <a:cxnLst/>
              <a:rect l="l" t="t" r="r" b="b"/>
              <a:pathLst>
                <a:path w="463804" h="68072">
                  <a:moveTo>
                    <a:pt x="33782" y="68072"/>
                  </a:moveTo>
                  <a:cubicBezTo>
                    <a:pt x="15113" y="68072"/>
                    <a:pt x="0" y="52959"/>
                    <a:pt x="0" y="34290"/>
                  </a:cubicBezTo>
                  <a:cubicBezTo>
                    <a:pt x="0" y="15621"/>
                    <a:pt x="15113" y="381"/>
                    <a:pt x="33782" y="381"/>
                  </a:cubicBezTo>
                  <a:lnTo>
                    <a:pt x="430022" y="0"/>
                  </a:lnTo>
                  <a:cubicBezTo>
                    <a:pt x="448691" y="0"/>
                    <a:pt x="463804" y="15113"/>
                    <a:pt x="463804" y="33782"/>
                  </a:cubicBezTo>
                  <a:cubicBezTo>
                    <a:pt x="463804" y="52451"/>
                    <a:pt x="448691" y="67564"/>
                    <a:pt x="430022" y="67691"/>
                  </a:cubicBezTo>
                  <a:lnTo>
                    <a:pt x="33782" y="680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042652" y="8988049"/>
            <a:ext cx="2229274" cy="435707"/>
            <a:chOff x="0" y="0"/>
            <a:chExt cx="2671178" cy="522072"/>
          </a:xfrm>
        </p:grpSpPr>
        <p:sp>
          <p:nvSpPr>
            <p:cNvPr id="15" name="Freeform 15"/>
            <p:cNvSpPr/>
            <p:nvPr/>
          </p:nvSpPr>
          <p:spPr>
            <a:xfrm>
              <a:off x="63500" y="148336"/>
              <a:ext cx="265557" cy="310261"/>
            </a:xfrm>
            <a:custGeom>
              <a:avLst/>
              <a:gdLst/>
              <a:ahLst/>
              <a:cxnLst/>
              <a:rect l="l" t="t" r="r" b="b"/>
              <a:pathLst>
                <a:path w="265557" h="310261">
                  <a:moveTo>
                    <a:pt x="214249" y="127508"/>
                  </a:moveTo>
                  <a:cubicBezTo>
                    <a:pt x="211455" y="96012"/>
                    <a:pt x="203454" y="73025"/>
                    <a:pt x="190246" y="58547"/>
                  </a:cubicBezTo>
                  <a:cubicBezTo>
                    <a:pt x="177038" y="44069"/>
                    <a:pt x="157861" y="36830"/>
                    <a:pt x="133096" y="36830"/>
                  </a:cubicBezTo>
                  <a:cubicBezTo>
                    <a:pt x="108966" y="36830"/>
                    <a:pt x="89789" y="44831"/>
                    <a:pt x="75692" y="61087"/>
                  </a:cubicBezTo>
                  <a:cubicBezTo>
                    <a:pt x="61595" y="77343"/>
                    <a:pt x="53975" y="99314"/>
                    <a:pt x="52832" y="127508"/>
                  </a:cubicBezTo>
                  <a:close/>
                  <a:moveTo>
                    <a:pt x="52197" y="165608"/>
                  </a:moveTo>
                  <a:cubicBezTo>
                    <a:pt x="52197" y="199898"/>
                    <a:pt x="59309" y="226314"/>
                    <a:pt x="73533" y="244983"/>
                  </a:cubicBezTo>
                  <a:cubicBezTo>
                    <a:pt x="87757" y="263652"/>
                    <a:pt x="108458" y="272923"/>
                    <a:pt x="135763" y="272923"/>
                  </a:cubicBezTo>
                  <a:cubicBezTo>
                    <a:pt x="157353" y="272923"/>
                    <a:pt x="174625" y="268605"/>
                    <a:pt x="187579" y="259969"/>
                  </a:cubicBezTo>
                  <a:cubicBezTo>
                    <a:pt x="200533" y="251333"/>
                    <a:pt x="209296" y="240284"/>
                    <a:pt x="213995" y="227076"/>
                  </a:cubicBezTo>
                  <a:lnTo>
                    <a:pt x="257683" y="239522"/>
                  </a:lnTo>
                  <a:cubicBezTo>
                    <a:pt x="239776" y="286639"/>
                    <a:pt x="199136" y="310261"/>
                    <a:pt x="135763" y="310261"/>
                  </a:cubicBezTo>
                  <a:cubicBezTo>
                    <a:pt x="91567" y="310261"/>
                    <a:pt x="57912" y="297053"/>
                    <a:pt x="34671" y="270764"/>
                  </a:cubicBezTo>
                  <a:cubicBezTo>
                    <a:pt x="11430" y="244475"/>
                    <a:pt x="0" y="205232"/>
                    <a:pt x="0" y="153162"/>
                  </a:cubicBezTo>
                  <a:cubicBezTo>
                    <a:pt x="0" y="103759"/>
                    <a:pt x="11557" y="65913"/>
                    <a:pt x="34671" y="39497"/>
                  </a:cubicBezTo>
                  <a:cubicBezTo>
                    <a:pt x="57785" y="13081"/>
                    <a:pt x="90805" y="0"/>
                    <a:pt x="133731" y="0"/>
                  </a:cubicBezTo>
                  <a:cubicBezTo>
                    <a:pt x="221615" y="0"/>
                    <a:pt x="265557" y="52959"/>
                    <a:pt x="265557" y="159004"/>
                  </a:cubicBezTo>
                  <a:lnTo>
                    <a:pt x="265557" y="1656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75158" y="63500"/>
              <a:ext cx="347218" cy="395097"/>
            </a:xfrm>
            <a:custGeom>
              <a:avLst/>
              <a:gdLst/>
              <a:ahLst/>
              <a:cxnLst/>
              <a:rect l="l" t="t" r="r" b="b"/>
              <a:pathLst>
                <a:path w="347218" h="395097">
                  <a:moveTo>
                    <a:pt x="76581" y="395097"/>
                  </a:moveTo>
                  <a:lnTo>
                    <a:pt x="40767" y="389890"/>
                  </a:lnTo>
                  <a:cubicBezTo>
                    <a:pt x="28321" y="386461"/>
                    <a:pt x="17907" y="381635"/>
                    <a:pt x="9398" y="375793"/>
                  </a:cubicBezTo>
                  <a:lnTo>
                    <a:pt x="31750" y="336042"/>
                  </a:lnTo>
                  <a:cubicBezTo>
                    <a:pt x="49022" y="346837"/>
                    <a:pt x="64389" y="352298"/>
                    <a:pt x="77597" y="352298"/>
                  </a:cubicBezTo>
                  <a:lnTo>
                    <a:pt x="94869" y="350520"/>
                  </a:lnTo>
                  <a:cubicBezTo>
                    <a:pt x="107569" y="343281"/>
                    <a:pt x="114046" y="337185"/>
                    <a:pt x="120396" y="328422"/>
                  </a:cubicBezTo>
                  <a:cubicBezTo>
                    <a:pt x="126746" y="319659"/>
                    <a:pt x="139446" y="298196"/>
                    <a:pt x="158242" y="263906"/>
                  </a:cubicBezTo>
                  <a:lnTo>
                    <a:pt x="0" y="0"/>
                  </a:lnTo>
                  <a:lnTo>
                    <a:pt x="60198" y="0"/>
                  </a:lnTo>
                  <a:lnTo>
                    <a:pt x="184277" y="216789"/>
                  </a:lnTo>
                  <a:lnTo>
                    <a:pt x="290576" y="0"/>
                  </a:lnTo>
                  <a:lnTo>
                    <a:pt x="347218" y="0"/>
                  </a:lnTo>
                  <a:lnTo>
                    <a:pt x="187706" y="301625"/>
                  </a:lnTo>
                  <a:cubicBezTo>
                    <a:pt x="172085" y="331089"/>
                    <a:pt x="159258" y="351409"/>
                    <a:pt x="149479" y="362712"/>
                  </a:cubicBezTo>
                  <a:cubicBezTo>
                    <a:pt x="139700" y="374015"/>
                    <a:pt x="129032" y="382143"/>
                    <a:pt x="117602" y="387350"/>
                  </a:cubicBezTo>
                  <a:cubicBezTo>
                    <a:pt x="106172" y="392557"/>
                    <a:pt x="92456" y="395097"/>
                    <a:pt x="76581" y="395097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71144" y="63500"/>
              <a:ext cx="316230" cy="389509"/>
            </a:xfrm>
            <a:custGeom>
              <a:avLst/>
              <a:gdLst/>
              <a:ahLst/>
              <a:cxnLst/>
              <a:rect l="l" t="t" r="r" b="b"/>
              <a:pathLst>
                <a:path w="316230" h="389509">
                  <a:moveTo>
                    <a:pt x="263525" y="389509"/>
                  </a:moveTo>
                  <a:lnTo>
                    <a:pt x="263525" y="44577"/>
                  </a:lnTo>
                  <a:lnTo>
                    <a:pt x="52832" y="44577"/>
                  </a:lnTo>
                  <a:lnTo>
                    <a:pt x="52832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316230" y="0"/>
                  </a:lnTo>
                  <a:lnTo>
                    <a:pt x="316230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184402" y="63500"/>
              <a:ext cx="301371" cy="389509"/>
            </a:xfrm>
            <a:custGeom>
              <a:avLst/>
              <a:gdLst/>
              <a:ahLst/>
              <a:cxnLst/>
              <a:rect l="l" t="t" r="r" b="b"/>
              <a:pathLst>
                <a:path w="301371" h="389509">
                  <a:moveTo>
                    <a:pt x="248158" y="117729"/>
                  </a:moveTo>
                  <a:cubicBezTo>
                    <a:pt x="248158" y="67437"/>
                    <a:pt x="217932" y="42291"/>
                    <a:pt x="157480" y="42291"/>
                  </a:cubicBezTo>
                  <a:lnTo>
                    <a:pt x="52705" y="42291"/>
                  </a:lnTo>
                  <a:lnTo>
                    <a:pt x="52705" y="195961"/>
                  </a:lnTo>
                  <a:lnTo>
                    <a:pt x="159639" y="195961"/>
                  </a:lnTo>
                  <a:cubicBezTo>
                    <a:pt x="218567" y="195961"/>
                    <a:pt x="248158" y="169926"/>
                    <a:pt x="248158" y="117729"/>
                  </a:cubicBezTo>
                  <a:moveTo>
                    <a:pt x="301244" y="117221"/>
                  </a:moveTo>
                  <a:cubicBezTo>
                    <a:pt x="301244" y="154051"/>
                    <a:pt x="289179" y="183388"/>
                    <a:pt x="265176" y="205105"/>
                  </a:cubicBezTo>
                  <a:cubicBezTo>
                    <a:pt x="241173" y="226822"/>
                    <a:pt x="208407" y="237744"/>
                    <a:pt x="167132" y="237744"/>
                  </a:cubicBezTo>
                  <a:lnTo>
                    <a:pt x="52705" y="237744"/>
                  </a:lnTo>
                  <a:lnTo>
                    <a:pt x="52705" y="389509"/>
                  </a:lnTo>
                  <a:lnTo>
                    <a:pt x="0" y="389509"/>
                  </a:lnTo>
                  <a:lnTo>
                    <a:pt x="0" y="0"/>
                  </a:lnTo>
                  <a:lnTo>
                    <a:pt x="163957" y="0"/>
                  </a:lnTo>
                  <a:cubicBezTo>
                    <a:pt x="207645" y="0"/>
                    <a:pt x="241427" y="10287"/>
                    <a:pt x="265430" y="30734"/>
                  </a:cubicBezTo>
                  <a:cubicBezTo>
                    <a:pt x="289433" y="51181"/>
                    <a:pt x="301371" y="80010"/>
                    <a:pt x="301371" y="11722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84376" y="63500"/>
              <a:ext cx="375412" cy="389509"/>
            </a:xfrm>
            <a:custGeom>
              <a:avLst/>
              <a:gdLst/>
              <a:ahLst/>
              <a:cxnLst/>
              <a:rect l="l" t="t" r="r" b="b"/>
              <a:pathLst>
                <a:path w="375412" h="389509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201" y="106045"/>
                  </a:lnTo>
                  <a:cubicBezTo>
                    <a:pt x="205994" y="93345"/>
                    <a:pt x="200914" y="78994"/>
                    <a:pt x="195707" y="62865"/>
                  </a:cubicBezTo>
                  <a:close/>
                  <a:moveTo>
                    <a:pt x="321564" y="389509"/>
                  </a:moveTo>
                  <a:lnTo>
                    <a:pt x="277114" y="275590"/>
                  </a:lnTo>
                  <a:lnTo>
                    <a:pt x="99568" y="275590"/>
                  </a:lnTo>
                  <a:lnTo>
                    <a:pt x="54737" y="389509"/>
                  </a:lnTo>
                  <a:lnTo>
                    <a:pt x="0" y="389509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913128" y="63500"/>
              <a:ext cx="301498" cy="389636"/>
            </a:xfrm>
            <a:custGeom>
              <a:avLst/>
              <a:gdLst/>
              <a:ahLst/>
              <a:cxnLst/>
              <a:rect l="l" t="t" r="r" b="b"/>
              <a:pathLst>
                <a:path w="301498" h="389636">
                  <a:moveTo>
                    <a:pt x="247904" y="275590"/>
                  </a:moveTo>
                  <a:cubicBezTo>
                    <a:pt x="247904" y="229743"/>
                    <a:pt x="215646" y="206756"/>
                    <a:pt x="151130" y="206756"/>
                  </a:cubicBezTo>
                  <a:lnTo>
                    <a:pt x="52705" y="206756"/>
                  </a:lnTo>
                  <a:lnTo>
                    <a:pt x="52705" y="347218"/>
                  </a:lnTo>
                  <a:lnTo>
                    <a:pt x="155321" y="347218"/>
                  </a:lnTo>
                  <a:cubicBezTo>
                    <a:pt x="187579" y="347218"/>
                    <a:pt x="211074" y="341249"/>
                    <a:pt x="225806" y="329184"/>
                  </a:cubicBezTo>
                  <a:cubicBezTo>
                    <a:pt x="240538" y="317119"/>
                    <a:pt x="247904" y="299339"/>
                    <a:pt x="247904" y="275590"/>
                  </a:cubicBezTo>
                  <a:moveTo>
                    <a:pt x="225552" y="100965"/>
                  </a:moveTo>
                  <a:cubicBezTo>
                    <a:pt x="225552" y="80010"/>
                    <a:pt x="218313" y="64897"/>
                    <a:pt x="203962" y="55880"/>
                  </a:cubicBezTo>
                  <a:cubicBezTo>
                    <a:pt x="189611" y="46863"/>
                    <a:pt x="168783" y="42291"/>
                    <a:pt x="141478" y="42291"/>
                  </a:cubicBezTo>
                  <a:lnTo>
                    <a:pt x="52705" y="42291"/>
                  </a:lnTo>
                  <a:lnTo>
                    <a:pt x="52705" y="165608"/>
                  </a:lnTo>
                  <a:lnTo>
                    <a:pt x="141478" y="165608"/>
                  </a:lnTo>
                  <a:cubicBezTo>
                    <a:pt x="169672" y="165608"/>
                    <a:pt x="190754" y="160274"/>
                    <a:pt x="204597" y="149733"/>
                  </a:cubicBezTo>
                  <a:cubicBezTo>
                    <a:pt x="218440" y="139192"/>
                    <a:pt x="225425" y="122936"/>
                    <a:pt x="225425" y="100965"/>
                  </a:cubicBezTo>
                  <a:moveTo>
                    <a:pt x="301117" y="279781"/>
                  </a:moveTo>
                  <a:cubicBezTo>
                    <a:pt x="301117" y="314452"/>
                    <a:pt x="288544" y="341376"/>
                    <a:pt x="263271" y="360680"/>
                  </a:cubicBezTo>
                  <a:cubicBezTo>
                    <a:pt x="237998" y="379984"/>
                    <a:pt x="202946" y="389636"/>
                    <a:pt x="157988" y="389636"/>
                  </a:cubicBezTo>
                  <a:lnTo>
                    <a:pt x="0" y="389636"/>
                  </a:lnTo>
                  <a:lnTo>
                    <a:pt x="0" y="0"/>
                  </a:lnTo>
                  <a:lnTo>
                    <a:pt x="141605" y="0"/>
                  </a:lnTo>
                  <a:cubicBezTo>
                    <a:pt x="233045" y="0"/>
                    <a:pt x="278765" y="31496"/>
                    <a:pt x="278765" y="94615"/>
                  </a:cubicBezTo>
                  <a:cubicBezTo>
                    <a:pt x="278765" y="117729"/>
                    <a:pt x="272288" y="137033"/>
                    <a:pt x="259461" y="152654"/>
                  </a:cubicBezTo>
                  <a:cubicBezTo>
                    <a:pt x="246634" y="168275"/>
                    <a:pt x="228346" y="178816"/>
                    <a:pt x="204724" y="184150"/>
                  </a:cubicBezTo>
                  <a:cubicBezTo>
                    <a:pt x="235712" y="187833"/>
                    <a:pt x="259588" y="198247"/>
                    <a:pt x="276352" y="215265"/>
                  </a:cubicBezTo>
                  <a:cubicBezTo>
                    <a:pt x="293116" y="232283"/>
                    <a:pt x="301498" y="253873"/>
                    <a:pt x="301498" y="279781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232152" y="63500"/>
              <a:ext cx="375412" cy="389636"/>
            </a:xfrm>
            <a:custGeom>
              <a:avLst/>
              <a:gdLst/>
              <a:ahLst/>
              <a:cxnLst/>
              <a:rect l="l" t="t" r="r" b="b"/>
              <a:pathLst>
                <a:path w="375412" h="389636">
                  <a:moveTo>
                    <a:pt x="188341" y="39878"/>
                  </a:moveTo>
                  <a:lnTo>
                    <a:pt x="185801" y="47625"/>
                  </a:lnTo>
                  <a:lnTo>
                    <a:pt x="165354" y="106553"/>
                  </a:lnTo>
                  <a:lnTo>
                    <a:pt x="115570" y="234569"/>
                  </a:lnTo>
                  <a:lnTo>
                    <a:pt x="261239" y="234569"/>
                  </a:lnTo>
                  <a:lnTo>
                    <a:pt x="211328" y="105918"/>
                  </a:lnTo>
                  <a:cubicBezTo>
                    <a:pt x="206121" y="93218"/>
                    <a:pt x="201041" y="78867"/>
                    <a:pt x="195834" y="62738"/>
                  </a:cubicBezTo>
                  <a:close/>
                  <a:moveTo>
                    <a:pt x="321564" y="389636"/>
                  </a:moveTo>
                  <a:lnTo>
                    <a:pt x="277114" y="275717"/>
                  </a:lnTo>
                  <a:lnTo>
                    <a:pt x="99568" y="275717"/>
                  </a:lnTo>
                  <a:lnTo>
                    <a:pt x="54737" y="389636"/>
                  </a:lnTo>
                  <a:lnTo>
                    <a:pt x="0" y="389636"/>
                  </a:lnTo>
                  <a:lnTo>
                    <a:pt x="159004" y="0"/>
                  </a:lnTo>
                  <a:lnTo>
                    <a:pt x="218948" y="0"/>
                  </a:lnTo>
                  <a:lnTo>
                    <a:pt x="375412" y="389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4435179" y="8820113"/>
            <a:ext cx="10596" cy="746109"/>
            <a:chOff x="0" y="0"/>
            <a:chExt cx="12700" cy="8940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700" cy="893953"/>
            </a:xfrm>
            <a:custGeom>
              <a:avLst/>
              <a:gdLst/>
              <a:ahLst/>
              <a:cxnLst/>
              <a:rect l="l" t="t" r="r" b="b"/>
              <a:pathLst>
                <a:path w="12700" h="893953">
                  <a:moveTo>
                    <a:pt x="12700" y="0"/>
                  </a:moveTo>
                  <a:lnTo>
                    <a:pt x="12700" y="893953"/>
                  </a:lnTo>
                  <a:lnTo>
                    <a:pt x="0" y="8939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Freeform 24"/>
          <p:cNvSpPr/>
          <p:nvPr/>
        </p:nvSpPr>
        <p:spPr>
          <a:xfrm>
            <a:off x="4594451" y="8990633"/>
            <a:ext cx="1834490" cy="426923"/>
          </a:xfrm>
          <a:custGeom>
            <a:avLst/>
            <a:gdLst/>
            <a:ahLst/>
            <a:cxnLst/>
            <a:rect l="l" t="t" r="r" b="b"/>
            <a:pathLst>
              <a:path w="1834490" h="426923">
                <a:moveTo>
                  <a:pt x="0" y="0"/>
                </a:moveTo>
                <a:lnTo>
                  <a:pt x="1834490" y="0"/>
                </a:lnTo>
                <a:lnTo>
                  <a:pt x="1834490" y="426922"/>
                </a:lnTo>
                <a:lnTo>
                  <a:pt x="0" y="426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35190-CEA7-4E2D-D757-4F9D78AF19D6}"/>
              </a:ext>
            </a:extLst>
          </p:cNvPr>
          <p:cNvSpPr txBox="1"/>
          <p:nvPr/>
        </p:nvSpPr>
        <p:spPr>
          <a:xfrm>
            <a:off x="13849157" y="8675169"/>
            <a:ext cx="360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Montserrat Bold" panose="00000800000000000000" charset="0"/>
              </a:rPr>
              <a:t>Contact</a:t>
            </a:r>
            <a:r>
              <a:rPr lang="sr-Cyrl-RS" dirty="0">
                <a:solidFill>
                  <a:schemeClr val="bg1"/>
                </a:solidFill>
                <a:latin typeface="Montserrat Bold" panose="00000800000000000000" charset="0"/>
              </a:rPr>
              <a:t>: Богдан Стешевић</a:t>
            </a:r>
          </a:p>
          <a:p>
            <a:r>
              <a:rPr lang="en-GB" dirty="0">
                <a:solidFill>
                  <a:schemeClr val="bg1"/>
                </a:solidFill>
                <a:latin typeface="Montserrat Bold" panose="00000800000000000000" charset="0"/>
              </a:rPr>
              <a:t>bogdan.stesevic@ite.gov.rs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498</Words>
  <Application>Microsoft Office PowerPoint</Application>
  <PresentationFormat>Custom</PresentationFormat>
  <Paragraphs>127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Montserrat Bold</vt:lpstr>
      <vt:lpstr>Montserrat</vt:lpstr>
      <vt:lpstr>HK Modular</vt:lpstr>
      <vt:lpstr>Arial</vt:lpstr>
      <vt:lpstr>Montserrat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HPC</dc:title>
  <cp:lastModifiedBy>Bogdan Stešević</cp:lastModifiedBy>
  <cp:revision>34</cp:revision>
  <dcterms:created xsi:type="dcterms:W3CDTF">2006-08-16T00:00:00Z</dcterms:created>
  <dcterms:modified xsi:type="dcterms:W3CDTF">2025-05-12T22:20:25Z</dcterms:modified>
  <dc:identifier>DAGRqo4PgU4</dc:identifier>
</cp:coreProperties>
</file>