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53" r:id="rId2"/>
    <p:sldId id="336" r:id="rId3"/>
    <p:sldId id="319" r:id="rId4"/>
    <p:sldId id="331" r:id="rId5"/>
    <p:sldId id="354" r:id="rId6"/>
    <p:sldId id="340" r:id="rId7"/>
    <p:sldId id="262" r:id="rId8"/>
    <p:sldId id="263" r:id="rId9"/>
    <p:sldId id="264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7"/>
    <p:restoredTop sz="94678"/>
  </p:normalViewPr>
  <p:slideViewPr>
    <p:cSldViewPr snapToGrid="0">
      <p:cViewPr>
        <p:scale>
          <a:sx n="86" d="100"/>
          <a:sy n="86" d="100"/>
        </p:scale>
        <p:origin x="576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D9F0C-2CFB-40F7-88D5-74460A9A4DEE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0629F82-FB51-4CDF-B7EB-6C69FF51D0DE}">
      <dgm:prSet/>
      <dgm:spPr/>
      <dgm:t>
        <a:bodyPr/>
        <a:lstStyle/>
        <a:p>
          <a:r>
            <a:rPr lang="en-CA"/>
            <a:t>I will represent BIO4 Campus at this year’s ASCO Annual Meeting 2025</a:t>
          </a:r>
          <a:endParaRPr lang="en-US"/>
        </a:p>
      </dgm:t>
    </dgm:pt>
    <dgm:pt modelId="{0706BCC6-DE1B-4BAA-9555-AFF204CD478D}" type="parTrans" cxnId="{7D34FC05-50E9-4C28-B2A1-16E359C33C9B}">
      <dgm:prSet/>
      <dgm:spPr/>
      <dgm:t>
        <a:bodyPr/>
        <a:lstStyle/>
        <a:p>
          <a:endParaRPr lang="en-US"/>
        </a:p>
      </dgm:t>
    </dgm:pt>
    <dgm:pt modelId="{F601EEC0-8891-407C-BC96-FFDBDD23C719}" type="sibTrans" cxnId="{7D34FC05-50E9-4C28-B2A1-16E359C33C9B}">
      <dgm:prSet/>
      <dgm:spPr/>
      <dgm:t>
        <a:bodyPr/>
        <a:lstStyle/>
        <a:p>
          <a:endParaRPr lang="en-US"/>
        </a:p>
      </dgm:t>
    </dgm:pt>
    <dgm:pt modelId="{CA2C5D93-9C0D-431A-965F-F197D0FAE1CA}">
      <dgm:prSet/>
      <dgm:spPr/>
      <dgm:t>
        <a:bodyPr/>
        <a:lstStyle/>
        <a:p>
          <a:r>
            <a:rPr lang="en-CA" dirty="0"/>
            <a:t>Oncology projects from our BIO4 tenants</a:t>
          </a:r>
          <a:endParaRPr lang="en-US" dirty="0"/>
        </a:p>
      </dgm:t>
    </dgm:pt>
    <dgm:pt modelId="{6D30CA64-57BD-4182-8C17-E857B0002903}" type="parTrans" cxnId="{B43CDEE8-3980-4ACC-9AFA-7EE25DFF2196}">
      <dgm:prSet/>
      <dgm:spPr/>
      <dgm:t>
        <a:bodyPr/>
        <a:lstStyle/>
        <a:p>
          <a:endParaRPr lang="en-US"/>
        </a:p>
      </dgm:t>
    </dgm:pt>
    <dgm:pt modelId="{1CB5EA91-725C-42A8-A970-DE54AEC5E57C}" type="sibTrans" cxnId="{B43CDEE8-3980-4ACC-9AFA-7EE25DFF2196}">
      <dgm:prSet/>
      <dgm:spPr/>
      <dgm:t>
        <a:bodyPr/>
        <a:lstStyle/>
        <a:p>
          <a:endParaRPr lang="en-US"/>
        </a:p>
      </dgm:t>
    </dgm:pt>
    <dgm:pt modelId="{313E9679-0E48-4BB5-857F-94E716A6A906}">
      <dgm:prSet/>
      <dgm:spPr/>
      <dgm:t>
        <a:bodyPr/>
        <a:lstStyle/>
        <a:p>
          <a:r>
            <a:rPr lang="en-CA"/>
            <a:t>AI use cases in immunology, rare disease modelling, and drug delivery</a:t>
          </a:r>
          <a:endParaRPr lang="en-US"/>
        </a:p>
      </dgm:t>
    </dgm:pt>
    <dgm:pt modelId="{BB322DAC-C87C-4155-A825-8D892E0F0914}" type="parTrans" cxnId="{897F0D0F-DE9F-464C-9D7D-6497F328B3C3}">
      <dgm:prSet/>
      <dgm:spPr/>
      <dgm:t>
        <a:bodyPr/>
        <a:lstStyle/>
        <a:p>
          <a:endParaRPr lang="en-US"/>
        </a:p>
      </dgm:t>
    </dgm:pt>
    <dgm:pt modelId="{4E944150-85E0-42C0-8AB4-855D632A6021}" type="sibTrans" cxnId="{897F0D0F-DE9F-464C-9D7D-6497F328B3C3}">
      <dgm:prSet/>
      <dgm:spPr/>
      <dgm:t>
        <a:bodyPr/>
        <a:lstStyle/>
        <a:p>
          <a:endParaRPr lang="en-US"/>
        </a:p>
      </dgm:t>
    </dgm:pt>
    <dgm:pt modelId="{13EFDF83-74F3-4B86-A9D3-E76A7E4A9ECF}">
      <dgm:prSet/>
      <dgm:spPr/>
      <dgm:t>
        <a:bodyPr/>
        <a:lstStyle/>
        <a:p>
          <a:r>
            <a:rPr lang="en-CA" b="1"/>
            <a:t>Objective: </a:t>
          </a:r>
          <a:r>
            <a:rPr lang="en-CA"/>
            <a:t>Position Serbia not just as a consumer of oncology AI, but as a co-developer and global partner</a:t>
          </a:r>
          <a:endParaRPr lang="en-US"/>
        </a:p>
      </dgm:t>
    </dgm:pt>
    <dgm:pt modelId="{CFD90D98-A260-4125-AEF7-2948787BFB51}" type="parTrans" cxnId="{C2B49340-2F28-49DA-B1C5-9A75816E33CD}">
      <dgm:prSet/>
      <dgm:spPr/>
      <dgm:t>
        <a:bodyPr/>
        <a:lstStyle/>
        <a:p>
          <a:endParaRPr lang="en-US"/>
        </a:p>
      </dgm:t>
    </dgm:pt>
    <dgm:pt modelId="{47A7D706-2515-46D9-9FB8-3538A94226F2}" type="sibTrans" cxnId="{C2B49340-2F28-49DA-B1C5-9A75816E33CD}">
      <dgm:prSet/>
      <dgm:spPr/>
      <dgm:t>
        <a:bodyPr/>
        <a:lstStyle/>
        <a:p>
          <a:endParaRPr lang="en-US"/>
        </a:p>
      </dgm:t>
    </dgm:pt>
    <dgm:pt modelId="{DD30437E-3A99-6340-82DF-3D400944C539}" type="pres">
      <dgm:prSet presAssocID="{362D9F0C-2CFB-40F7-88D5-74460A9A4DEE}" presName="matrix" presStyleCnt="0">
        <dgm:presLayoutVars>
          <dgm:chMax val="1"/>
          <dgm:dir/>
          <dgm:resizeHandles val="exact"/>
        </dgm:presLayoutVars>
      </dgm:prSet>
      <dgm:spPr/>
    </dgm:pt>
    <dgm:pt modelId="{4FEC3316-F029-DF47-8986-C5C8A00953CD}" type="pres">
      <dgm:prSet presAssocID="{362D9F0C-2CFB-40F7-88D5-74460A9A4DEE}" presName="diamond" presStyleLbl="bgShp" presStyleIdx="0" presStyleCnt="1"/>
      <dgm:spPr/>
    </dgm:pt>
    <dgm:pt modelId="{7AD14041-71F4-EA4D-9394-C12C756560C2}" type="pres">
      <dgm:prSet presAssocID="{362D9F0C-2CFB-40F7-88D5-74460A9A4DE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3F8B6C0-853F-2048-9153-539FFDBDC6C6}" type="pres">
      <dgm:prSet presAssocID="{362D9F0C-2CFB-40F7-88D5-74460A9A4DE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2AFC792-F3E9-D741-9AC8-ECF6A07AB2CE}" type="pres">
      <dgm:prSet presAssocID="{362D9F0C-2CFB-40F7-88D5-74460A9A4DE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C51ABB0-E31D-E341-BD19-CAC02D91136B}" type="pres">
      <dgm:prSet presAssocID="{362D9F0C-2CFB-40F7-88D5-74460A9A4DE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7D34FC05-50E9-4C28-B2A1-16E359C33C9B}" srcId="{362D9F0C-2CFB-40F7-88D5-74460A9A4DEE}" destId="{70629F82-FB51-4CDF-B7EB-6C69FF51D0DE}" srcOrd="0" destOrd="0" parTransId="{0706BCC6-DE1B-4BAA-9555-AFF204CD478D}" sibTransId="{F601EEC0-8891-407C-BC96-FFDBDD23C719}"/>
    <dgm:cxn modelId="{897F0D0F-DE9F-464C-9D7D-6497F328B3C3}" srcId="{362D9F0C-2CFB-40F7-88D5-74460A9A4DEE}" destId="{313E9679-0E48-4BB5-857F-94E716A6A906}" srcOrd="2" destOrd="0" parTransId="{BB322DAC-C87C-4155-A825-8D892E0F0914}" sibTransId="{4E944150-85E0-42C0-8AB4-855D632A6021}"/>
    <dgm:cxn modelId="{7093321A-6324-5340-BB3D-34CDF8D5A167}" type="presOf" srcId="{13EFDF83-74F3-4B86-A9D3-E76A7E4A9ECF}" destId="{4C51ABB0-E31D-E341-BD19-CAC02D91136B}" srcOrd="0" destOrd="0" presId="urn:microsoft.com/office/officeart/2005/8/layout/matrix3"/>
    <dgm:cxn modelId="{9BE71836-B9A2-C048-8657-140447D654FC}" type="presOf" srcId="{362D9F0C-2CFB-40F7-88D5-74460A9A4DEE}" destId="{DD30437E-3A99-6340-82DF-3D400944C539}" srcOrd="0" destOrd="0" presId="urn:microsoft.com/office/officeart/2005/8/layout/matrix3"/>
    <dgm:cxn modelId="{C2B49340-2F28-49DA-B1C5-9A75816E33CD}" srcId="{362D9F0C-2CFB-40F7-88D5-74460A9A4DEE}" destId="{13EFDF83-74F3-4B86-A9D3-E76A7E4A9ECF}" srcOrd="3" destOrd="0" parTransId="{CFD90D98-A260-4125-AEF7-2948787BFB51}" sibTransId="{47A7D706-2515-46D9-9FB8-3538A94226F2}"/>
    <dgm:cxn modelId="{7A8BDB57-A43C-0648-85DF-06E38AA81A3B}" type="presOf" srcId="{313E9679-0E48-4BB5-857F-94E716A6A906}" destId="{52AFC792-F3E9-D741-9AC8-ECF6A07AB2CE}" srcOrd="0" destOrd="0" presId="urn:microsoft.com/office/officeart/2005/8/layout/matrix3"/>
    <dgm:cxn modelId="{7C60515D-433C-8242-8A01-07A0E59E232A}" type="presOf" srcId="{70629F82-FB51-4CDF-B7EB-6C69FF51D0DE}" destId="{7AD14041-71F4-EA4D-9394-C12C756560C2}" srcOrd="0" destOrd="0" presId="urn:microsoft.com/office/officeart/2005/8/layout/matrix3"/>
    <dgm:cxn modelId="{461807D1-3D55-9543-80F6-C29810F993FE}" type="presOf" srcId="{CA2C5D93-9C0D-431A-965F-F197D0FAE1CA}" destId="{63F8B6C0-853F-2048-9153-539FFDBDC6C6}" srcOrd="0" destOrd="0" presId="urn:microsoft.com/office/officeart/2005/8/layout/matrix3"/>
    <dgm:cxn modelId="{B43CDEE8-3980-4ACC-9AFA-7EE25DFF2196}" srcId="{362D9F0C-2CFB-40F7-88D5-74460A9A4DEE}" destId="{CA2C5D93-9C0D-431A-965F-F197D0FAE1CA}" srcOrd="1" destOrd="0" parTransId="{6D30CA64-57BD-4182-8C17-E857B0002903}" sibTransId="{1CB5EA91-725C-42A8-A970-DE54AEC5E57C}"/>
    <dgm:cxn modelId="{F33C900A-9C5C-D245-B5F8-FA15CE15FE62}" type="presParOf" srcId="{DD30437E-3A99-6340-82DF-3D400944C539}" destId="{4FEC3316-F029-DF47-8986-C5C8A00953CD}" srcOrd="0" destOrd="0" presId="urn:microsoft.com/office/officeart/2005/8/layout/matrix3"/>
    <dgm:cxn modelId="{824AE97B-F8DC-5B4A-B2C5-5279FDCB9594}" type="presParOf" srcId="{DD30437E-3A99-6340-82DF-3D400944C539}" destId="{7AD14041-71F4-EA4D-9394-C12C756560C2}" srcOrd="1" destOrd="0" presId="urn:microsoft.com/office/officeart/2005/8/layout/matrix3"/>
    <dgm:cxn modelId="{C7AF64DE-2ABB-4B41-B576-91E4537C8440}" type="presParOf" srcId="{DD30437E-3A99-6340-82DF-3D400944C539}" destId="{63F8B6C0-853F-2048-9153-539FFDBDC6C6}" srcOrd="2" destOrd="0" presId="urn:microsoft.com/office/officeart/2005/8/layout/matrix3"/>
    <dgm:cxn modelId="{02FE0BB6-7E14-FD4F-8FD8-D0BB45F90F50}" type="presParOf" srcId="{DD30437E-3A99-6340-82DF-3D400944C539}" destId="{52AFC792-F3E9-D741-9AC8-ECF6A07AB2CE}" srcOrd="3" destOrd="0" presId="urn:microsoft.com/office/officeart/2005/8/layout/matrix3"/>
    <dgm:cxn modelId="{5EE635BB-46AC-CA4B-AF0C-CA8C894BB14D}" type="presParOf" srcId="{DD30437E-3A99-6340-82DF-3D400944C539}" destId="{4C51ABB0-E31D-E341-BD19-CAC02D91136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C3316-F029-DF47-8986-C5C8A00953CD}">
      <dsp:nvSpPr>
        <dsp:cNvPr id="0" name=""/>
        <dsp:cNvSpPr/>
      </dsp:nvSpPr>
      <dsp:spPr>
        <a:xfrm>
          <a:off x="0" y="192823"/>
          <a:ext cx="5581003" cy="5581003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D14041-71F4-EA4D-9394-C12C756560C2}">
      <dsp:nvSpPr>
        <dsp:cNvPr id="0" name=""/>
        <dsp:cNvSpPr/>
      </dsp:nvSpPr>
      <dsp:spPr>
        <a:xfrm>
          <a:off x="530195" y="723019"/>
          <a:ext cx="2176591" cy="21765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I will represent BIO4 Campus at this year’s ASCO Annual Meeting 2025</a:t>
          </a:r>
          <a:endParaRPr lang="en-US" sz="1800" kern="1200"/>
        </a:p>
      </dsp:txBody>
      <dsp:txXfrm>
        <a:off x="636447" y="829271"/>
        <a:ext cx="1964087" cy="1964087"/>
      </dsp:txXfrm>
    </dsp:sp>
    <dsp:sp modelId="{63F8B6C0-853F-2048-9153-539FFDBDC6C6}">
      <dsp:nvSpPr>
        <dsp:cNvPr id="0" name=""/>
        <dsp:cNvSpPr/>
      </dsp:nvSpPr>
      <dsp:spPr>
        <a:xfrm>
          <a:off x="2874216" y="723019"/>
          <a:ext cx="2176591" cy="2176591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dirty="0"/>
            <a:t>Oncology projects from our BIO4 tenants</a:t>
          </a:r>
          <a:endParaRPr lang="en-US" sz="1800" kern="1200" dirty="0"/>
        </a:p>
      </dsp:txBody>
      <dsp:txXfrm>
        <a:off x="2980468" y="829271"/>
        <a:ext cx="1964087" cy="1964087"/>
      </dsp:txXfrm>
    </dsp:sp>
    <dsp:sp modelId="{52AFC792-F3E9-D741-9AC8-ECF6A07AB2CE}">
      <dsp:nvSpPr>
        <dsp:cNvPr id="0" name=""/>
        <dsp:cNvSpPr/>
      </dsp:nvSpPr>
      <dsp:spPr>
        <a:xfrm>
          <a:off x="530195" y="3067040"/>
          <a:ext cx="2176591" cy="2176591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/>
            <a:t>AI use cases in immunology, rare disease modelling, and drug delivery</a:t>
          </a:r>
          <a:endParaRPr lang="en-US" sz="1800" kern="1200"/>
        </a:p>
      </dsp:txBody>
      <dsp:txXfrm>
        <a:off x="636447" y="3173292"/>
        <a:ext cx="1964087" cy="1964087"/>
      </dsp:txXfrm>
    </dsp:sp>
    <dsp:sp modelId="{4C51ABB0-E31D-E341-BD19-CAC02D91136B}">
      <dsp:nvSpPr>
        <dsp:cNvPr id="0" name=""/>
        <dsp:cNvSpPr/>
      </dsp:nvSpPr>
      <dsp:spPr>
        <a:xfrm>
          <a:off x="2874216" y="3067040"/>
          <a:ext cx="2176591" cy="2176591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/>
            <a:t>Objective: </a:t>
          </a:r>
          <a:r>
            <a:rPr lang="en-CA" sz="1800" kern="1200"/>
            <a:t>Position Serbia not just as a consumer of oncology AI, but as a co-developer and global partner</a:t>
          </a:r>
          <a:endParaRPr lang="en-US" sz="1800" kern="1200"/>
        </a:p>
      </dsp:txBody>
      <dsp:txXfrm>
        <a:off x="2980468" y="3173292"/>
        <a:ext cx="1964087" cy="1964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BB610-5000-FD42-A953-E7ABCD71E03F}" type="datetimeFigureOut">
              <a:rPr lang="en-US" smtClean="0"/>
              <a:t>5/19/25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15EDB5-FD0B-2D46-A56F-D3FE0244B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3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323AA-4C79-1AE1-5922-3C5D37876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C33339-D471-66BA-1FB7-0E91E35D5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D4C87-038B-5A3C-D4D4-498F9F92E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1A2-7A31-C843-A775-C9D8431F8481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16865-23F8-D18B-9597-29D87F33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EF714-DBEF-E74A-7611-4E3996F1B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4BE3-E679-F64E-8760-0F336263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2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E83D9-1287-023E-3252-02917D8C4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A0FCF-B853-7BCD-1139-C63E8F70F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03530-36E0-20DB-72D7-30B001702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1A2-7A31-C843-A775-C9D8431F8481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CBA54-C752-F7BF-1A94-2CD99D230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5A5C4-C9FD-6487-3324-7167484B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4BE3-E679-F64E-8760-0F336263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0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95533E-6F1C-28F2-38A7-0E96258BA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E2E9C-E9FD-337B-F3A2-95B26ED76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EDD1A-85F6-DBBD-749D-7F3D2CF2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1A2-7A31-C843-A775-C9D8431F8481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6FDB7-002B-83EA-0635-A0F5ACB4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13999-52A2-53D2-AD4A-6233C1467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4BE3-E679-F64E-8760-0F336263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1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312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6E6CCD-4CFA-414D-BF97-865E09297FEF}"/>
              </a:ext>
            </a:extLst>
          </p:cNvPr>
          <p:cNvGrpSpPr/>
          <p:nvPr userDrawn="1"/>
        </p:nvGrpSpPr>
        <p:grpSpPr>
          <a:xfrm>
            <a:off x="10128899" y="46089"/>
            <a:ext cx="1939733" cy="1254512"/>
            <a:chOff x="8452997" y="7598"/>
            <a:chExt cx="2832224" cy="1831726"/>
          </a:xfrm>
        </p:grpSpPr>
        <p:sp>
          <p:nvSpPr>
            <p:cNvPr id="4" name="Oval 2">
              <a:extLst>
                <a:ext uri="{FF2B5EF4-FFF2-40B4-BE49-F238E27FC236}">
                  <a16:creationId xmlns:a16="http://schemas.microsoft.com/office/drawing/2014/main" id="{486CC1ED-13FF-419E-A170-E7F6A6BACC34}"/>
                </a:ext>
              </a:extLst>
            </p:cNvPr>
            <p:cNvSpPr/>
            <p:nvPr/>
          </p:nvSpPr>
          <p:spPr>
            <a:xfrm rot="900000">
              <a:off x="10312037" y="701555"/>
              <a:ext cx="921642" cy="844304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Oval 2">
              <a:extLst>
                <a:ext uri="{FF2B5EF4-FFF2-40B4-BE49-F238E27FC236}">
                  <a16:creationId xmlns:a16="http://schemas.microsoft.com/office/drawing/2014/main" id="{BA59EE27-9AEB-49CD-A4CA-84A0E0FF0AC1}"/>
                </a:ext>
              </a:extLst>
            </p:cNvPr>
            <p:cNvSpPr/>
            <p:nvPr/>
          </p:nvSpPr>
          <p:spPr>
            <a:xfrm rot="3175590">
              <a:off x="8973624" y="825948"/>
              <a:ext cx="1057756" cy="968996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2">
              <a:extLst>
                <a:ext uri="{FF2B5EF4-FFF2-40B4-BE49-F238E27FC236}">
                  <a16:creationId xmlns:a16="http://schemas.microsoft.com/office/drawing/2014/main" id="{424448CE-3ABA-4282-9CFE-DEE42E2B6F4C}"/>
                </a:ext>
              </a:extLst>
            </p:cNvPr>
            <p:cNvSpPr/>
            <p:nvPr/>
          </p:nvSpPr>
          <p:spPr>
            <a:xfrm rot="8100000">
              <a:off x="9440769" y="7598"/>
              <a:ext cx="1844452" cy="1689680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2">
              <a:extLst>
                <a:ext uri="{FF2B5EF4-FFF2-40B4-BE49-F238E27FC236}">
                  <a16:creationId xmlns:a16="http://schemas.microsoft.com/office/drawing/2014/main" id="{7059B2AC-3989-4597-A340-ADC0D3E77981}"/>
                </a:ext>
              </a:extLst>
            </p:cNvPr>
            <p:cNvSpPr/>
            <p:nvPr/>
          </p:nvSpPr>
          <p:spPr>
            <a:xfrm rot="18047012">
              <a:off x="8414328" y="187495"/>
              <a:ext cx="921642" cy="844304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5BF250F-82F8-4FD8-8AD9-06F1A6BC1892}"/>
              </a:ext>
            </a:extLst>
          </p:cNvPr>
          <p:cNvGrpSpPr/>
          <p:nvPr userDrawn="1"/>
        </p:nvGrpSpPr>
        <p:grpSpPr>
          <a:xfrm>
            <a:off x="122846" y="46089"/>
            <a:ext cx="1939733" cy="1254512"/>
            <a:chOff x="8452997" y="7598"/>
            <a:chExt cx="2832224" cy="1831726"/>
          </a:xfrm>
        </p:grpSpPr>
        <p:sp>
          <p:nvSpPr>
            <p:cNvPr id="9" name="Oval 2">
              <a:extLst>
                <a:ext uri="{FF2B5EF4-FFF2-40B4-BE49-F238E27FC236}">
                  <a16:creationId xmlns:a16="http://schemas.microsoft.com/office/drawing/2014/main" id="{03765026-7CA5-45A1-BF01-808425463449}"/>
                </a:ext>
              </a:extLst>
            </p:cNvPr>
            <p:cNvSpPr/>
            <p:nvPr/>
          </p:nvSpPr>
          <p:spPr>
            <a:xfrm rot="900000">
              <a:off x="10312037" y="701555"/>
              <a:ext cx="921642" cy="844304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Oval 2">
              <a:extLst>
                <a:ext uri="{FF2B5EF4-FFF2-40B4-BE49-F238E27FC236}">
                  <a16:creationId xmlns:a16="http://schemas.microsoft.com/office/drawing/2014/main" id="{B6877AFD-5168-4F7E-A36D-84511F610A00}"/>
                </a:ext>
              </a:extLst>
            </p:cNvPr>
            <p:cNvSpPr/>
            <p:nvPr/>
          </p:nvSpPr>
          <p:spPr>
            <a:xfrm rot="3175590">
              <a:off x="8973624" y="825948"/>
              <a:ext cx="1057756" cy="968996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65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2">
              <a:extLst>
                <a:ext uri="{FF2B5EF4-FFF2-40B4-BE49-F238E27FC236}">
                  <a16:creationId xmlns:a16="http://schemas.microsoft.com/office/drawing/2014/main" id="{246B5E92-6455-43C5-AA35-EFB8A9DA5248}"/>
                </a:ext>
              </a:extLst>
            </p:cNvPr>
            <p:cNvSpPr/>
            <p:nvPr/>
          </p:nvSpPr>
          <p:spPr>
            <a:xfrm rot="8100000">
              <a:off x="9440769" y="7598"/>
              <a:ext cx="1844452" cy="1689680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2">
              <a:extLst>
                <a:ext uri="{FF2B5EF4-FFF2-40B4-BE49-F238E27FC236}">
                  <a16:creationId xmlns:a16="http://schemas.microsoft.com/office/drawing/2014/main" id="{36CF1B02-E70B-404D-9E83-B391E8249C29}"/>
                </a:ext>
              </a:extLst>
            </p:cNvPr>
            <p:cNvSpPr/>
            <p:nvPr/>
          </p:nvSpPr>
          <p:spPr>
            <a:xfrm rot="18047012">
              <a:off x="8414328" y="187495"/>
              <a:ext cx="921642" cy="844304"/>
            </a:xfrm>
            <a:custGeom>
              <a:avLst/>
              <a:gdLst/>
              <a:ahLst/>
              <a:cxnLst/>
              <a:rect l="l" t="t" r="r" b="b"/>
              <a:pathLst>
                <a:path w="4744677" h="4346537">
                  <a:moveTo>
                    <a:pt x="4132609" y="0"/>
                  </a:moveTo>
                  <a:cubicBezTo>
                    <a:pt x="4470645" y="0"/>
                    <a:pt x="4744677" y="274032"/>
                    <a:pt x="4744677" y="612068"/>
                  </a:cubicBezTo>
                  <a:cubicBezTo>
                    <a:pt x="4744677" y="950104"/>
                    <a:pt x="4470645" y="1224136"/>
                    <a:pt x="4132609" y="1224136"/>
                  </a:cubicBezTo>
                  <a:cubicBezTo>
                    <a:pt x="4000619" y="1224136"/>
                    <a:pt x="3878387" y="1182357"/>
                    <a:pt x="3779124" y="1110304"/>
                  </a:cubicBezTo>
                  <a:lnTo>
                    <a:pt x="3136991" y="1745949"/>
                  </a:lnTo>
                  <a:cubicBezTo>
                    <a:pt x="3225188" y="1856579"/>
                    <a:pt x="3276364" y="1997017"/>
                    <a:pt x="3276364" y="2149407"/>
                  </a:cubicBezTo>
                  <a:cubicBezTo>
                    <a:pt x="3276364" y="2441531"/>
                    <a:pt x="3088309" y="2689732"/>
                    <a:pt x="2825694" y="2776754"/>
                  </a:cubicBezTo>
                  <a:lnTo>
                    <a:pt x="2979020" y="3414933"/>
                  </a:lnTo>
                  <a:cubicBezTo>
                    <a:pt x="2993560" y="3411152"/>
                    <a:pt x="3008526" y="3410433"/>
                    <a:pt x="3023660" y="3410433"/>
                  </a:cubicBezTo>
                  <a:cubicBezTo>
                    <a:pt x="3282158" y="3410433"/>
                    <a:pt x="3491712" y="3619987"/>
                    <a:pt x="3491712" y="3878485"/>
                  </a:cubicBezTo>
                  <a:cubicBezTo>
                    <a:pt x="3491712" y="4136983"/>
                    <a:pt x="3282158" y="4346537"/>
                    <a:pt x="3023660" y="4346537"/>
                  </a:cubicBezTo>
                  <a:cubicBezTo>
                    <a:pt x="2765162" y="4346537"/>
                    <a:pt x="2555608" y="4136983"/>
                    <a:pt x="2555608" y="3878485"/>
                  </a:cubicBezTo>
                  <a:cubicBezTo>
                    <a:pt x="2555608" y="3687272"/>
                    <a:pt x="2670270" y="3522840"/>
                    <a:pt x="2834857" y="3450806"/>
                  </a:cubicBezTo>
                  <a:lnTo>
                    <a:pt x="2680516" y="2808402"/>
                  </a:lnTo>
                  <a:cubicBezTo>
                    <a:pt x="2657679" y="2814229"/>
                    <a:pt x="2634131" y="2815481"/>
                    <a:pt x="2610290" y="2815481"/>
                  </a:cubicBezTo>
                  <a:cubicBezTo>
                    <a:pt x="2262990" y="2815481"/>
                    <a:pt x="1977773" y="2549678"/>
                    <a:pt x="1950334" y="2210098"/>
                  </a:cubicBezTo>
                  <a:lnTo>
                    <a:pt x="1140565" y="2210098"/>
                  </a:lnTo>
                  <a:cubicBezTo>
                    <a:pt x="1087517" y="2473312"/>
                    <a:pt x="854931" y="2671465"/>
                    <a:pt x="576064" y="2671465"/>
                  </a:cubicBezTo>
                  <a:cubicBezTo>
                    <a:pt x="257913" y="2671465"/>
                    <a:pt x="0" y="2413552"/>
                    <a:pt x="0" y="2095401"/>
                  </a:cubicBezTo>
                  <a:cubicBezTo>
                    <a:pt x="0" y="1777250"/>
                    <a:pt x="257913" y="1519337"/>
                    <a:pt x="576064" y="1519337"/>
                  </a:cubicBezTo>
                  <a:cubicBezTo>
                    <a:pt x="884345" y="1519337"/>
                    <a:pt x="1136067" y="1761496"/>
                    <a:pt x="1149172" y="2066082"/>
                  </a:cubicBezTo>
                  <a:lnTo>
                    <a:pt x="1952616" y="2066082"/>
                  </a:lnTo>
                  <a:cubicBezTo>
                    <a:pt x="1990606" y="1737340"/>
                    <a:pt x="2270784" y="1483333"/>
                    <a:pt x="2610290" y="1483333"/>
                  </a:cubicBezTo>
                  <a:cubicBezTo>
                    <a:pt x="2772012" y="1483333"/>
                    <a:pt x="2920272" y="1540968"/>
                    <a:pt x="3033700" y="1639167"/>
                  </a:cubicBezTo>
                  <a:lnTo>
                    <a:pt x="3670256" y="1009043"/>
                  </a:lnTo>
                  <a:cubicBezTo>
                    <a:pt x="3576170" y="903685"/>
                    <a:pt x="3520541" y="764373"/>
                    <a:pt x="3520541" y="612068"/>
                  </a:cubicBezTo>
                  <a:cubicBezTo>
                    <a:pt x="3520541" y="274032"/>
                    <a:pt x="3794573" y="0"/>
                    <a:pt x="413260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70520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959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646C-367A-6D1C-5ECB-D0329D6DA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8D09F-738A-03E6-E2FF-35568822D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A845B-5B89-E59A-B2D0-6C3889AE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1A2-7A31-C843-A775-C9D8431F8481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B19D6-2EB5-AAE4-ABE2-E83CA5416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551FA-688F-3EF5-AA3C-FFAAECF3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4BE3-E679-F64E-8760-0F336263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4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9FC65-F6D5-B681-29D5-68E29FB19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B7EF02-E302-4E28-1918-0A878C403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F5DD5-F37C-217E-2BF8-E6A89AD0D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1A2-7A31-C843-A775-C9D8431F8481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2A970-2877-88D3-AC01-238FD8F9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17E2A-C137-EDDD-C0F1-6B1304B4F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4BE3-E679-F64E-8760-0F336263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3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86CC0-D76C-DADE-8D8E-D8EEC0BB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4A0A9-12C3-4C9E-9BC1-D3241A9AD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72662-0FEA-B965-2098-4C3B4D379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C54AD-3568-A3D8-2AA3-51EB46C4F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1A2-7A31-C843-A775-C9D8431F8481}" type="datetimeFigureOut">
              <a:rPr lang="en-US" smtClean="0"/>
              <a:t>5/17/25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3A20F-1699-5CA6-3836-88BDAE73C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3D9BD-B775-2309-C03C-3E495B89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4BE3-E679-F64E-8760-0F336263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1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718F-F43A-BA1E-D006-C61D7206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A23AE-4A42-DADD-7267-D44562AFD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4C2E6-F47A-E8AC-6349-F0A8B1AAA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4533C6-1AA5-7386-0F35-146F753B4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9A35D-76CD-951B-A6F2-4E5934070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075103-9941-F12A-4F11-27E0FC62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1A2-7A31-C843-A775-C9D8431F8481}" type="datetimeFigureOut">
              <a:rPr lang="en-US" smtClean="0"/>
              <a:t>5/17/25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CA678-944C-CD19-5713-4E2BEA4B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98EEC1-24C0-24C2-22E0-532D5A4C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4BE3-E679-F64E-8760-0F336263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2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56F6-6F19-7D38-3AB1-3199ADE2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4C528E-5015-D2C0-5D44-B6B139B3D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1A2-7A31-C843-A775-C9D8431F8481}" type="datetimeFigureOut">
              <a:rPr lang="en-US" smtClean="0"/>
              <a:t>5/17/25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ECA2F2-D672-0F6B-002A-FD74FD24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9F21-BEF5-1A25-EA83-1F432510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4BE3-E679-F64E-8760-0F336263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F7E41-0121-1C89-1B86-439CAE324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1A2-7A31-C843-A775-C9D8431F8481}" type="datetimeFigureOut">
              <a:rPr lang="en-US" smtClean="0"/>
              <a:t>5/17/25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4A99F5-60BF-CC2C-9729-9E4BA081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A1AEC-B9F9-73F0-9E4B-09674782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4BE3-E679-F64E-8760-0F336263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98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B767-2AC6-392B-66B7-CE3E5485F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AD18-CA9B-DD82-E86E-37232C35F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7789C-4BDF-3242-F3D6-BC8CB4622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402A-33B8-74B3-2955-C0F46AA35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1A2-7A31-C843-A775-C9D8431F8481}" type="datetimeFigureOut">
              <a:rPr lang="en-US" smtClean="0"/>
              <a:t>5/17/25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DDF30-85CB-DE0B-3CCA-5AB5C30D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77909-BEF6-CE20-7002-14EBB2F3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4BE3-E679-F64E-8760-0F336263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7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DDBD-DFA2-C129-B90E-06B4A66BD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2075B-FBE3-CD67-ED1A-4CB41DB34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73831-5813-C462-F99E-D4744C650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22112-81BA-0C84-CDC8-523473414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61A2-7A31-C843-A775-C9D8431F8481}" type="datetimeFigureOut">
              <a:rPr lang="en-US" smtClean="0"/>
              <a:t>5/17/25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CB508-5DF4-5A7D-FCE0-3BE081E7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C9BEBC-45C2-CEB8-6FC3-64E971B96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4BE3-E679-F64E-8760-0F336263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AE66A4-A5CD-F06A-276D-DB215E65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0D2AE-6B4C-E6E0-DAA6-187E5BAFA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BEE60-67CE-BC9F-C27B-3AA5A1891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EE61A2-7A31-C843-A775-C9D8431F8481}" type="datetimeFigureOut">
              <a:rPr lang="en-US" smtClean="0"/>
              <a:t>5/17/25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1A91A-1E9B-6C69-EAF4-5058EF976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C635F-4D5B-F28A-CD55-426065211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324BE3-E679-F64E-8760-0F3362632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iqvia.com/insights/the-iqvia-institute/reports-and-publications/reports/global-oncology-trends-2024" TargetMode="External"/><Relationship Id="rId4" Type="http://schemas.openxmlformats.org/officeDocument/2006/relationships/hyperlink" Target="https://pubmed.ncbi.nlm.nih.gov/30951159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288DAD-53BB-60EB-12DB-A1DE9C434E41}"/>
              </a:ext>
            </a:extLst>
          </p:cNvPr>
          <p:cNvSpPr/>
          <p:nvPr/>
        </p:nvSpPr>
        <p:spPr>
          <a:xfrm>
            <a:off x="-140489" y="-125861"/>
            <a:ext cx="12472976" cy="7109717"/>
          </a:xfrm>
          <a:prstGeom prst="rect">
            <a:avLst/>
          </a:prstGeom>
          <a:solidFill>
            <a:schemeClr val="tx1">
              <a:alpha val="26195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E55A1-FA2E-CDC6-EABF-5860DC0F5BCA}"/>
              </a:ext>
            </a:extLst>
          </p:cNvPr>
          <p:cNvSpPr txBox="1"/>
          <p:nvPr/>
        </p:nvSpPr>
        <p:spPr>
          <a:xfrm>
            <a:off x="1245704" y="2136337"/>
            <a:ext cx="97005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Bridging Borders: Advancing Translational Oncology Research through AI</a:t>
            </a:r>
            <a:endParaRPr lang="en-US" sz="5400" b="1" dirty="0">
              <a:solidFill>
                <a:schemeClr val="bg1"/>
              </a:solidFill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4A5A9-86EC-6C8D-678A-C51D8F5C8240}"/>
              </a:ext>
            </a:extLst>
          </p:cNvPr>
          <p:cNvSpPr txBox="1"/>
          <p:nvPr/>
        </p:nvSpPr>
        <p:spPr>
          <a:xfrm>
            <a:off x="2491408" y="5242834"/>
            <a:ext cx="72091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EuroCC4SEE Workshop, May 20</a:t>
            </a:r>
            <a:r>
              <a:rPr lang="en-CA" sz="2400" b="1" baseline="30000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th, </a:t>
            </a:r>
            <a:r>
              <a:rPr lang="en-CA" sz="2400" b="1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2025</a:t>
            </a:r>
          </a:p>
          <a:p>
            <a:pPr algn="ctr"/>
            <a:endParaRPr lang="en-CA" sz="2400" b="1" dirty="0">
              <a:solidFill>
                <a:schemeClr val="bg1"/>
              </a:solidFill>
              <a:latin typeface="Al Nile" pitchFamily="2" charset="-78"/>
              <a:cs typeface="Al Nile" pitchFamily="2" charset="-78"/>
            </a:endParaRPr>
          </a:p>
          <a:p>
            <a:pPr algn="ctr"/>
            <a:r>
              <a:rPr lang="en-CA" sz="2400" b="1" dirty="0">
                <a:solidFill>
                  <a:schemeClr val="bg1"/>
                </a:solidFill>
                <a:latin typeface="Al Nile" pitchFamily="2" charset="-78"/>
                <a:cs typeface="Al Nile" pitchFamily="2" charset="-78"/>
              </a:rPr>
              <a:t>Stefan Milosevic, University of Cambridge | BIO4 Campus Belgrade</a:t>
            </a:r>
            <a:endParaRPr lang="en-US" sz="2400" b="1" dirty="0">
              <a:solidFill>
                <a:schemeClr val="bg1"/>
              </a:solidFill>
              <a:latin typeface="Al Nile" pitchFamily="2" charset="-78"/>
              <a:cs typeface="Al Nile" pitchFamily="2" charset="-78"/>
            </a:endParaRP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E125F1-A9B0-D734-7E6F-EF3634EA3CF6}"/>
              </a:ext>
            </a:extLst>
          </p:cNvPr>
          <p:cNvSpPr/>
          <p:nvPr/>
        </p:nvSpPr>
        <p:spPr>
          <a:xfrm>
            <a:off x="-268941" y="-125861"/>
            <a:ext cx="12601428" cy="130920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A yellow letter c on a black background&#10;&#10;AI-generated content may be incorrect.">
            <a:extLst>
              <a:ext uri="{FF2B5EF4-FFF2-40B4-BE49-F238E27FC236}">
                <a16:creationId xmlns:a16="http://schemas.microsoft.com/office/drawing/2014/main" id="{0AEEAF80-4CF4-62C3-FF76-AC7018EF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767" y="-231498"/>
            <a:ext cx="2121427" cy="1180620"/>
          </a:xfrm>
          <a:prstGeom prst="rect">
            <a:avLst/>
          </a:prstGeom>
        </p:spPr>
      </p:pic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966D552F-3E2E-64A6-9F2E-88B753E45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6651" y="156035"/>
            <a:ext cx="1670095" cy="745409"/>
          </a:xfrm>
          <a:prstGeom prst="rect">
            <a:avLst/>
          </a:prstGeom>
        </p:spPr>
      </p:pic>
      <p:pic>
        <p:nvPicPr>
          <p:cNvPr id="19" name="Picture 18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7457DABC-8ED8-AB58-AE55-0AF338C48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12" y="-677541"/>
            <a:ext cx="3618839" cy="24125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41C8957-072C-4585-7FFE-89E870C32334}"/>
              </a:ext>
            </a:extLst>
          </p:cNvPr>
          <p:cNvGrpSpPr/>
          <p:nvPr/>
        </p:nvGrpSpPr>
        <p:grpSpPr>
          <a:xfrm>
            <a:off x="10919427" y="4952579"/>
            <a:ext cx="997739" cy="1538077"/>
            <a:chOff x="928131" y="447675"/>
            <a:chExt cx="4082018" cy="592319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7B2344-E230-E060-76F6-65D85E2CD3FA}"/>
                </a:ext>
              </a:extLst>
            </p:cNvPr>
            <p:cNvGrpSpPr/>
            <p:nvPr/>
          </p:nvGrpSpPr>
          <p:grpSpPr>
            <a:xfrm flipH="1">
              <a:off x="928131" y="447675"/>
              <a:ext cx="4082018" cy="5923193"/>
              <a:chOff x="3730139" y="0"/>
              <a:chExt cx="4725732" cy="6857251"/>
            </a:xfrm>
          </p:grpSpPr>
          <p:sp>
            <p:nvSpPr>
              <p:cNvPr id="8" name="Freeform: Shape 5">
                <a:extLst>
                  <a:ext uri="{FF2B5EF4-FFF2-40B4-BE49-F238E27FC236}">
                    <a16:creationId xmlns:a16="http://schemas.microsoft.com/office/drawing/2014/main" id="{D8127ACB-AEB7-C8FF-68C1-60D11214C9A6}"/>
                  </a:ext>
                </a:extLst>
              </p:cNvPr>
              <p:cNvSpPr/>
              <p:nvPr/>
            </p:nvSpPr>
            <p:spPr>
              <a:xfrm>
                <a:off x="3730139" y="366857"/>
                <a:ext cx="4490643" cy="6490394"/>
              </a:xfrm>
              <a:custGeom>
                <a:avLst/>
                <a:gdLst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304718 w 4490643"/>
                  <a:gd name="connsiteY41" fmla="*/ 3600450 h 6490394"/>
                  <a:gd name="connsiteX42" fmla="*/ 3460446 w 4490643"/>
                  <a:gd name="connsiteY42" fmla="*/ 2852509 h 6490394"/>
                  <a:gd name="connsiteX43" fmla="*/ 3272524 w 4490643"/>
                  <a:gd name="connsiteY43" fmla="*/ 1888196 h 6490394"/>
                  <a:gd name="connsiteX44" fmla="*/ 1953332 w 4490643"/>
                  <a:gd name="connsiteY44" fmla="*/ 2999252 h 6490394"/>
                  <a:gd name="connsiteX45" fmla="*/ 1119292 w 4490643"/>
                  <a:gd name="connsiteY45" fmla="*/ 2052159 h 6490394"/>
                  <a:gd name="connsiteX46" fmla="*/ 3507613 w 4490643"/>
                  <a:gd name="connsiteY46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60446 w 4490643"/>
                  <a:gd name="connsiteY41" fmla="*/ 285250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479496 w 4490643"/>
                  <a:gd name="connsiteY41" fmla="*/ 3204934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  <a:gd name="connsiteX0" fmla="*/ 3271027 w 4490643"/>
                  <a:gd name="connsiteY0" fmla="*/ 4794611 h 6490394"/>
                  <a:gd name="connsiteX1" fmla="*/ 3107812 w 4490643"/>
                  <a:gd name="connsiteY1" fmla="*/ 4921888 h 6490394"/>
                  <a:gd name="connsiteX2" fmla="*/ 3226854 w 4490643"/>
                  <a:gd name="connsiteY2" fmla="*/ 5093338 h 6490394"/>
                  <a:gd name="connsiteX3" fmla="*/ 3426754 w 4490643"/>
                  <a:gd name="connsiteY3" fmla="*/ 4993762 h 6490394"/>
                  <a:gd name="connsiteX4" fmla="*/ 3271027 w 4490643"/>
                  <a:gd name="connsiteY4" fmla="*/ 4794611 h 6490394"/>
                  <a:gd name="connsiteX5" fmla="*/ 3507613 w 4490643"/>
                  <a:gd name="connsiteY5" fmla="*/ 0 h 6490394"/>
                  <a:gd name="connsiteX6" fmla="*/ 4341654 w 4490643"/>
                  <a:gd name="connsiteY6" fmla="*/ 947093 h 6490394"/>
                  <a:gd name="connsiteX7" fmla="*/ 3959073 w 4490643"/>
                  <a:gd name="connsiteY7" fmla="*/ 1284003 h 6490394"/>
                  <a:gd name="connsiteX8" fmla="*/ 4349141 w 4490643"/>
                  <a:gd name="connsiteY8" fmla="*/ 1721238 h 6490394"/>
                  <a:gd name="connsiteX9" fmla="*/ 4472675 w 4490643"/>
                  <a:gd name="connsiteY9" fmla="*/ 2031945 h 6490394"/>
                  <a:gd name="connsiteX10" fmla="*/ 4384329 w 4490643"/>
                  <a:gd name="connsiteY10" fmla="*/ 2023709 h 6490394"/>
                  <a:gd name="connsiteX11" fmla="*/ 3870728 w 4490643"/>
                  <a:gd name="connsiteY11" fmla="*/ 2509609 h 6490394"/>
                  <a:gd name="connsiteX12" fmla="*/ 4246570 w 4490643"/>
                  <a:gd name="connsiteY12" fmla="*/ 2922886 h 6490394"/>
                  <a:gd name="connsiteX13" fmla="*/ 4490643 w 4490643"/>
                  <a:gd name="connsiteY13" fmla="*/ 2931870 h 6490394"/>
                  <a:gd name="connsiteX14" fmla="*/ 4484111 w 4490643"/>
                  <a:gd name="connsiteY14" fmla="*/ 2945016 h 6490394"/>
                  <a:gd name="connsiteX15" fmla="*/ 4483898 w 4490643"/>
                  <a:gd name="connsiteY15" fmla="*/ 3077270 h 6490394"/>
                  <a:gd name="connsiteX16" fmla="*/ 3719396 w 4490643"/>
                  <a:gd name="connsiteY16" fmla="*/ 4625553 h 6490394"/>
                  <a:gd name="connsiteX17" fmla="*/ 3650168 w 4490643"/>
                  <a:gd name="connsiteY17" fmla="*/ 4675183 h 6490394"/>
                  <a:gd name="connsiteX18" fmla="*/ 3674204 w 4490643"/>
                  <a:gd name="connsiteY18" fmla="*/ 4787179 h 6490394"/>
                  <a:gd name="connsiteX19" fmla="*/ 3979288 w 4490643"/>
                  <a:gd name="connsiteY19" fmla="*/ 6214875 h 6490394"/>
                  <a:gd name="connsiteX20" fmla="*/ 4017471 w 4490643"/>
                  <a:gd name="connsiteY20" fmla="*/ 6244823 h 6490394"/>
                  <a:gd name="connsiteX21" fmla="*/ 4278764 w 4490643"/>
                  <a:gd name="connsiteY21" fmla="*/ 6244074 h 6490394"/>
                  <a:gd name="connsiteX22" fmla="*/ 4278764 w 4490643"/>
                  <a:gd name="connsiteY22" fmla="*/ 6490394 h 6490394"/>
                  <a:gd name="connsiteX23" fmla="*/ 0 w 4490643"/>
                  <a:gd name="connsiteY23" fmla="*/ 6490394 h 6490394"/>
                  <a:gd name="connsiteX24" fmla="*/ 0 w 4490643"/>
                  <a:gd name="connsiteY24" fmla="*/ 6245572 h 6490394"/>
                  <a:gd name="connsiteX25" fmla="*/ 637135 w 4490643"/>
                  <a:gd name="connsiteY25" fmla="*/ 6244074 h 6490394"/>
                  <a:gd name="connsiteX26" fmla="*/ 637135 w 4490643"/>
                  <a:gd name="connsiteY26" fmla="*/ 5897431 h 6490394"/>
                  <a:gd name="connsiteX27" fmla="*/ 1056402 w 4490643"/>
                  <a:gd name="connsiteY27" fmla="*/ 5897431 h 6490394"/>
                  <a:gd name="connsiteX28" fmla="*/ 422261 w 4490643"/>
                  <a:gd name="connsiteY28" fmla="*/ 5615175 h 6490394"/>
                  <a:gd name="connsiteX29" fmla="*/ 508361 w 4490643"/>
                  <a:gd name="connsiteY29" fmla="*/ 5416024 h 6490394"/>
                  <a:gd name="connsiteX30" fmla="*/ 1826055 w 4490643"/>
                  <a:gd name="connsiteY30" fmla="*/ 5987274 h 6490394"/>
                  <a:gd name="connsiteX31" fmla="*/ 1739207 w 4490643"/>
                  <a:gd name="connsiteY31" fmla="*/ 6187174 h 6490394"/>
                  <a:gd name="connsiteX32" fmla="*/ 1466684 w 4490643"/>
                  <a:gd name="connsiteY32" fmla="*/ 6068881 h 6490394"/>
                  <a:gd name="connsiteX33" fmla="*/ 1466684 w 4490643"/>
                  <a:gd name="connsiteY33" fmla="*/ 6244074 h 6490394"/>
                  <a:gd name="connsiteX34" fmla="*/ 1492888 w 4490643"/>
                  <a:gd name="connsiteY34" fmla="*/ 6244074 h 6490394"/>
                  <a:gd name="connsiteX35" fmla="*/ 2514850 w 4490643"/>
                  <a:gd name="connsiteY35" fmla="*/ 6244823 h 6490394"/>
                  <a:gd name="connsiteX36" fmla="*/ 2819567 w 4490643"/>
                  <a:gd name="connsiteY36" fmla="*/ 4940605 h 6490394"/>
                  <a:gd name="connsiteX37" fmla="*/ 246319 w 4490643"/>
                  <a:gd name="connsiteY37" fmla="*/ 4940605 h 6490394"/>
                  <a:gd name="connsiteX38" fmla="*/ 246319 w 4490643"/>
                  <a:gd name="connsiteY38" fmla="*/ 4545297 h 6490394"/>
                  <a:gd name="connsiteX39" fmla="*/ 2603195 w 4490643"/>
                  <a:gd name="connsiteY39" fmla="*/ 4522088 h 6490394"/>
                  <a:gd name="connsiteX40" fmla="*/ 2798603 w 4490643"/>
                  <a:gd name="connsiteY40" fmla="*/ 4474920 h 6490394"/>
                  <a:gd name="connsiteX41" fmla="*/ 3603321 w 4490643"/>
                  <a:gd name="connsiteY41" fmla="*/ 2871559 h 6490394"/>
                  <a:gd name="connsiteX42" fmla="*/ 3272524 w 4490643"/>
                  <a:gd name="connsiteY42" fmla="*/ 1888196 h 6490394"/>
                  <a:gd name="connsiteX43" fmla="*/ 1953332 w 4490643"/>
                  <a:gd name="connsiteY43" fmla="*/ 2999252 h 6490394"/>
                  <a:gd name="connsiteX44" fmla="*/ 1119292 w 4490643"/>
                  <a:gd name="connsiteY44" fmla="*/ 2052159 h 6490394"/>
                  <a:gd name="connsiteX45" fmla="*/ 3507613 w 4490643"/>
                  <a:gd name="connsiteY45" fmla="*/ 0 h 6490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4490643" h="6490394">
                    <a:moveTo>
                      <a:pt x="3271027" y="4794611"/>
                    </a:moveTo>
                    <a:cubicBezTo>
                      <a:pt x="3189420" y="4793862"/>
                      <a:pt x="3119792" y="4848516"/>
                      <a:pt x="3107812" y="4921888"/>
                    </a:cubicBezTo>
                    <a:cubicBezTo>
                      <a:pt x="3095085" y="4999752"/>
                      <a:pt x="3145996" y="5073872"/>
                      <a:pt x="3226854" y="5093338"/>
                    </a:cubicBezTo>
                    <a:cubicBezTo>
                      <a:pt x="3312205" y="5114301"/>
                      <a:pt x="3399802" y="5070129"/>
                      <a:pt x="3426754" y="4993762"/>
                    </a:cubicBezTo>
                    <a:cubicBezTo>
                      <a:pt x="3460446" y="4894935"/>
                      <a:pt x="3382582" y="4794611"/>
                      <a:pt x="3271027" y="4794611"/>
                    </a:cubicBezTo>
                    <a:close/>
                    <a:moveTo>
                      <a:pt x="3507613" y="0"/>
                    </a:moveTo>
                    <a:lnTo>
                      <a:pt x="4341654" y="947093"/>
                    </a:lnTo>
                    <a:lnTo>
                      <a:pt x="3959073" y="1284003"/>
                    </a:lnTo>
                    <a:cubicBezTo>
                      <a:pt x="4099827" y="1409783"/>
                      <a:pt x="4263041" y="1555778"/>
                      <a:pt x="4349141" y="1721238"/>
                    </a:cubicBezTo>
                    <a:cubicBezTo>
                      <a:pt x="4400052" y="1819317"/>
                      <a:pt x="4438235" y="1922636"/>
                      <a:pt x="4472675" y="2031945"/>
                    </a:cubicBezTo>
                    <a:cubicBezTo>
                      <a:pt x="4441978" y="2028950"/>
                      <a:pt x="4412779" y="2027452"/>
                      <a:pt x="4384329" y="2023709"/>
                    </a:cubicBezTo>
                    <a:cubicBezTo>
                      <a:pt x="4099078" y="1990767"/>
                      <a:pt x="3852759" y="2223609"/>
                      <a:pt x="3870728" y="2509609"/>
                    </a:cubicBezTo>
                    <a:cubicBezTo>
                      <a:pt x="3882706" y="2709509"/>
                      <a:pt x="4042926" y="2884702"/>
                      <a:pt x="4246570" y="2922886"/>
                    </a:cubicBezTo>
                    <a:cubicBezTo>
                      <a:pt x="4316198" y="2936362"/>
                      <a:pt x="4434491" y="2942352"/>
                      <a:pt x="4490643" y="2931870"/>
                    </a:cubicBezTo>
                    <a:lnTo>
                      <a:pt x="4484111" y="2945016"/>
                    </a:lnTo>
                    <a:lnTo>
                      <a:pt x="4483898" y="3077270"/>
                    </a:lnTo>
                    <a:cubicBezTo>
                      <a:pt x="4462836" y="3680986"/>
                      <a:pt x="4182579" y="4244546"/>
                      <a:pt x="3719396" y="4625553"/>
                    </a:cubicBezTo>
                    <a:lnTo>
                      <a:pt x="3650168" y="4675183"/>
                    </a:lnTo>
                    <a:lnTo>
                      <a:pt x="3674204" y="4787179"/>
                    </a:lnTo>
                    <a:cubicBezTo>
                      <a:pt x="3754833" y="5162861"/>
                      <a:pt x="3877092" y="5732720"/>
                      <a:pt x="3979288" y="6214875"/>
                    </a:cubicBezTo>
                    <a:cubicBezTo>
                      <a:pt x="3984529" y="6238834"/>
                      <a:pt x="3994261" y="6245572"/>
                      <a:pt x="4017471" y="6244823"/>
                    </a:cubicBezTo>
                    <a:cubicBezTo>
                      <a:pt x="4095335" y="6243326"/>
                      <a:pt x="4267533" y="6244074"/>
                      <a:pt x="4278764" y="6244074"/>
                    </a:cubicBezTo>
                    <a:lnTo>
                      <a:pt x="4278764" y="6490394"/>
                    </a:lnTo>
                    <a:lnTo>
                      <a:pt x="0" y="6490394"/>
                    </a:lnTo>
                    <a:lnTo>
                      <a:pt x="0" y="6245572"/>
                    </a:lnTo>
                    <a:cubicBezTo>
                      <a:pt x="9733" y="6244823"/>
                      <a:pt x="624408" y="6244074"/>
                      <a:pt x="637135" y="6244074"/>
                    </a:cubicBezTo>
                    <a:lnTo>
                      <a:pt x="637135" y="5897431"/>
                    </a:lnTo>
                    <a:lnTo>
                      <a:pt x="1056402" y="5897431"/>
                    </a:lnTo>
                    <a:cubicBezTo>
                      <a:pt x="1057150" y="5895185"/>
                      <a:pt x="635638" y="5708013"/>
                      <a:pt x="422261" y="5615175"/>
                    </a:cubicBezTo>
                    <a:cubicBezTo>
                      <a:pt x="451460" y="5548541"/>
                      <a:pt x="479162" y="5483406"/>
                      <a:pt x="508361" y="5416024"/>
                    </a:cubicBezTo>
                    <a:lnTo>
                      <a:pt x="1826055" y="5987274"/>
                    </a:lnTo>
                    <a:lnTo>
                      <a:pt x="1739207" y="6187174"/>
                    </a:lnTo>
                    <a:lnTo>
                      <a:pt x="1466684" y="6068881"/>
                    </a:lnTo>
                    <a:lnTo>
                      <a:pt x="1466684" y="6244074"/>
                    </a:lnTo>
                    <a:lnTo>
                      <a:pt x="1492888" y="6244074"/>
                    </a:lnTo>
                    <a:lnTo>
                      <a:pt x="2514850" y="6244823"/>
                    </a:lnTo>
                    <a:cubicBezTo>
                      <a:pt x="2535065" y="6244823"/>
                      <a:pt x="2818069" y="4949589"/>
                      <a:pt x="2819567" y="4940605"/>
                    </a:cubicBezTo>
                    <a:lnTo>
                      <a:pt x="246319" y="4940605"/>
                    </a:lnTo>
                    <a:lnTo>
                      <a:pt x="246319" y="4545297"/>
                    </a:lnTo>
                    <a:lnTo>
                      <a:pt x="2603195" y="4522088"/>
                    </a:lnTo>
                    <a:cubicBezTo>
                      <a:pt x="2714750" y="4515349"/>
                      <a:pt x="2772399" y="4486151"/>
                      <a:pt x="2798603" y="4474920"/>
                    </a:cubicBezTo>
                    <a:cubicBezTo>
                      <a:pt x="3170078" y="4291907"/>
                      <a:pt x="3505284" y="3712255"/>
                      <a:pt x="3603321" y="2871559"/>
                    </a:cubicBezTo>
                    <a:cubicBezTo>
                      <a:pt x="3669330" y="2428251"/>
                      <a:pt x="3282257" y="1911405"/>
                      <a:pt x="3272524" y="1888196"/>
                    </a:cubicBezTo>
                    <a:cubicBezTo>
                      <a:pt x="2826305" y="2280510"/>
                      <a:pt x="2457949" y="2555279"/>
                      <a:pt x="1953332" y="2999252"/>
                    </a:cubicBezTo>
                    <a:lnTo>
                      <a:pt x="1119292" y="2052159"/>
                    </a:lnTo>
                    <a:cubicBezTo>
                      <a:pt x="1950338" y="1320689"/>
                      <a:pt x="2675818" y="732219"/>
                      <a:pt x="35076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6">
                <a:extLst>
                  <a:ext uri="{FF2B5EF4-FFF2-40B4-BE49-F238E27FC236}">
                    <a16:creationId xmlns:a16="http://schemas.microsoft.com/office/drawing/2014/main" id="{7BCE40AB-A8AD-BDCE-9537-B66DF68ECC60}"/>
                  </a:ext>
                </a:extLst>
              </p:cNvPr>
              <p:cNvSpPr/>
              <p:nvPr/>
            </p:nvSpPr>
            <p:spPr>
              <a:xfrm>
                <a:off x="4412196" y="2470677"/>
                <a:ext cx="1205391" cy="1272773"/>
              </a:xfrm>
              <a:custGeom>
                <a:avLst/>
                <a:gdLst>
                  <a:gd name="connsiteX0" fmla="*/ 491889 w 1205390"/>
                  <a:gd name="connsiteY0" fmla="*/ 1275019 h 1272772"/>
                  <a:gd name="connsiteX1" fmla="*/ 459696 w 1205390"/>
                  <a:gd name="connsiteY1" fmla="*/ 1050412 h 1272772"/>
                  <a:gd name="connsiteX2" fmla="*/ 295733 w 1205390"/>
                  <a:gd name="connsiteY2" fmla="*/ 1194161 h 1272772"/>
                  <a:gd name="connsiteX3" fmla="*/ 17969 w 1205390"/>
                  <a:gd name="connsiteY3" fmla="*/ 878213 h 1272772"/>
                  <a:gd name="connsiteX4" fmla="*/ 233591 w 1205390"/>
                  <a:gd name="connsiteY4" fmla="*/ 688046 h 1272772"/>
                  <a:gd name="connsiteX5" fmla="*/ 0 w 1205390"/>
                  <a:gd name="connsiteY5" fmla="*/ 631146 h 1272772"/>
                  <a:gd name="connsiteX6" fmla="*/ 98827 w 1205390"/>
                  <a:gd name="connsiteY6" fmla="*/ 222361 h 1272772"/>
                  <a:gd name="connsiteX7" fmla="*/ 472423 w 1205390"/>
                  <a:gd name="connsiteY7" fmla="*/ 312204 h 1272772"/>
                  <a:gd name="connsiteX8" fmla="*/ 475418 w 1205390"/>
                  <a:gd name="connsiteY8" fmla="*/ 308460 h 1272772"/>
                  <a:gd name="connsiteX9" fmla="*/ 280010 w 1205390"/>
                  <a:gd name="connsiteY9" fmla="*/ 86099 h 1272772"/>
                  <a:gd name="connsiteX10" fmla="*/ 378089 w 1205390"/>
                  <a:gd name="connsiteY10" fmla="*/ 0 h 1272772"/>
                  <a:gd name="connsiteX11" fmla="*/ 1212129 w 1205390"/>
                  <a:gd name="connsiteY11" fmla="*/ 947093 h 1272772"/>
                  <a:gd name="connsiteX12" fmla="*/ 1114051 w 1205390"/>
                  <a:gd name="connsiteY12" fmla="*/ 1033192 h 1272772"/>
                  <a:gd name="connsiteX13" fmla="*/ 894685 w 1205390"/>
                  <a:gd name="connsiteY13" fmla="*/ 783879 h 1272772"/>
                  <a:gd name="connsiteX14" fmla="*/ 890192 w 1205390"/>
                  <a:gd name="connsiteY14" fmla="*/ 786124 h 1272772"/>
                  <a:gd name="connsiteX15" fmla="*/ 954580 w 1205390"/>
                  <a:gd name="connsiteY15" fmla="*/ 1238333 h 1272772"/>
                  <a:gd name="connsiteX16" fmla="*/ 491889 w 1205390"/>
                  <a:gd name="connsiteY16" fmla="*/ 1275019 h 1272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5390" h="1272772">
                    <a:moveTo>
                      <a:pt x="491889" y="1275019"/>
                    </a:moveTo>
                    <a:cubicBezTo>
                      <a:pt x="480659" y="1200150"/>
                      <a:pt x="470926" y="1128276"/>
                      <a:pt x="459696" y="1050412"/>
                    </a:cubicBezTo>
                    <a:cubicBezTo>
                      <a:pt x="404293" y="1099077"/>
                      <a:pt x="351136" y="1145496"/>
                      <a:pt x="295733" y="1194161"/>
                    </a:cubicBezTo>
                    <a:cubicBezTo>
                      <a:pt x="202895" y="1088595"/>
                      <a:pt x="110806" y="984527"/>
                      <a:pt x="17969" y="878213"/>
                    </a:cubicBezTo>
                    <a:cubicBezTo>
                      <a:pt x="89843" y="815323"/>
                      <a:pt x="159471" y="753182"/>
                      <a:pt x="233591" y="688046"/>
                    </a:cubicBezTo>
                    <a:cubicBezTo>
                      <a:pt x="153481" y="668580"/>
                      <a:pt x="77864" y="649863"/>
                      <a:pt x="0" y="631146"/>
                    </a:cubicBezTo>
                    <a:cubicBezTo>
                      <a:pt x="32942" y="494884"/>
                      <a:pt x="65136" y="360120"/>
                      <a:pt x="98827" y="222361"/>
                    </a:cubicBezTo>
                    <a:cubicBezTo>
                      <a:pt x="224607" y="252309"/>
                      <a:pt x="348141" y="282256"/>
                      <a:pt x="472423" y="312204"/>
                    </a:cubicBezTo>
                    <a:cubicBezTo>
                      <a:pt x="473172" y="310706"/>
                      <a:pt x="474670" y="309958"/>
                      <a:pt x="475418" y="308460"/>
                    </a:cubicBezTo>
                    <a:cubicBezTo>
                      <a:pt x="411031" y="235089"/>
                      <a:pt x="346643" y="161717"/>
                      <a:pt x="280010" y="86099"/>
                    </a:cubicBezTo>
                    <a:cubicBezTo>
                      <a:pt x="312204" y="57649"/>
                      <a:pt x="343649" y="29948"/>
                      <a:pt x="378089" y="0"/>
                    </a:cubicBezTo>
                    <a:cubicBezTo>
                      <a:pt x="655852" y="315947"/>
                      <a:pt x="932868" y="630397"/>
                      <a:pt x="1212129" y="947093"/>
                    </a:cubicBezTo>
                    <a:cubicBezTo>
                      <a:pt x="1179936" y="975543"/>
                      <a:pt x="1147742" y="1003993"/>
                      <a:pt x="1114051" y="1033192"/>
                    </a:cubicBezTo>
                    <a:cubicBezTo>
                      <a:pt x="1040679" y="950088"/>
                      <a:pt x="967308" y="866983"/>
                      <a:pt x="894685" y="783879"/>
                    </a:cubicBezTo>
                    <a:cubicBezTo>
                      <a:pt x="893187" y="784627"/>
                      <a:pt x="891690" y="785376"/>
                      <a:pt x="890192" y="786124"/>
                    </a:cubicBezTo>
                    <a:cubicBezTo>
                      <a:pt x="911904" y="935862"/>
                      <a:pt x="932868" y="1085600"/>
                      <a:pt x="954580" y="1238333"/>
                    </a:cubicBezTo>
                    <a:cubicBezTo>
                      <a:pt x="800350" y="1251061"/>
                      <a:pt x="647617" y="1263040"/>
                      <a:pt x="491889" y="12750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7">
                <a:extLst>
                  <a:ext uri="{FF2B5EF4-FFF2-40B4-BE49-F238E27FC236}">
                    <a16:creationId xmlns:a16="http://schemas.microsoft.com/office/drawing/2014/main" id="{B1FF88B7-945A-2410-CF2F-EF8BD4249D4B}"/>
                  </a:ext>
                </a:extLst>
              </p:cNvPr>
              <p:cNvSpPr/>
              <p:nvPr/>
            </p:nvSpPr>
            <p:spPr>
              <a:xfrm>
                <a:off x="7448134" y="0"/>
                <a:ext cx="973297" cy="1063140"/>
              </a:xfrm>
              <a:custGeom>
                <a:avLst/>
                <a:gdLst>
                  <a:gd name="connsiteX0" fmla="*/ 238832 w 973297"/>
                  <a:gd name="connsiteY0" fmla="*/ 416272 h 1063139"/>
                  <a:gd name="connsiteX1" fmla="*/ 119790 w 973297"/>
                  <a:gd name="connsiteY1" fmla="*/ 280759 h 1063139"/>
                  <a:gd name="connsiteX2" fmla="*/ 0 w 973297"/>
                  <a:gd name="connsiteY2" fmla="*/ 144497 h 1063139"/>
                  <a:gd name="connsiteX3" fmla="*/ 162466 w 973297"/>
                  <a:gd name="connsiteY3" fmla="*/ 0 h 1063139"/>
                  <a:gd name="connsiteX4" fmla="*/ 977040 w 973297"/>
                  <a:gd name="connsiteY4" fmla="*/ 925381 h 1063139"/>
                  <a:gd name="connsiteX5" fmla="*/ 813826 w 973297"/>
                  <a:gd name="connsiteY5" fmla="*/ 1069129 h 1063139"/>
                  <a:gd name="connsiteX6" fmla="*/ 574245 w 973297"/>
                  <a:gd name="connsiteY6" fmla="*/ 797355 h 1063139"/>
                  <a:gd name="connsiteX7" fmla="*/ 399800 w 973297"/>
                  <a:gd name="connsiteY7" fmla="*/ 950088 h 1063139"/>
                  <a:gd name="connsiteX8" fmla="*/ 64387 w 973297"/>
                  <a:gd name="connsiteY8" fmla="*/ 569004 h 1063139"/>
                  <a:gd name="connsiteX9" fmla="*/ 238832 w 973297"/>
                  <a:gd name="connsiteY9" fmla="*/ 416272 h 106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3297" h="1063139">
                    <a:moveTo>
                      <a:pt x="238832" y="416272"/>
                    </a:moveTo>
                    <a:cubicBezTo>
                      <a:pt x="198403" y="369853"/>
                      <a:pt x="158722" y="325680"/>
                      <a:pt x="119790" y="280759"/>
                    </a:cubicBezTo>
                    <a:cubicBezTo>
                      <a:pt x="80110" y="235837"/>
                      <a:pt x="41178" y="191665"/>
                      <a:pt x="0" y="144497"/>
                    </a:cubicBezTo>
                    <a:cubicBezTo>
                      <a:pt x="53906" y="95832"/>
                      <a:pt x="107811" y="48665"/>
                      <a:pt x="162466" y="0"/>
                    </a:cubicBezTo>
                    <a:cubicBezTo>
                      <a:pt x="434240" y="308460"/>
                      <a:pt x="705266" y="616172"/>
                      <a:pt x="977040" y="925381"/>
                    </a:cubicBezTo>
                    <a:cubicBezTo>
                      <a:pt x="922386" y="973297"/>
                      <a:pt x="868480" y="1020464"/>
                      <a:pt x="813826" y="1069129"/>
                    </a:cubicBezTo>
                    <a:cubicBezTo>
                      <a:pt x="733716" y="977789"/>
                      <a:pt x="654355" y="887946"/>
                      <a:pt x="574245" y="797355"/>
                    </a:cubicBezTo>
                    <a:cubicBezTo>
                      <a:pt x="515847" y="849014"/>
                      <a:pt x="458947" y="899177"/>
                      <a:pt x="399800" y="950088"/>
                    </a:cubicBezTo>
                    <a:cubicBezTo>
                      <a:pt x="288245" y="822810"/>
                      <a:pt x="176691" y="697030"/>
                      <a:pt x="64387" y="569004"/>
                    </a:cubicBezTo>
                    <a:cubicBezTo>
                      <a:pt x="122785" y="518093"/>
                      <a:pt x="180434" y="467183"/>
                      <a:pt x="238832" y="4162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8">
                <a:extLst>
                  <a:ext uri="{FF2B5EF4-FFF2-40B4-BE49-F238E27FC236}">
                    <a16:creationId xmlns:a16="http://schemas.microsoft.com/office/drawing/2014/main" id="{A56406A1-F5F9-9598-145A-0E41D64B4068}"/>
                  </a:ext>
                </a:extLst>
              </p:cNvPr>
              <p:cNvSpPr/>
              <p:nvPr/>
            </p:nvSpPr>
            <p:spPr>
              <a:xfrm>
                <a:off x="7699694" y="2487897"/>
                <a:ext cx="756177" cy="741203"/>
              </a:xfrm>
              <a:custGeom>
                <a:avLst/>
                <a:gdLst>
                  <a:gd name="connsiteX0" fmla="*/ 381083 w 756176"/>
                  <a:gd name="connsiteY0" fmla="*/ 743449 h 741203"/>
                  <a:gd name="connsiteX1" fmla="*/ 0 w 756176"/>
                  <a:gd name="connsiteY1" fmla="*/ 369853 h 741203"/>
                  <a:gd name="connsiteX2" fmla="*/ 381832 w 756176"/>
                  <a:gd name="connsiteY2" fmla="*/ 0 h 741203"/>
                  <a:gd name="connsiteX3" fmla="*/ 762915 w 756176"/>
                  <a:gd name="connsiteY3" fmla="*/ 370602 h 741203"/>
                  <a:gd name="connsiteX4" fmla="*/ 381083 w 756176"/>
                  <a:gd name="connsiteY4" fmla="*/ 743449 h 741203"/>
                  <a:gd name="connsiteX5" fmla="*/ 577989 w 756176"/>
                  <a:gd name="connsiteY5" fmla="*/ 372099 h 741203"/>
                  <a:gd name="connsiteX6" fmla="*/ 381083 w 756176"/>
                  <a:gd name="connsiteY6" fmla="*/ 180434 h 741203"/>
                  <a:gd name="connsiteX7" fmla="*/ 184927 w 756176"/>
                  <a:gd name="connsiteY7" fmla="*/ 370602 h 741203"/>
                  <a:gd name="connsiteX8" fmla="*/ 380334 w 756176"/>
                  <a:gd name="connsiteY8" fmla="*/ 563015 h 741203"/>
                  <a:gd name="connsiteX9" fmla="*/ 577989 w 756176"/>
                  <a:gd name="connsiteY9" fmla="*/ 372099 h 74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6176" h="741203">
                    <a:moveTo>
                      <a:pt x="381083" y="743449"/>
                    </a:moveTo>
                    <a:cubicBezTo>
                      <a:pt x="169953" y="743449"/>
                      <a:pt x="0" y="576491"/>
                      <a:pt x="0" y="369853"/>
                    </a:cubicBezTo>
                    <a:cubicBezTo>
                      <a:pt x="749" y="165461"/>
                      <a:pt x="171450" y="0"/>
                      <a:pt x="381832" y="0"/>
                    </a:cubicBezTo>
                    <a:cubicBezTo>
                      <a:pt x="591465" y="0"/>
                      <a:pt x="762166" y="166209"/>
                      <a:pt x="762915" y="370602"/>
                    </a:cubicBezTo>
                    <a:cubicBezTo>
                      <a:pt x="762915" y="576491"/>
                      <a:pt x="592214" y="743449"/>
                      <a:pt x="381083" y="743449"/>
                    </a:cubicBezTo>
                    <a:close/>
                    <a:moveTo>
                      <a:pt x="577989" y="372099"/>
                    </a:moveTo>
                    <a:cubicBezTo>
                      <a:pt x="577989" y="265785"/>
                      <a:pt x="489643" y="179686"/>
                      <a:pt x="381083" y="180434"/>
                    </a:cubicBezTo>
                    <a:cubicBezTo>
                      <a:pt x="273272" y="180434"/>
                      <a:pt x="185675" y="265785"/>
                      <a:pt x="184927" y="370602"/>
                    </a:cubicBezTo>
                    <a:cubicBezTo>
                      <a:pt x="184927" y="477664"/>
                      <a:pt x="271026" y="563015"/>
                      <a:pt x="380334" y="563015"/>
                    </a:cubicBezTo>
                    <a:cubicBezTo>
                      <a:pt x="489643" y="563764"/>
                      <a:pt x="577989" y="478413"/>
                      <a:pt x="577989" y="3720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4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9F5A810A-F8F3-36EA-715F-6E01833BCA45}"/>
                </a:ext>
              </a:extLst>
            </p:cNvPr>
            <p:cNvSpPr/>
            <p:nvPr/>
          </p:nvSpPr>
          <p:spPr>
            <a:xfrm>
              <a:off x="3070673" y="4573635"/>
              <a:ext cx="1715646" cy="545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4175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E577D04-141B-E0C8-9113-79B33545BDA3}"/>
              </a:ext>
            </a:extLst>
          </p:cNvPr>
          <p:cNvSpPr/>
          <p:nvPr/>
        </p:nvSpPr>
        <p:spPr>
          <a:xfrm>
            <a:off x="4136305" y="28772"/>
            <a:ext cx="7639956" cy="2095866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5867008-6B8D-2CB9-61DE-CB0FA84BF08F}"/>
              </a:ext>
            </a:extLst>
          </p:cNvPr>
          <p:cNvSpPr/>
          <p:nvPr/>
        </p:nvSpPr>
        <p:spPr>
          <a:xfrm>
            <a:off x="6069496" y="2321151"/>
            <a:ext cx="5680261" cy="4441781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4311879" y="100973"/>
            <a:ext cx="824701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4400" b="1" dirty="0">
                <a:latin typeface="Aptos" panose="020B0004020202020204" pitchFamily="34" charset="0"/>
              </a:rPr>
              <a:t>Final Message - Research Without Borders</a:t>
            </a:r>
            <a:endParaRPr lang="ko-KR" altLang="en-US" sz="4400" b="1" dirty="0">
              <a:solidFill>
                <a:schemeClr val="bg1"/>
              </a:solidFill>
              <a:latin typeface="Aptos" panose="020B0004020202020204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E491C0-868E-48FF-A134-17BA3B057B67}"/>
              </a:ext>
            </a:extLst>
          </p:cNvPr>
          <p:cNvSpPr txBox="1"/>
          <p:nvPr/>
        </p:nvSpPr>
        <p:spPr>
          <a:xfrm>
            <a:off x="4311879" y="1488565"/>
            <a:ext cx="75297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i="1" dirty="0">
                <a:latin typeface="Aptos Light" panose="020B0004020202020204" pitchFamily="34" charset="0"/>
              </a:rPr>
              <a:t>We don’t need more data. We need more connection.</a:t>
            </a:r>
          </a:p>
          <a:p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A52CA-4C2A-A77F-D6AE-D65C3280B0C3}"/>
              </a:ext>
            </a:extLst>
          </p:cNvPr>
          <p:cNvSpPr txBox="1"/>
          <p:nvPr/>
        </p:nvSpPr>
        <p:spPr>
          <a:xfrm>
            <a:off x="6174757" y="2802098"/>
            <a:ext cx="55750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800" b="1" dirty="0">
                <a:latin typeface="Aptos Display" panose="020B0004020202020204" pitchFamily="34" charset="0"/>
              </a:rPr>
              <a:t>Translational oncology requires:</a:t>
            </a:r>
          </a:p>
          <a:p>
            <a:pPr marL="0" indent="0">
              <a:buNone/>
            </a:pPr>
            <a:endParaRPr lang="en-CA" sz="2000" dirty="0">
              <a:latin typeface="Aptos Display" panose="020B0004020202020204" pitchFamily="34" charset="0"/>
            </a:endParaRPr>
          </a:p>
          <a:p>
            <a:pPr lvl="1">
              <a:buFontTx/>
              <a:buChar char="-"/>
            </a:pPr>
            <a:r>
              <a:rPr lang="en-CA" sz="2000" dirty="0">
                <a:latin typeface="Aptos Display" panose="020B0004020202020204" pitchFamily="34" charset="0"/>
              </a:rPr>
              <a:t>Shared purpose across institutions</a:t>
            </a:r>
          </a:p>
          <a:p>
            <a:pPr lvl="1">
              <a:buFontTx/>
              <a:buChar char="-"/>
            </a:pPr>
            <a:endParaRPr lang="en-CA" sz="1000" dirty="0">
              <a:latin typeface="Aptos Display" panose="020B0004020202020204" pitchFamily="34" charset="0"/>
            </a:endParaRPr>
          </a:p>
          <a:p>
            <a:pPr lvl="1">
              <a:buFontTx/>
              <a:buChar char="-"/>
            </a:pPr>
            <a:r>
              <a:rPr lang="en-CA" sz="2000" dirty="0">
                <a:latin typeface="Aptos Display" panose="020B0004020202020204" pitchFamily="34" charset="0"/>
              </a:rPr>
              <a:t>AI tools that are co-designed for use-case purposes, not copy-pasted</a:t>
            </a:r>
          </a:p>
          <a:p>
            <a:pPr lvl="1">
              <a:buFontTx/>
              <a:buChar char="-"/>
            </a:pPr>
            <a:endParaRPr lang="en-CA" sz="1000" dirty="0">
              <a:latin typeface="Aptos Display" panose="020B0004020202020204" pitchFamily="34" charset="0"/>
            </a:endParaRPr>
          </a:p>
          <a:p>
            <a:pPr lvl="1">
              <a:buFontTx/>
              <a:buChar char="-"/>
            </a:pPr>
            <a:r>
              <a:rPr lang="en-CA" sz="2000" dirty="0">
                <a:latin typeface="Aptos Display" panose="020B0004020202020204" pitchFamily="34" charset="0"/>
              </a:rPr>
              <a:t>Platforms that respect institutional differences but enable common learning</a:t>
            </a:r>
          </a:p>
          <a:p>
            <a:pPr marL="0" indent="0" algn="ctr">
              <a:buNone/>
            </a:pPr>
            <a:endParaRPr lang="en-CA" dirty="0">
              <a:latin typeface="Aptos Display" panose="020B0004020202020204" pitchFamily="34" charset="0"/>
            </a:endParaRPr>
          </a:p>
          <a:p>
            <a:pPr marL="0" indent="0">
              <a:buNone/>
            </a:pPr>
            <a:r>
              <a:rPr lang="en-CA" i="1" dirty="0">
                <a:latin typeface="Aptos Display" panose="020B0004020202020204" pitchFamily="34" charset="0"/>
              </a:rPr>
              <a:t> Let’s move from bordered science to bridged ecosystems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853864" y="109911"/>
            <a:ext cx="14012397" cy="724247"/>
          </a:xfrm>
        </p:spPr>
        <p:txBody>
          <a:bodyPr/>
          <a:lstStyle/>
          <a:p>
            <a:r>
              <a:rPr lang="en-CA" sz="4400" dirty="0"/>
              <a:t>Why Borders Still Exist in Cancer Research</a:t>
            </a:r>
            <a:endParaRPr lang="en-US" sz="44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1E4AF12-8AD1-49DF-B182-7A4A58A6ACA4}"/>
              </a:ext>
            </a:extLst>
          </p:cNvPr>
          <p:cNvSpPr/>
          <p:nvPr/>
        </p:nvSpPr>
        <p:spPr>
          <a:xfrm>
            <a:off x="3982168" y="2048354"/>
            <a:ext cx="686921" cy="6884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858C74D-BF1F-4D64-A590-9DA33C289462}"/>
              </a:ext>
            </a:extLst>
          </p:cNvPr>
          <p:cNvSpPr/>
          <p:nvPr/>
        </p:nvSpPr>
        <p:spPr>
          <a:xfrm rot="5400000">
            <a:off x="7532810" y="2065536"/>
            <a:ext cx="686921" cy="6884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E5921E-B34C-4665-B31C-AB49C055EDCB}"/>
              </a:ext>
            </a:extLst>
          </p:cNvPr>
          <p:cNvSpPr/>
          <p:nvPr/>
        </p:nvSpPr>
        <p:spPr>
          <a:xfrm rot="10800000">
            <a:off x="7533557" y="5518508"/>
            <a:ext cx="686921" cy="6884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52A93C-B9CC-4305-B0A5-00074C1D0AE4}"/>
              </a:ext>
            </a:extLst>
          </p:cNvPr>
          <p:cNvGrpSpPr/>
          <p:nvPr/>
        </p:nvGrpSpPr>
        <p:grpSpPr>
          <a:xfrm>
            <a:off x="4312462" y="2353896"/>
            <a:ext cx="3556753" cy="3550070"/>
            <a:chOff x="2797985" y="2070372"/>
            <a:chExt cx="3556753" cy="3550070"/>
          </a:xfrm>
        </p:grpSpPr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CB4AF32D-9AFC-4065-967B-31AFBFBB944C}"/>
                </a:ext>
              </a:extLst>
            </p:cNvPr>
            <p:cNvSpPr/>
            <p:nvPr/>
          </p:nvSpPr>
          <p:spPr>
            <a:xfrm rot="16200000">
              <a:off x="2796425" y="2071933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60071A09-C355-4D97-9DAB-6F7E40A4FCD4}"/>
                </a:ext>
              </a:extLst>
            </p:cNvPr>
            <p:cNvSpPr/>
            <p:nvPr/>
          </p:nvSpPr>
          <p:spPr>
            <a:xfrm>
              <a:off x="4637858" y="2070372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2C9DEE0E-0A5A-4AC1-A7C5-5EC3A6BD7E29}"/>
                </a:ext>
              </a:extLst>
            </p:cNvPr>
            <p:cNvSpPr/>
            <p:nvPr/>
          </p:nvSpPr>
          <p:spPr>
            <a:xfrm rot="5400000">
              <a:off x="4639418" y="3905122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Rectangle 14">
              <a:extLst>
                <a:ext uri="{FF2B5EF4-FFF2-40B4-BE49-F238E27FC236}">
                  <a16:creationId xmlns:a16="http://schemas.microsoft.com/office/drawing/2014/main" id="{08558C8D-1490-4248-8344-3F8C6661444D}"/>
                </a:ext>
              </a:extLst>
            </p:cNvPr>
            <p:cNvSpPr/>
            <p:nvPr/>
          </p:nvSpPr>
          <p:spPr>
            <a:xfrm rot="10800000">
              <a:off x="2797985" y="3906681"/>
              <a:ext cx="1716880" cy="1713760"/>
            </a:xfrm>
            <a:custGeom>
              <a:avLst/>
              <a:gdLst/>
              <a:ahLst/>
              <a:cxnLst/>
              <a:rect l="l" t="t" r="r" b="b"/>
              <a:pathLst>
                <a:path w="2059951" h="2060682">
                  <a:moveTo>
                    <a:pt x="1620000" y="429921"/>
                  </a:moveTo>
                  <a:lnTo>
                    <a:pt x="1620000" y="432001"/>
                  </a:lnTo>
                  <a:lnTo>
                    <a:pt x="432304" y="432001"/>
                  </a:lnTo>
                  <a:lnTo>
                    <a:pt x="432304" y="1403848"/>
                  </a:lnTo>
                  <a:cubicBezTo>
                    <a:pt x="432304" y="1523225"/>
                    <a:pt x="335529" y="1620000"/>
                    <a:pt x="216152" y="1620000"/>
                  </a:cubicBezTo>
                  <a:cubicBezTo>
                    <a:pt x="96775" y="1620000"/>
                    <a:pt x="0" y="1523225"/>
                    <a:pt x="0" y="1403848"/>
                  </a:cubicBezTo>
                  <a:lnTo>
                    <a:pt x="0" y="432001"/>
                  </a:lnTo>
                  <a:lnTo>
                    <a:pt x="0" y="1"/>
                  </a:lnTo>
                  <a:lnTo>
                    <a:pt x="0" y="0"/>
                  </a:lnTo>
                  <a:lnTo>
                    <a:pt x="432304" y="0"/>
                  </a:lnTo>
                  <a:lnTo>
                    <a:pt x="432304" y="1"/>
                  </a:lnTo>
                  <a:lnTo>
                    <a:pt x="1361498" y="1"/>
                  </a:lnTo>
                  <a:cubicBezTo>
                    <a:pt x="1410514" y="164941"/>
                    <a:pt x="1500661" y="312152"/>
                    <a:pt x="1620000" y="429921"/>
                  </a:cubicBezTo>
                  <a:close/>
                  <a:moveTo>
                    <a:pt x="2059951" y="685424"/>
                  </a:moveTo>
                  <a:lnTo>
                    <a:pt x="2059951" y="1628378"/>
                  </a:lnTo>
                  <a:lnTo>
                    <a:pt x="2059951" y="2060682"/>
                  </a:lnTo>
                  <a:lnTo>
                    <a:pt x="1627951" y="2060682"/>
                  </a:lnTo>
                  <a:lnTo>
                    <a:pt x="656103" y="2060682"/>
                  </a:lnTo>
                  <a:cubicBezTo>
                    <a:pt x="536726" y="2060682"/>
                    <a:pt x="439951" y="1963907"/>
                    <a:pt x="439951" y="1844530"/>
                  </a:cubicBezTo>
                  <a:cubicBezTo>
                    <a:pt x="439951" y="1725153"/>
                    <a:pt x="536726" y="1628378"/>
                    <a:pt x="656103" y="1628378"/>
                  </a:cubicBezTo>
                  <a:lnTo>
                    <a:pt x="1627951" y="1628378"/>
                  </a:lnTo>
                  <a:lnTo>
                    <a:pt x="1627951" y="440682"/>
                  </a:lnTo>
                  <a:lnTo>
                    <a:pt x="1631840" y="440682"/>
                  </a:lnTo>
                  <a:cubicBezTo>
                    <a:pt x="1750133" y="555248"/>
                    <a:pt x="1896615" y="640648"/>
                    <a:pt x="2059951" y="685424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1501962B-FDB4-417D-8012-6256A35EEB07}"/>
              </a:ext>
            </a:extLst>
          </p:cNvPr>
          <p:cNvSpPr/>
          <p:nvPr/>
        </p:nvSpPr>
        <p:spPr>
          <a:xfrm rot="16200000">
            <a:off x="3981420" y="5519256"/>
            <a:ext cx="686921" cy="6884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C49F2-8984-4DC0-90E4-C0B561756815}"/>
              </a:ext>
            </a:extLst>
          </p:cNvPr>
          <p:cNvSpPr txBox="1"/>
          <p:nvPr/>
        </p:nvSpPr>
        <p:spPr>
          <a:xfrm>
            <a:off x="4026008" y="2196319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AAE83D-D7D8-4BDC-B8EC-AECFFA4A53B5}"/>
              </a:ext>
            </a:extLst>
          </p:cNvPr>
          <p:cNvSpPr txBox="1"/>
          <p:nvPr/>
        </p:nvSpPr>
        <p:spPr>
          <a:xfrm>
            <a:off x="7577398" y="2209689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BDE045-2BE7-4BD3-B2EA-C8E82CC65AE8}"/>
              </a:ext>
            </a:extLst>
          </p:cNvPr>
          <p:cNvSpPr txBox="1"/>
          <p:nvPr/>
        </p:nvSpPr>
        <p:spPr>
          <a:xfrm>
            <a:off x="4026008" y="5663409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4F337F-4046-436D-9579-DEB976F42434}"/>
              </a:ext>
            </a:extLst>
          </p:cNvPr>
          <p:cNvSpPr txBox="1"/>
          <p:nvPr/>
        </p:nvSpPr>
        <p:spPr>
          <a:xfrm>
            <a:off x="7578144" y="5662661"/>
            <a:ext cx="59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7E0485-A39D-4E17-A821-1339C3EA0B71}"/>
              </a:ext>
            </a:extLst>
          </p:cNvPr>
          <p:cNvSpPr txBox="1"/>
          <p:nvPr/>
        </p:nvSpPr>
        <p:spPr>
          <a:xfrm>
            <a:off x="7979761" y="2368631"/>
            <a:ext cx="27694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dirty="0"/>
              <a:t>Institutional silos slow down data integration</a:t>
            </a:r>
          </a:p>
          <a:p>
            <a:pPr algn="r"/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FCF5D4-A3AE-4694-8A58-E22B32A4B77E}"/>
              </a:ext>
            </a:extLst>
          </p:cNvPr>
          <p:cNvSpPr txBox="1"/>
          <p:nvPr/>
        </p:nvSpPr>
        <p:spPr>
          <a:xfrm>
            <a:off x="1240355" y="5244913"/>
            <a:ext cx="2775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Regulatory systems aren’t built for AI</a:t>
            </a:r>
          </a:p>
          <a:p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F11EFD-8764-482C-AD0F-339208934268}"/>
              </a:ext>
            </a:extLst>
          </p:cNvPr>
          <p:cNvSpPr txBox="1"/>
          <p:nvPr/>
        </p:nvSpPr>
        <p:spPr>
          <a:xfrm>
            <a:off x="1561293" y="2408534"/>
            <a:ext cx="27753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National borders limit clinical collaborations</a:t>
            </a:r>
          </a:p>
          <a:p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CB21D2-E93E-4576-ABC8-E2B11D1CF84C}"/>
              </a:ext>
            </a:extLst>
          </p:cNvPr>
          <p:cNvSpPr txBox="1"/>
          <p:nvPr/>
        </p:nvSpPr>
        <p:spPr>
          <a:xfrm>
            <a:off x="8018443" y="3701101"/>
            <a:ext cx="27694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cs typeface="Arial" pitchFamily="34" charset="0"/>
              </a:rPr>
              <a:t>Underlining: </a:t>
            </a:r>
            <a:r>
              <a:rPr lang="en-CA" sz="2400" dirty="0"/>
              <a:t>Result: Up to 70% of patients fail first-line therapies. Over 85% of clinical trials miss their endpoints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32" name="Block Arc 14">
            <a:extLst>
              <a:ext uri="{FF2B5EF4-FFF2-40B4-BE49-F238E27FC236}">
                <a16:creationId xmlns:a16="http://schemas.microsoft.com/office/drawing/2014/main" id="{B5024AB8-4CBC-4CE3-9A55-EFE46D8069BE}"/>
              </a:ext>
            </a:extLst>
          </p:cNvPr>
          <p:cNvSpPr/>
          <p:nvPr/>
        </p:nvSpPr>
        <p:spPr>
          <a:xfrm rot="16200000">
            <a:off x="5751324" y="3771441"/>
            <a:ext cx="675908" cy="67635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C8E2C6-9E93-45BB-4714-D20FB4BD8B92}"/>
              </a:ext>
            </a:extLst>
          </p:cNvPr>
          <p:cNvSpPr txBox="1"/>
          <p:nvPr/>
        </p:nvSpPr>
        <p:spPr>
          <a:xfrm>
            <a:off x="1256998" y="820129"/>
            <a:ext cx="10029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Cancer doesn’t care about borders. So why do our research systems?</a:t>
            </a:r>
          </a:p>
          <a:p>
            <a:endParaRPr lang="en-US" dirty="0"/>
          </a:p>
        </p:txBody>
      </p:sp>
      <p:pic>
        <p:nvPicPr>
          <p:cNvPr id="36" name="Graphic 35" descr="Medicine outline">
            <a:extLst>
              <a:ext uri="{FF2B5EF4-FFF2-40B4-BE49-F238E27FC236}">
                <a16:creationId xmlns:a16="http://schemas.microsoft.com/office/drawing/2014/main" id="{6641755A-C553-D777-349F-AE09BDCD8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585" y="2807377"/>
            <a:ext cx="914400" cy="914400"/>
          </a:xfrm>
          <a:prstGeom prst="rect">
            <a:avLst/>
          </a:prstGeom>
        </p:spPr>
      </p:pic>
      <p:pic>
        <p:nvPicPr>
          <p:cNvPr id="37" name="Graphic 36" descr="Medicine outline">
            <a:extLst>
              <a:ext uri="{FF2B5EF4-FFF2-40B4-BE49-F238E27FC236}">
                <a16:creationId xmlns:a16="http://schemas.microsoft.com/office/drawing/2014/main" id="{3534DEAB-93EE-057B-85CE-774842AF0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848" y="2800663"/>
            <a:ext cx="914400" cy="914400"/>
          </a:xfrm>
          <a:prstGeom prst="rect">
            <a:avLst/>
          </a:prstGeom>
        </p:spPr>
      </p:pic>
      <p:pic>
        <p:nvPicPr>
          <p:cNvPr id="38" name="Graphic 37" descr="Medicine outline">
            <a:extLst>
              <a:ext uri="{FF2B5EF4-FFF2-40B4-BE49-F238E27FC236}">
                <a16:creationId xmlns:a16="http://schemas.microsoft.com/office/drawing/2014/main" id="{CDFCC4B4-6967-B528-DF04-F4591E12A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585" y="4627460"/>
            <a:ext cx="914400" cy="914400"/>
          </a:xfrm>
          <a:prstGeom prst="rect">
            <a:avLst/>
          </a:prstGeom>
        </p:spPr>
      </p:pic>
      <p:pic>
        <p:nvPicPr>
          <p:cNvPr id="39" name="Graphic 38" descr="Medicine outline">
            <a:extLst>
              <a:ext uri="{FF2B5EF4-FFF2-40B4-BE49-F238E27FC236}">
                <a16:creationId xmlns:a16="http://schemas.microsoft.com/office/drawing/2014/main" id="{E7860512-7756-624C-9376-E0F10C669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7662" y="4636797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5052ABF-912C-5452-B072-7A57559B9ADD}"/>
              </a:ext>
            </a:extLst>
          </p:cNvPr>
          <p:cNvSpPr txBox="1"/>
          <p:nvPr/>
        </p:nvSpPr>
        <p:spPr>
          <a:xfrm>
            <a:off x="264186" y="6378757"/>
            <a:ext cx="2317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Source: </a:t>
            </a:r>
            <a:r>
              <a:rPr lang="en-CA" dirty="0">
                <a:hlinkClick r:id="rId4"/>
              </a:rPr>
              <a:t>NIH</a:t>
            </a:r>
            <a:r>
              <a:rPr lang="en-CA" dirty="0"/>
              <a:t>, </a:t>
            </a:r>
            <a:r>
              <a:rPr lang="en-CA" dirty="0">
                <a:hlinkClick r:id="rId5"/>
              </a:rPr>
              <a:t>IQVIA</a:t>
            </a:r>
            <a:endParaRPr lang="en-CA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44C02F-2054-EAA0-7F92-3409F8246BF2}"/>
              </a:ext>
            </a:extLst>
          </p:cNvPr>
          <p:cNvSpPr/>
          <p:nvPr/>
        </p:nvSpPr>
        <p:spPr>
          <a:xfrm>
            <a:off x="993354" y="1300522"/>
            <a:ext cx="100292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CA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Translational oncology today is fragmented: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526316"/>
            <a:ext cx="11573197" cy="724247"/>
          </a:xfrm>
        </p:spPr>
        <p:txBody>
          <a:bodyPr>
            <a:noAutofit/>
          </a:bodyPr>
          <a:lstStyle/>
          <a:p>
            <a:r>
              <a:rPr lang="en-CA" sz="4400" dirty="0"/>
              <a:t>From Bench to Bedside: The Translational Oncology Challenge</a:t>
            </a:r>
            <a:endParaRPr lang="en-US" sz="4400" dirty="0"/>
          </a:p>
        </p:txBody>
      </p:sp>
      <p:sp>
        <p:nvSpPr>
          <p:cNvPr id="25" name="Oval 55">
            <a:extLst>
              <a:ext uri="{FF2B5EF4-FFF2-40B4-BE49-F238E27FC236}">
                <a16:creationId xmlns:a16="http://schemas.microsoft.com/office/drawing/2014/main" id="{767AF8E7-8066-4207-A73E-F4936DC16554}"/>
              </a:ext>
            </a:extLst>
          </p:cNvPr>
          <p:cNvSpPr/>
          <p:nvPr/>
        </p:nvSpPr>
        <p:spPr>
          <a:xfrm>
            <a:off x="596391" y="3249233"/>
            <a:ext cx="630965" cy="630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56">
            <a:extLst>
              <a:ext uri="{FF2B5EF4-FFF2-40B4-BE49-F238E27FC236}">
                <a16:creationId xmlns:a16="http://schemas.microsoft.com/office/drawing/2014/main" id="{9589D84F-B575-43EE-9621-DFCDE153B88E}"/>
              </a:ext>
            </a:extLst>
          </p:cNvPr>
          <p:cNvSpPr/>
          <p:nvPr/>
        </p:nvSpPr>
        <p:spPr>
          <a:xfrm>
            <a:off x="596391" y="2172706"/>
            <a:ext cx="630965" cy="630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67">
            <a:extLst>
              <a:ext uri="{FF2B5EF4-FFF2-40B4-BE49-F238E27FC236}">
                <a16:creationId xmlns:a16="http://schemas.microsoft.com/office/drawing/2014/main" id="{9E20B06F-4496-4836-8471-669C3E05FB83}"/>
              </a:ext>
            </a:extLst>
          </p:cNvPr>
          <p:cNvSpPr/>
          <p:nvPr/>
        </p:nvSpPr>
        <p:spPr>
          <a:xfrm>
            <a:off x="596391" y="4325760"/>
            <a:ext cx="630965" cy="630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68">
            <a:extLst>
              <a:ext uri="{FF2B5EF4-FFF2-40B4-BE49-F238E27FC236}">
                <a16:creationId xmlns:a16="http://schemas.microsoft.com/office/drawing/2014/main" id="{476F2F8A-BD30-421D-A903-F262B0F1587A}"/>
              </a:ext>
            </a:extLst>
          </p:cNvPr>
          <p:cNvSpPr/>
          <p:nvPr/>
        </p:nvSpPr>
        <p:spPr>
          <a:xfrm>
            <a:off x="596391" y="5402286"/>
            <a:ext cx="630965" cy="63096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8F8EC5-CC2C-4428-9D3A-0889996227BA}"/>
              </a:ext>
            </a:extLst>
          </p:cNvPr>
          <p:cNvSpPr txBox="1"/>
          <p:nvPr/>
        </p:nvSpPr>
        <p:spPr>
          <a:xfrm>
            <a:off x="660707" y="2303520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46F88A-8991-448D-859D-50CC6177A20C}"/>
              </a:ext>
            </a:extLst>
          </p:cNvPr>
          <p:cNvSpPr txBox="1"/>
          <p:nvPr/>
        </p:nvSpPr>
        <p:spPr>
          <a:xfrm>
            <a:off x="660707" y="3380048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4E48C2-2504-4B68-9ED8-5127A1A36A10}"/>
              </a:ext>
            </a:extLst>
          </p:cNvPr>
          <p:cNvSpPr txBox="1"/>
          <p:nvPr/>
        </p:nvSpPr>
        <p:spPr>
          <a:xfrm>
            <a:off x="660707" y="4456574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5ED82E9-4E4B-4EE0-826D-55ECB26C94B0}"/>
              </a:ext>
            </a:extLst>
          </p:cNvPr>
          <p:cNvSpPr txBox="1"/>
          <p:nvPr/>
        </p:nvSpPr>
        <p:spPr>
          <a:xfrm>
            <a:off x="660707" y="5533100"/>
            <a:ext cx="502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6FE8C8-C5B2-42FC-8B51-F4B5526CE771}"/>
              </a:ext>
            </a:extLst>
          </p:cNvPr>
          <p:cNvSpPr txBox="1"/>
          <p:nvPr/>
        </p:nvSpPr>
        <p:spPr>
          <a:xfrm>
            <a:off x="1402405" y="3103048"/>
            <a:ext cx="4693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2200" dirty="0">
                <a:solidFill>
                  <a:schemeClr val="accent6"/>
                </a:solidFill>
              </a:rPr>
              <a:t>But there’s a “data chasm” between discovery and real-world deployment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394874-002F-4417-B83A-B9777A0834F1}"/>
              </a:ext>
            </a:extLst>
          </p:cNvPr>
          <p:cNvSpPr txBox="1"/>
          <p:nvPr/>
        </p:nvSpPr>
        <p:spPr>
          <a:xfrm>
            <a:off x="1402405" y="2026521"/>
            <a:ext cx="46935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chemeClr val="accent4"/>
                </a:solidFill>
              </a:rPr>
              <a:t>Translational oncology means converting lab breakthroughs into clinical treatments</a:t>
            </a:r>
          </a:p>
          <a:p>
            <a:endParaRPr lang="ko-KR" altLang="en-US" sz="2200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6FE037A-8EFF-4270-A7A1-564C443BCC7B}"/>
              </a:ext>
            </a:extLst>
          </p:cNvPr>
          <p:cNvSpPr txBox="1"/>
          <p:nvPr/>
        </p:nvSpPr>
        <p:spPr>
          <a:xfrm>
            <a:off x="1402405" y="4179575"/>
            <a:ext cx="46935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>
                <a:solidFill>
                  <a:schemeClr val="accent2"/>
                </a:solidFill>
              </a:rPr>
              <a:t>Genomics </a:t>
            </a:r>
            <a:r>
              <a:rPr lang="en-CA" sz="2200" b="1" dirty="0">
                <a:solidFill>
                  <a:schemeClr val="accent2"/>
                </a:solidFill>
              </a:rPr>
              <a:t>≠</a:t>
            </a:r>
            <a:r>
              <a:rPr lang="en-CA" sz="2200" dirty="0">
                <a:solidFill>
                  <a:schemeClr val="accent2"/>
                </a:solidFill>
              </a:rPr>
              <a:t> Clinical trials </a:t>
            </a:r>
            <a:r>
              <a:rPr lang="en-CA" sz="2200" b="1" dirty="0">
                <a:solidFill>
                  <a:schemeClr val="accent2"/>
                </a:solidFill>
              </a:rPr>
              <a:t>≠</a:t>
            </a:r>
            <a:r>
              <a:rPr lang="en-CA" sz="2200" dirty="0">
                <a:solidFill>
                  <a:schemeClr val="accent2"/>
                </a:solidFill>
              </a:rPr>
              <a:t> Imaging </a:t>
            </a:r>
            <a:r>
              <a:rPr lang="en-CA" sz="2200" b="1" dirty="0">
                <a:solidFill>
                  <a:schemeClr val="accent2"/>
                </a:solidFill>
              </a:rPr>
              <a:t>≠</a:t>
            </a:r>
            <a:r>
              <a:rPr lang="en-CA" sz="2200" dirty="0">
                <a:solidFill>
                  <a:schemeClr val="accent2"/>
                </a:solidFill>
              </a:rPr>
              <a:t> Real-world outcomes</a:t>
            </a:r>
          </a:p>
          <a:p>
            <a:endParaRPr lang="ko-KR" altLang="en-US" sz="22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57EFFB-0969-46FF-9839-85984FCC31BC}"/>
              </a:ext>
            </a:extLst>
          </p:cNvPr>
          <p:cNvSpPr txBox="1"/>
          <p:nvPr/>
        </p:nvSpPr>
        <p:spPr>
          <a:xfrm>
            <a:off x="1402405" y="5256101"/>
            <a:ext cx="46935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Solution: </a:t>
            </a:r>
            <a:r>
              <a:rPr lang="en-CA" sz="2200" dirty="0">
                <a:solidFill>
                  <a:schemeClr val="accent1"/>
                </a:solidFill>
              </a:rPr>
              <a:t>What’s missing? A common computational language across modalities and institutions</a:t>
            </a:r>
          </a:p>
          <a:p>
            <a:endParaRPr lang="ko-KR" altLang="en-US" sz="22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Freeform 9">
            <a:extLst>
              <a:ext uri="{FF2B5EF4-FFF2-40B4-BE49-F238E27FC236}">
                <a16:creationId xmlns:a16="http://schemas.microsoft.com/office/drawing/2014/main" id="{6BFBAFD2-398C-B945-E9D7-FF05AA2092B1}"/>
              </a:ext>
            </a:extLst>
          </p:cNvPr>
          <p:cNvSpPr>
            <a:spLocks/>
          </p:cNvSpPr>
          <p:nvPr/>
        </p:nvSpPr>
        <p:spPr bwMode="auto">
          <a:xfrm>
            <a:off x="9385095" y="1992979"/>
            <a:ext cx="1870662" cy="4670606"/>
          </a:xfrm>
          <a:custGeom>
            <a:avLst/>
            <a:gdLst>
              <a:gd name="T0" fmla="*/ 453 w 768"/>
              <a:gd name="T1" fmla="*/ 45 h 2740"/>
              <a:gd name="T2" fmla="*/ 508 w 768"/>
              <a:gd name="T3" fmla="*/ 200 h 2740"/>
              <a:gd name="T4" fmla="*/ 464 w 768"/>
              <a:gd name="T5" fmla="*/ 287 h 2740"/>
              <a:gd name="T6" fmla="*/ 479 w 768"/>
              <a:gd name="T7" fmla="*/ 389 h 2740"/>
              <a:gd name="T8" fmla="*/ 628 w 768"/>
              <a:gd name="T9" fmla="*/ 445 h 2740"/>
              <a:gd name="T10" fmla="*/ 691 w 768"/>
              <a:gd name="T11" fmla="*/ 583 h 2740"/>
              <a:gd name="T12" fmla="*/ 719 w 768"/>
              <a:gd name="T13" fmla="*/ 858 h 2740"/>
              <a:gd name="T14" fmla="*/ 748 w 768"/>
              <a:gd name="T15" fmla="*/ 1287 h 2740"/>
              <a:gd name="T16" fmla="*/ 768 w 768"/>
              <a:gd name="T17" fmla="*/ 1416 h 2740"/>
              <a:gd name="T18" fmla="*/ 713 w 768"/>
              <a:gd name="T19" fmla="*/ 1478 h 2740"/>
              <a:gd name="T20" fmla="*/ 677 w 768"/>
              <a:gd name="T21" fmla="*/ 1427 h 2740"/>
              <a:gd name="T22" fmla="*/ 691 w 768"/>
              <a:gd name="T23" fmla="*/ 1320 h 2740"/>
              <a:gd name="T24" fmla="*/ 639 w 768"/>
              <a:gd name="T25" fmla="*/ 934 h 2740"/>
              <a:gd name="T26" fmla="*/ 595 w 768"/>
              <a:gd name="T27" fmla="*/ 745 h 2740"/>
              <a:gd name="T28" fmla="*/ 555 w 768"/>
              <a:gd name="T29" fmla="*/ 792 h 2740"/>
              <a:gd name="T30" fmla="*/ 535 w 768"/>
              <a:gd name="T31" fmla="*/ 947 h 2740"/>
              <a:gd name="T32" fmla="*/ 611 w 768"/>
              <a:gd name="T33" fmla="*/ 1125 h 2740"/>
              <a:gd name="T34" fmla="*/ 639 w 768"/>
              <a:gd name="T35" fmla="*/ 1351 h 2740"/>
              <a:gd name="T36" fmla="*/ 617 w 768"/>
              <a:gd name="T37" fmla="*/ 1912 h 2740"/>
              <a:gd name="T38" fmla="*/ 544 w 768"/>
              <a:gd name="T39" fmla="*/ 2387 h 2740"/>
              <a:gd name="T40" fmla="*/ 559 w 768"/>
              <a:gd name="T41" fmla="*/ 2711 h 2740"/>
              <a:gd name="T42" fmla="*/ 455 w 768"/>
              <a:gd name="T43" fmla="*/ 2687 h 2740"/>
              <a:gd name="T44" fmla="*/ 451 w 768"/>
              <a:gd name="T45" fmla="*/ 2523 h 2740"/>
              <a:gd name="T46" fmla="*/ 468 w 768"/>
              <a:gd name="T47" fmla="*/ 2363 h 2740"/>
              <a:gd name="T48" fmla="*/ 448 w 768"/>
              <a:gd name="T49" fmla="*/ 2136 h 2740"/>
              <a:gd name="T50" fmla="*/ 455 w 768"/>
              <a:gd name="T51" fmla="*/ 1894 h 2740"/>
              <a:gd name="T52" fmla="*/ 406 w 768"/>
              <a:gd name="T53" fmla="*/ 1598 h 2740"/>
              <a:gd name="T54" fmla="*/ 351 w 768"/>
              <a:gd name="T55" fmla="*/ 1680 h 2740"/>
              <a:gd name="T56" fmla="*/ 330 w 768"/>
              <a:gd name="T57" fmla="*/ 2018 h 2740"/>
              <a:gd name="T58" fmla="*/ 310 w 768"/>
              <a:gd name="T59" fmla="*/ 2223 h 2740"/>
              <a:gd name="T60" fmla="*/ 308 w 768"/>
              <a:gd name="T61" fmla="*/ 2411 h 2740"/>
              <a:gd name="T62" fmla="*/ 324 w 768"/>
              <a:gd name="T63" fmla="*/ 2647 h 2740"/>
              <a:gd name="T64" fmla="*/ 253 w 768"/>
              <a:gd name="T65" fmla="*/ 2729 h 2740"/>
              <a:gd name="T66" fmla="*/ 217 w 768"/>
              <a:gd name="T67" fmla="*/ 2616 h 2740"/>
              <a:gd name="T68" fmla="*/ 231 w 768"/>
              <a:gd name="T69" fmla="*/ 2376 h 2740"/>
              <a:gd name="T70" fmla="*/ 180 w 768"/>
              <a:gd name="T71" fmla="*/ 2118 h 2740"/>
              <a:gd name="T72" fmla="*/ 168 w 768"/>
              <a:gd name="T73" fmla="*/ 1867 h 2740"/>
              <a:gd name="T74" fmla="*/ 175 w 768"/>
              <a:gd name="T75" fmla="*/ 1607 h 2740"/>
              <a:gd name="T76" fmla="*/ 126 w 768"/>
              <a:gd name="T77" fmla="*/ 1363 h 2740"/>
              <a:gd name="T78" fmla="*/ 166 w 768"/>
              <a:gd name="T79" fmla="*/ 1107 h 2740"/>
              <a:gd name="T80" fmla="*/ 235 w 768"/>
              <a:gd name="T81" fmla="*/ 869 h 2740"/>
              <a:gd name="T82" fmla="*/ 182 w 768"/>
              <a:gd name="T83" fmla="*/ 711 h 2740"/>
              <a:gd name="T84" fmla="*/ 128 w 768"/>
              <a:gd name="T85" fmla="*/ 931 h 2740"/>
              <a:gd name="T86" fmla="*/ 119 w 768"/>
              <a:gd name="T87" fmla="*/ 1111 h 2740"/>
              <a:gd name="T88" fmla="*/ 64 w 768"/>
              <a:gd name="T89" fmla="*/ 1311 h 2740"/>
              <a:gd name="T90" fmla="*/ 100 w 768"/>
              <a:gd name="T91" fmla="*/ 1460 h 2740"/>
              <a:gd name="T92" fmla="*/ 79 w 768"/>
              <a:gd name="T93" fmla="*/ 1481 h 2740"/>
              <a:gd name="T94" fmla="*/ 4 w 768"/>
              <a:gd name="T95" fmla="*/ 1423 h 2740"/>
              <a:gd name="T96" fmla="*/ 22 w 768"/>
              <a:gd name="T97" fmla="*/ 1251 h 2740"/>
              <a:gd name="T98" fmla="*/ 70 w 768"/>
              <a:gd name="T99" fmla="*/ 623 h 2740"/>
              <a:gd name="T100" fmla="*/ 117 w 768"/>
              <a:gd name="T101" fmla="*/ 458 h 2740"/>
              <a:gd name="T102" fmla="*/ 251 w 768"/>
              <a:gd name="T103" fmla="*/ 412 h 2740"/>
              <a:gd name="T104" fmla="*/ 320 w 768"/>
              <a:gd name="T105" fmla="*/ 325 h 2740"/>
              <a:gd name="T106" fmla="*/ 253 w 768"/>
              <a:gd name="T107" fmla="*/ 221 h 2740"/>
              <a:gd name="T108" fmla="*/ 250 w 768"/>
              <a:gd name="T109" fmla="*/ 136 h 2740"/>
              <a:gd name="T110" fmla="*/ 322 w 768"/>
              <a:gd name="T111" fmla="*/ 3 h 2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68" h="2740">
                <a:moveTo>
                  <a:pt x="339" y="0"/>
                </a:moveTo>
                <a:lnTo>
                  <a:pt x="375" y="3"/>
                </a:lnTo>
                <a:lnTo>
                  <a:pt x="406" y="12"/>
                </a:lnTo>
                <a:lnTo>
                  <a:pt x="431" y="27"/>
                </a:lnTo>
                <a:lnTo>
                  <a:pt x="453" y="45"/>
                </a:lnTo>
                <a:lnTo>
                  <a:pt x="471" y="69"/>
                </a:lnTo>
                <a:lnTo>
                  <a:pt x="486" y="94"/>
                </a:lnTo>
                <a:lnTo>
                  <a:pt x="495" y="123"/>
                </a:lnTo>
                <a:lnTo>
                  <a:pt x="495" y="183"/>
                </a:lnTo>
                <a:lnTo>
                  <a:pt x="508" y="200"/>
                </a:lnTo>
                <a:lnTo>
                  <a:pt x="502" y="221"/>
                </a:lnTo>
                <a:lnTo>
                  <a:pt x="495" y="240"/>
                </a:lnTo>
                <a:lnTo>
                  <a:pt x="484" y="256"/>
                </a:lnTo>
                <a:lnTo>
                  <a:pt x="475" y="271"/>
                </a:lnTo>
                <a:lnTo>
                  <a:pt x="464" y="287"/>
                </a:lnTo>
                <a:lnTo>
                  <a:pt x="455" y="303"/>
                </a:lnTo>
                <a:lnTo>
                  <a:pt x="451" y="323"/>
                </a:lnTo>
                <a:lnTo>
                  <a:pt x="450" y="349"/>
                </a:lnTo>
                <a:lnTo>
                  <a:pt x="455" y="380"/>
                </a:lnTo>
                <a:lnTo>
                  <a:pt x="479" y="389"/>
                </a:lnTo>
                <a:lnTo>
                  <a:pt x="508" y="400"/>
                </a:lnTo>
                <a:lnTo>
                  <a:pt x="539" y="409"/>
                </a:lnTo>
                <a:lnTo>
                  <a:pt x="570" y="420"/>
                </a:lnTo>
                <a:lnTo>
                  <a:pt x="600" y="431"/>
                </a:lnTo>
                <a:lnTo>
                  <a:pt x="628" y="445"/>
                </a:lnTo>
                <a:lnTo>
                  <a:pt x="650" y="460"/>
                </a:lnTo>
                <a:lnTo>
                  <a:pt x="668" y="480"/>
                </a:lnTo>
                <a:lnTo>
                  <a:pt x="682" y="511"/>
                </a:lnTo>
                <a:lnTo>
                  <a:pt x="690" y="545"/>
                </a:lnTo>
                <a:lnTo>
                  <a:pt x="691" y="583"/>
                </a:lnTo>
                <a:lnTo>
                  <a:pt x="693" y="623"/>
                </a:lnTo>
                <a:lnTo>
                  <a:pt x="693" y="665"/>
                </a:lnTo>
                <a:lnTo>
                  <a:pt x="699" y="707"/>
                </a:lnTo>
                <a:lnTo>
                  <a:pt x="710" y="781"/>
                </a:lnTo>
                <a:lnTo>
                  <a:pt x="719" y="858"/>
                </a:lnTo>
                <a:lnTo>
                  <a:pt x="728" y="931"/>
                </a:lnTo>
                <a:lnTo>
                  <a:pt x="739" y="1000"/>
                </a:lnTo>
                <a:lnTo>
                  <a:pt x="742" y="1183"/>
                </a:lnTo>
                <a:lnTo>
                  <a:pt x="742" y="1267"/>
                </a:lnTo>
                <a:lnTo>
                  <a:pt x="748" y="1287"/>
                </a:lnTo>
                <a:lnTo>
                  <a:pt x="753" y="1311"/>
                </a:lnTo>
                <a:lnTo>
                  <a:pt x="759" y="1336"/>
                </a:lnTo>
                <a:lnTo>
                  <a:pt x="762" y="1363"/>
                </a:lnTo>
                <a:lnTo>
                  <a:pt x="766" y="1391"/>
                </a:lnTo>
                <a:lnTo>
                  <a:pt x="768" y="1416"/>
                </a:lnTo>
                <a:lnTo>
                  <a:pt x="764" y="1440"/>
                </a:lnTo>
                <a:lnTo>
                  <a:pt x="757" y="1458"/>
                </a:lnTo>
                <a:lnTo>
                  <a:pt x="742" y="1474"/>
                </a:lnTo>
                <a:lnTo>
                  <a:pt x="722" y="1483"/>
                </a:lnTo>
                <a:lnTo>
                  <a:pt x="713" y="1478"/>
                </a:lnTo>
                <a:lnTo>
                  <a:pt x="699" y="1478"/>
                </a:lnTo>
                <a:lnTo>
                  <a:pt x="682" y="1480"/>
                </a:lnTo>
                <a:lnTo>
                  <a:pt x="668" y="1480"/>
                </a:lnTo>
                <a:lnTo>
                  <a:pt x="659" y="1443"/>
                </a:lnTo>
                <a:lnTo>
                  <a:pt x="677" y="1427"/>
                </a:lnTo>
                <a:lnTo>
                  <a:pt x="686" y="1411"/>
                </a:lnTo>
                <a:lnTo>
                  <a:pt x="688" y="1394"/>
                </a:lnTo>
                <a:lnTo>
                  <a:pt x="688" y="1372"/>
                </a:lnTo>
                <a:lnTo>
                  <a:pt x="688" y="1349"/>
                </a:lnTo>
                <a:lnTo>
                  <a:pt x="691" y="1320"/>
                </a:lnTo>
                <a:lnTo>
                  <a:pt x="695" y="1305"/>
                </a:lnTo>
                <a:lnTo>
                  <a:pt x="700" y="1287"/>
                </a:lnTo>
                <a:lnTo>
                  <a:pt x="699" y="1267"/>
                </a:lnTo>
                <a:lnTo>
                  <a:pt x="642" y="1096"/>
                </a:lnTo>
                <a:lnTo>
                  <a:pt x="639" y="934"/>
                </a:lnTo>
                <a:lnTo>
                  <a:pt x="608" y="827"/>
                </a:lnTo>
                <a:lnTo>
                  <a:pt x="604" y="809"/>
                </a:lnTo>
                <a:lnTo>
                  <a:pt x="600" y="789"/>
                </a:lnTo>
                <a:lnTo>
                  <a:pt x="599" y="767"/>
                </a:lnTo>
                <a:lnTo>
                  <a:pt x="595" y="745"/>
                </a:lnTo>
                <a:lnTo>
                  <a:pt x="588" y="727"/>
                </a:lnTo>
                <a:lnTo>
                  <a:pt x="579" y="714"/>
                </a:lnTo>
                <a:lnTo>
                  <a:pt x="573" y="741"/>
                </a:lnTo>
                <a:lnTo>
                  <a:pt x="566" y="767"/>
                </a:lnTo>
                <a:lnTo>
                  <a:pt x="555" y="792"/>
                </a:lnTo>
                <a:lnTo>
                  <a:pt x="544" y="820"/>
                </a:lnTo>
                <a:lnTo>
                  <a:pt x="535" y="849"/>
                </a:lnTo>
                <a:lnTo>
                  <a:pt x="530" y="880"/>
                </a:lnTo>
                <a:lnTo>
                  <a:pt x="530" y="912"/>
                </a:lnTo>
                <a:lnTo>
                  <a:pt x="535" y="947"/>
                </a:lnTo>
                <a:lnTo>
                  <a:pt x="546" y="983"/>
                </a:lnTo>
                <a:lnTo>
                  <a:pt x="560" y="1018"/>
                </a:lnTo>
                <a:lnTo>
                  <a:pt x="577" y="1052"/>
                </a:lnTo>
                <a:lnTo>
                  <a:pt x="595" y="1089"/>
                </a:lnTo>
                <a:lnTo>
                  <a:pt x="611" y="1125"/>
                </a:lnTo>
                <a:lnTo>
                  <a:pt x="626" y="1165"/>
                </a:lnTo>
                <a:lnTo>
                  <a:pt x="637" y="1207"/>
                </a:lnTo>
                <a:lnTo>
                  <a:pt x="644" y="1251"/>
                </a:lnTo>
                <a:lnTo>
                  <a:pt x="646" y="1300"/>
                </a:lnTo>
                <a:lnTo>
                  <a:pt x="639" y="1351"/>
                </a:lnTo>
                <a:lnTo>
                  <a:pt x="582" y="1680"/>
                </a:lnTo>
                <a:lnTo>
                  <a:pt x="590" y="1734"/>
                </a:lnTo>
                <a:lnTo>
                  <a:pt x="599" y="1792"/>
                </a:lnTo>
                <a:lnTo>
                  <a:pt x="608" y="1851"/>
                </a:lnTo>
                <a:lnTo>
                  <a:pt x="617" y="1912"/>
                </a:lnTo>
                <a:lnTo>
                  <a:pt x="617" y="1972"/>
                </a:lnTo>
                <a:lnTo>
                  <a:pt x="611" y="2034"/>
                </a:lnTo>
                <a:lnTo>
                  <a:pt x="559" y="2320"/>
                </a:lnTo>
                <a:lnTo>
                  <a:pt x="551" y="2351"/>
                </a:lnTo>
                <a:lnTo>
                  <a:pt x="544" y="2387"/>
                </a:lnTo>
                <a:lnTo>
                  <a:pt x="537" y="2425"/>
                </a:lnTo>
                <a:lnTo>
                  <a:pt x="535" y="2463"/>
                </a:lnTo>
                <a:lnTo>
                  <a:pt x="539" y="2503"/>
                </a:lnTo>
                <a:lnTo>
                  <a:pt x="582" y="2696"/>
                </a:lnTo>
                <a:lnTo>
                  <a:pt x="559" y="2711"/>
                </a:lnTo>
                <a:lnTo>
                  <a:pt x="533" y="2723"/>
                </a:lnTo>
                <a:lnTo>
                  <a:pt x="504" y="2734"/>
                </a:lnTo>
                <a:lnTo>
                  <a:pt x="471" y="2740"/>
                </a:lnTo>
                <a:lnTo>
                  <a:pt x="460" y="2714"/>
                </a:lnTo>
                <a:lnTo>
                  <a:pt x="455" y="2687"/>
                </a:lnTo>
                <a:lnTo>
                  <a:pt x="453" y="2656"/>
                </a:lnTo>
                <a:lnTo>
                  <a:pt x="455" y="2625"/>
                </a:lnTo>
                <a:lnTo>
                  <a:pt x="457" y="2591"/>
                </a:lnTo>
                <a:lnTo>
                  <a:pt x="455" y="2556"/>
                </a:lnTo>
                <a:lnTo>
                  <a:pt x="451" y="2523"/>
                </a:lnTo>
                <a:lnTo>
                  <a:pt x="448" y="2492"/>
                </a:lnTo>
                <a:lnTo>
                  <a:pt x="450" y="2461"/>
                </a:lnTo>
                <a:lnTo>
                  <a:pt x="455" y="2431"/>
                </a:lnTo>
                <a:lnTo>
                  <a:pt x="460" y="2398"/>
                </a:lnTo>
                <a:lnTo>
                  <a:pt x="468" y="2363"/>
                </a:lnTo>
                <a:lnTo>
                  <a:pt x="471" y="2327"/>
                </a:lnTo>
                <a:lnTo>
                  <a:pt x="471" y="2287"/>
                </a:lnTo>
                <a:lnTo>
                  <a:pt x="468" y="2243"/>
                </a:lnTo>
                <a:lnTo>
                  <a:pt x="457" y="2192"/>
                </a:lnTo>
                <a:lnTo>
                  <a:pt x="448" y="2136"/>
                </a:lnTo>
                <a:lnTo>
                  <a:pt x="439" y="2074"/>
                </a:lnTo>
                <a:lnTo>
                  <a:pt x="437" y="2012"/>
                </a:lnTo>
                <a:lnTo>
                  <a:pt x="442" y="1951"/>
                </a:lnTo>
                <a:lnTo>
                  <a:pt x="448" y="1925"/>
                </a:lnTo>
                <a:lnTo>
                  <a:pt x="455" y="1894"/>
                </a:lnTo>
                <a:lnTo>
                  <a:pt x="457" y="1863"/>
                </a:lnTo>
                <a:lnTo>
                  <a:pt x="455" y="1831"/>
                </a:lnTo>
                <a:lnTo>
                  <a:pt x="439" y="1754"/>
                </a:lnTo>
                <a:lnTo>
                  <a:pt x="422" y="1678"/>
                </a:lnTo>
                <a:lnTo>
                  <a:pt x="406" y="1598"/>
                </a:lnTo>
                <a:lnTo>
                  <a:pt x="395" y="1516"/>
                </a:lnTo>
                <a:lnTo>
                  <a:pt x="388" y="1431"/>
                </a:lnTo>
                <a:lnTo>
                  <a:pt x="382" y="1431"/>
                </a:lnTo>
                <a:lnTo>
                  <a:pt x="382" y="1436"/>
                </a:lnTo>
                <a:lnTo>
                  <a:pt x="351" y="1680"/>
                </a:lnTo>
                <a:lnTo>
                  <a:pt x="319" y="1807"/>
                </a:lnTo>
                <a:lnTo>
                  <a:pt x="313" y="1861"/>
                </a:lnTo>
                <a:lnTo>
                  <a:pt x="317" y="1914"/>
                </a:lnTo>
                <a:lnTo>
                  <a:pt x="322" y="1965"/>
                </a:lnTo>
                <a:lnTo>
                  <a:pt x="330" y="2018"/>
                </a:lnTo>
                <a:lnTo>
                  <a:pt x="331" y="2072"/>
                </a:lnTo>
                <a:lnTo>
                  <a:pt x="328" y="2127"/>
                </a:lnTo>
                <a:lnTo>
                  <a:pt x="322" y="2152"/>
                </a:lnTo>
                <a:lnTo>
                  <a:pt x="317" y="2185"/>
                </a:lnTo>
                <a:lnTo>
                  <a:pt x="310" y="2223"/>
                </a:lnTo>
                <a:lnTo>
                  <a:pt x="304" y="2263"/>
                </a:lnTo>
                <a:lnTo>
                  <a:pt x="300" y="2303"/>
                </a:lnTo>
                <a:lnTo>
                  <a:pt x="299" y="2343"/>
                </a:lnTo>
                <a:lnTo>
                  <a:pt x="300" y="2380"/>
                </a:lnTo>
                <a:lnTo>
                  <a:pt x="308" y="2411"/>
                </a:lnTo>
                <a:lnTo>
                  <a:pt x="339" y="2474"/>
                </a:lnTo>
                <a:lnTo>
                  <a:pt x="328" y="2511"/>
                </a:lnTo>
                <a:lnTo>
                  <a:pt x="320" y="2556"/>
                </a:lnTo>
                <a:lnTo>
                  <a:pt x="320" y="2603"/>
                </a:lnTo>
                <a:lnTo>
                  <a:pt x="324" y="2647"/>
                </a:lnTo>
                <a:lnTo>
                  <a:pt x="324" y="2689"/>
                </a:lnTo>
                <a:lnTo>
                  <a:pt x="319" y="2727"/>
                </a:lnTo>
                <a:lnTo>
                  <a:pt x="299" y="2734"/>
                </a:lnTo>
                <a:lnTo>
                  <a:pt x="275" y="2736"/>
                </a:lnTo>
                <a:lnTo>
                  <a:pt x="253" y="2729"/>
                </a:lnTo>
                <a:lnTo>
                  <a:pt x="231" y="2718"/>
                </a:lnTo>
                <a:lnTo>
                  <a:pt x="213" y="2700"/>
                </a:lnTo>
                <a:lnTo>
                  <a:pt x="202" y="2678"/>
                </a:lnTo>
                <a:lnTo>
                  <a:pt x="199" y="2651"/>
                </a:lnTo>
                <a:lnTo>
                  <a:pt x="217" y="2616"/>
                </a:lnTo>
                <a:lnTo>
                  <a:pt x="230" y="2574"/>
                </a:lnTo>
                <a:lnTo>
                  <a:pt x="235" y="2529"/>
                </a:lnTo>
                <a:lnTo>
                  <a:pt x="239" y="2480"/>
                </a:lnTo>
                <a:lnTo>
                  <a:pt x="237" y="2429"/>
                </a:lnTo>
                <a:lnTo>
                  <a:pt x="231" y="2376"/>
                </a:lnTo>
                <a:lnTo>
                  <a:pt x="222" y="2321"/>
                </a:lnTo>
                <a:lnTo>
                  <a:pt x="213" y="2267"/>
                </a:lnTo>
                <a:lnTo>
                  <a:pt x="202" y="2216"/>
                </a:lnTo>
                <a:lnTo>
                  <a:pt x="191" y="2165"/>
                </a:lnTo>
                <a:lnTo>
                  <a:pt x="180" y="2118"/>
                </a:lnTo>
                <a:lnTo>
                  <a:pt x="171" y="2074"/>
                </a:lnTo>
                <a:lnTo>
                  <a:pt x="162" y="2034"/>
                </a:lnTo>
                <a:lnTo>
                  <a:pt x="157" y="1980"/>
                </a:lnTo>
                <a:lnTo>
                  <a:pt x="160" y="1923"/>
                </a:lnTo>
                <a:lnTo>
                  <a:pt x="168" y="1867"/>
                </a:lnTo>
                <a:lnTo>
                  <a:pt x="179" y="1812"/>
                </a:lnTo>
                <a:lnTo>
                  <a:pt x="186" y="1756"/>
                </a:lnTo>
                <a:lnTo>
                  <a:pt x="190" y="1700"/>
                </a:lnTo>
                <a:lnTo>
                  <a:pt x="182" y="1643"/>
                </a:lnTo>
                <a:lnTo>
                  <a:pt x="175" y="1607"/>
                </a:lnTo>
                <a:lnTo>
                  <a:pt x="166" y="1565"/>
                </a:lnTo>
                <a:lnTo>
                  <a:pt x="155" y="1518"/>
                </a:lnTo>
                <a:lnTo>
                  <a:pt x="144" y="1467"/>
                </a:lnTo>
                <a:lnTo>
                  <a:pt x="133" y="1414"/>
                </a:lnTo>
                <a:lnTo>
                  <a:pt x="126" y="1363"/>
                </a:lnTo>
                <a:lnTo>
                  <a:pt x="122" y="1312"/>
                </a:lnTo>
                <a:lnTo>
                  <a:pt x="122" y="1265"/>
                </a:lnTo>
                <a:lnTo>
                  <a:pt x="128" y="1223"/>
                </a:lnTo>
                <a:lnTo>
                  <a:pt x="144" y="1163"/>
                </a:lnTo>
                <a:lnTo>
                  <a:pt x="166" y="1107"/>
                </a:lnTo>
                <a:lnTo>
                  <a:pt x="190" y="1051"/>
                </a:lnTo>
                <a:lnTo>
                  <a:pt x="213" y="998"/>
                </a:lnTo>
                <a:lnTo>
                  <a:pt x="231" y="943"/>
                </a:lnTo>
                <a:lnTo>
                  <a:pt x="237" y="905"/>
                </a:lnTo>
                <a:lnTo>
                  <a:pt x="235" y="869"/>
                </a:lnTo>
                <a:lnTo>
                  <a:pt x="228" y="832"/>
                </a:lnTo>
                <a:lnTo>
                  <a:pt x="215" y="800"/>
                </a:lnTo>
                <a:lnTo>
                  <a:pt x="202" y="769"/>
                </a:lnTo>
                <a:lnTo>
                  <a:pt x="191" y="740"/>
                </a:lnTo>
                <a:lnTo>
                  <a:pt x="182" y="711"/>
                </a:lnTo>
                <a:lnTo>
                  <a:pt x="179" y="711"/>
                </a:lnTo>
                <a:lnTo>
                  <a:pt x="170" y="769"/>
                </a:lnTo>
                <a:lnTo>
                  <a:pt x="157" y="825"/>
                </a:lnTo>
                <a:lnTo>
                  <a:pt x="140" y="878"/>
                </a:lnTo>
                <a:lnTo>
                  <a:pt x="128" y="931"/>
                </a:lnTo>
                <a:lnTo>
                  <a:pt x="122" y="969"/>
                </a:lnTo>
                <a:lnTo>
                  <a:pt x="122" y="1005"/>
                </a:lnTo>
                <a:lnTo>
                  <a:pt x="124" y="1041"/>
                </a:lnTo>
                <a:lnTo>
                  <a:pt x="124" y="1078"/>
                </a:lnTo>
                <a:lnTo>
                  <a:pt x="119" y="1111"/>
                </a:lnTo>
                <a:lnTo>
                  <a:pt x="110" y="1145"/>
                </a:lnTo>
                <a:lnTo>
                  <a:pt x="95" y="1181"/>
                </a:lnTo>
                <a:lnTo>
                  <a:pt x="82" y="1223"/>
                </a:lnTo>
                <a:lnTo>
                  <a:pt x="71" y="1267"/>
                </a:lnTo>
                <a:lnTo>
                  <a:pt x="64" y="1311"/>
                </a:lnTo>
                <a:lnTo>
                  <a:pt x="62" y="1358"/>
                </a:lnTo>
                <a:lnTo>
                  <a:pt x="71" y="1403"/>
                </a:lnTo>
                <a:lnTo>
                  <a:pt x="108" y="1451"/>
                </a:lnTo>
                <a:lnTo>
                  <a:pt x="104" y="1456"/>
                </a:lnTo>
                <a:lnTo>
                  <a:pt x="100" y="1460"/>
                </a:lnTo>
                <a:lnTo>
                  <a:pt x="100" y="1463"/>
                </a:lnTo>
                <a:lnTo>
                  <a:pt x="100" y="1469"/>
                </a:lnTo>
                <a:lnTo>
                  <a:pt x="99" y="1472"/>
                </a:lnTo>
                <a:lnTo>
                  <a:pt x="99" y="1480"/>
                </a:lnTo>
                <a:lnTo>
                  <a:pt x="79" y="1481"/>
                </a:lnTo>
                <a:lnTo>
                  <a:pt x="62" y="1481"/>
                </a:lnTo>
                <a:lnTo>
                  <a:pt x="48" y="1481"/>
                </a:lnTo>
                <a:lnTo>
                  <a:pt x="31" y="1483"/>
                </a:lnTo>
                <a:lnTo>
                  <a:pt x="13" y="1452"/>
                </a:lnTo>
                <a:lnTo>
                  <a:pt x="4" y="1423"/>
                </a:lnTo>
                <a:lnTo>
                  <a:pt x="0" y="1392"/>
                </a:lnTo>
                <a:lnTo>
                  <a:pt x="2" y="1361"/>
                </a:lnTo>
                <a:lnTo>
                  <a:pt x="8" y="1327"/>
                </a:lnTo>
                <a:lnTo>
                  <a:pt x="15" y="1291"/>
                </a:lnTo>
                <a:lnTo>
                  <a:pt x="22" y="1251"/>
                </a:lnTo>
                <a:lnTo>
                  <a:pt x="22" y="1036"/>
                </a:lnTo>
                <a:lnTo>
                  <a:pt x="62" y="751"/>
                </a:lnTo>
                <a:lnTo>
                  <a:pt x="68" y="709"/>
                </a:lnTo>
                <a:lnTo>
                  <a:pt x="70" y="665"/>
                </a:lnTo>
                <a:lnTo>
                  <a:pt x="70" y="623"/>
                </a:lnTo>
                <a:lnTo>
                  <a:pt x="71" y="581"/>
                </a:lnTo>
                <a:lnTo>
                  <a:pt x="75" y="541"/>
                </a:lnTo>
                <a:lnTo>
                  <a:pt x="84" y="507"/>
                </a:lnTo>
                <a:lnTo>
                  <a:pt x="99" y="476"/>
                </a:lnTo>
                <a:lnTo>
                  <a:pt x="117" y="458"/>
                </a:lnTo>
                <a:lnTo>
                  <a:pt x="139" y="445"/>
                </a:lnTo>
                <a:lnTo>
                  <a:pt x="164" y="436"/>
                </a:lnTo>
                <a:lnTo>
                  <a:pt x="193" y="429"/>
                </a:lnTo>
                <a:lnTo>
                  <a:pt x="222" y="421"/>
                </a:lnTo>
                <a:lnTo>
                  <a:pt x="251" y="412"/>
                </a:lnTo>
                <a:lnTo>
                  <a:pt x="275" y="403"/>
                </a:lnTo>
                <a:lnTo>
                  <a:pt x="297" y="389"/>
                </a:lnTo>
                <a:lnTo>
                  <a:pt x="311" y="371"/>
                </a:lnTo>
                <a:lnTo>
                  <a:pt x="322" y="347"/>
                </a:lnTo>
                <a:lnTo>
                  <a:pt x="320" y="325"/>
                </a:lnTo>
                <a:lnTo>
                  <a:pt x="313" y="303"/>
                </a:lnTo>
                <a:lnTo>
                  <a:pt x="299" y="281"/>
                </a:lnTo>
                <a:lnTo>
                  <a:pt x="282" y="261"/>
                </a:lnTo>
                <a:lnTo>
                  <a:pt x="266" y="241"/>
                </a:lnTo>
                <a:lnTo>
                  <a:pt x="253" y="221"/>
                </a:lnTo>
                <a:lnTo>
                  <a:pt x="248" y="203"/>
                </a:lnTo>
                <a:lnTo>
                  <a:pt x="253" y="191"/>
                </a:lnTo>
                <a:lnTo>
                  <a:pt x="253" y="174"/>
                </a:lnTo>
                <a:lnTo>
                  <a:pt x="250" y="154"/>
                </a:lnTo>
                <a:lnTo>
                  <a:pt x="250" y="136"/>
                </a:lnTo>
                <a:lnTo>
                  <a:pt x="251" y="116"/>
                </a:lnTo>
                <a:lnTo>
                  <a:pt x="262" y="83"/>
                </a:lnTo>
                <a:lnTo>
                  <a:pt x="280" y="54"/>
                </a:lnTo>
                <a:lnTo>
                  <a:pt x="302" y="27"/>
                </a:lnTo>
                <a:lnTo>
                  <a:pt x="322" y="3"/>
                </a:lnTo>
                <a:lnTo>
                  <a:pt x="33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52" name="Freeform 18">
            <a:extLst>
              <a:ext uri="{FF2B5EF4-FFF2-40B4-BE49-F238E27FC236}">
                <a16:creationId xmlns:a16="http://schemas.microsoft.com/office/drawing/2014/main" id="{0592DDFB-B912-F174-69A0-B54A758DE6F6}"/>
              </a:ext>
            </a:extLst>
          </p:cNvPr>
          <p:cNvSpPr>
            <a:spLocks/>
          </p:cNvSpPr>
          <p:nvPr/>
        </p:nvSpPr>
        <p:spPr bwMode="auto">
          <a:xfrm>
            <a:off x="7146919" y="1823536"/>
            <a:ext cx="1989089" cy="4841356"/>
          </a:xfrm>
          <a:custGeom>
            <a:avLst/>
            <a:gdLst>
              <a:gd name="T0" fmla="*/ 564 w 862"/>
              <a:gd name="T1" fmla="*/ 78 h 2998"/>
              <a:gd name="T2" fmla="*/ 579 w 862"/>
              <a:gd name="T3" fmla="*/ 156 h 2998"/>
              <a:gd name="T4" fmla="*/ 570 w 862"/>
              <a:gd name="T5" fmla="*/ 282 h 2998"/>
              <a:gd name="T6" fmla="*/ 531 w 862"/>
              <a:gd name="T7" fmla="*/ 420 h 2998"/>
              <a:gd name="T8" fmla="*/ 675 w 862"/>
              <a:gd name="T9" fmla="*/ 489 h 2998"/>
              <a:gd name="T10" fmla="*/ 819 w 862"/>
              <a:gd name="T11" fmla="*/ 589 h 2998"/>
              <a:gd name="T12" fmla="*/ 851 w 862"/>
              <a:gd name="T13" fmla="*/ 876 h 2998"/>
              <a:gd name="T14" fmla="*/ 846 w 862"/>
              <a:gd name="T15" fmla="*/ 1427 h 2998"/>
              <a:gd name="T16" fmla="*/ 817 w 862"/>
              <a:gd name="T17" fmla="*/ 1724 h 2998"/>
              <a:gd name="T18" fmla="*/ 739 w 862"/>
              <a:gd name="T19" fmla="*/ 1745 h 2998"/>
              <a:gd name="T20" fmla="*/ 753 w 862"/>
              <a:gd name="T21" fmla="*/ 1714 h 2998"/>
              <a:gd name="T22" fmla="*/ 750 w 862"/>
              <a:gd name="T23" fmla="*/ 1698 h 2998"/>
              <a:gd name="T24" fmla="*/ 790 w 862"/>
              <a:gd name="T25" fmla="*/ 1658 h 2998"/>
              <a:gd name="T26" fmla="*/ 788 w 862"/>
              <a:gd name="T27" fmla="*/ 1607 h 2998"/>
              <a:gd name="T28" fmla="*/ 742 w 862"/>
              <a:gd name="T29" fmla="*/ 1660 h 2998"/>
              <a:gd name="T30" fmla="*/ 751 w 862"/>
              <a:gd name="T31" fmla="*/ 1380 h 2998"/>
              <a:gd name="T32" fmla="*/ 702 w 862"/>
              <a:gd name="T33" fmla="*/ 1000 h 2998"/>
              <a:gd name="T34" fmla="*/ 684 w 862"/>
              <a:gd name="T35" fmla="*/ 831 h 2998"/>
              <a:gd name="T36" fmla="*/ 642 w 862"/>
              <a:gd name="T37" fmla="*/ 1014 h 2998"/>
              <a:gd name="T38" fmla="*/ 730 w 862"/>
              <a:gd name="T39" fmla="*/ 1656 h 2998"/>
              <a:gd name="T40" fmla="*/ 708 w 862"/>
              <a:gd name="T41" fmla="*/ 1924 h 2998"/>
              <a:gd name="T42" fmla="*/ 753 w 862"/>
              <a:gd name="T43" fmla="*/ 2256 h 2998"/>
              <a:gd name="T44" fmla="*/ 671 w 862"/>
              <a:gd name="T45" fmla="*/ 2687 h 2998"/>
              <a:gd name="T46" fmla="*/ 722 w 862"/>
              <a:gd name="T47" fmla="*/ 2894 h 2998"/>
              <a:gd name="T48" fmla="*/ 568 w 862"/>
              <a:gd name="T49" fmla="*/ 2989 h 2998"/>
              <a:gd name="T50" fmla="*/ 551 w 862"/>
              <a:gd name="T51" fmla="*/ 2773 h 2998"/>
              <a:gd name="T52" fmla="*/ 570 w 862"/>
              <a:gd name="T53" fmla="*/ 2627 h 2998"/>
              <a:gd name="T54" fmla="*/ 539 w 862"/>
              <a:gd name="T55" fmla="*/ 2349 h 2998"/>
              <a:gd name="T56" fmla="*/ 515 w 862"/>
              <a:gd name="T57" fmla="*/ 1994 h 2998"/>
              <a:gd name="T58" fmla="*/ 422 w 862"/>
              <a:gd name="T59" fmla="*/ 1576 h 2998"/>
              <a:gd name="T60" fmla="*/ 386 w 862"/>
              <a:gd name="T61" fmla="*/ 1833 h 2998"/>
              <a:gd name="T62" fmla="*/ 319 w 862"/>
              <a:gd name="T63" fmla="*/ 2120 h 2998"/>
              <a:gd name="T64" fmla="*/ 311 w 862"/>
              <a:gd name="T65" fmla="*/ 2525 h 2998"/>
              <a:gd name="T66" fmla="*/ 339 w 862"/>
              <a:gd name="T67" fmla="*/ 2773 h 2998"/>
              <a:gd name="T68" fmla="*/ 331 w 862"/>
              <a:gd name="T69" fmla="*/ 2984 h 2998"/>
              <a:gd name="T70" fmla="*/ 210 w 862"/>
              <a:gd name="T71" fmla="*/ 2989 h 2998"/>
              <a:gd name="T72" fmla="*/ 195 w 862"/>
              <a:gd name="T73" fmla="*/ 2838 h 2998"/>
              <a:gd name="T74" fmla="*/ 191 w 862"/>
              <a:gd name="T75" fmla="*/ 2504 h 2998"/>
              <a:gd name="T76" fmla="*/ 130 w 862"/>
              <a:gd name="T77" fmla="*/ 2254 h 2998"/>
              <a:gd name="T78" fmla="*/ 171 w 862"/>
              <a:gd name="T79" fmla="*/ 1971 h 2998"/>
              <a:gd name="T80" fmla="*/ 148 w 862"/>
              <a:gd name="T81" fmla="*/ 1718 h 2998"/>
              <a:gd name="T82" fmla="*/ 204 w 862"/>
              <a:gd name="T83" fmla="*/ 1189 h 2998"/>
              <a:gd name="T84" fmla="*/ 195 w 862"/>
              <a:gd name="T85" fmla="*/ 809 h 2998"/>
              <a:gd name="T86" fmla="*/ 168 w 862"/>
              <a:gd name="T87" fmla="*/ 962 h 2998"/>
              <a:gd name="T88" fmla="*/ 144 w 862"/>
              <a:gd name="T89" fmla="*/ 1229 h 2998"/>
              <a:gd name="T90" fmla="*/ 110 w 862"/>
              <a:gd name="T91" fmla="*/ 1402 h 2998"/>
              <a:gd name="T92" fmla="*/ 122 w 862"/>
              <a:gd name="T93" fmla="*/ 1656 h 2998"/>
              <a:gd name="T94" fmla="*/ 82 w 862"/>
              <a:gd name="T95" fmla="*/ 1656 h 2998"/>
              <a:gd name="T96" fmla="*/ 110 w 862"/>
              <a:gd name="T97" fmla="*/ 1704 h 2998"/>
              <a:gd name="T98" fmla="*/ 124 w 862"/>
              <a:gd name="T99" fmla="*/ 1729 h 2998"/>
              <a:gd name="T100" fmla="*/ 95 w 862"/>
              <a:gd name="T101" fmla="*/ 1751 h 2998"/>
              <a:gd name="T102" fmla="*/ 2 w 862"/>
              <a:gd name="T103" fmla="*/ 1640 h 2998"/>
              <a:gd name="T104" fmla="*/ 2 w 862"/>
              <a:gd name="T105" fmla="*/ 1140 h 2998"/>
              <a:gd name="T106" fmla="*/ 11 w 862"/>
              <a:gd name="T107" fmla="*/ 933 h 2998"/>
              <a:gd name="T108" fmla="*/ 22 w 862"/>
              <a:gd name="T109" fmla="*/ 693 h 2998"/>
              <a:gd name="T110" fmla="*/ 99 w 862"/>
              <a:gd name="T111" fmla="*/ 524 h 2998"/>
              <a:gd name="T112" fmla="*/ 288 w 862"/>
              <a:gd name="T113" fmla="*/ 453 h 2998"/>
              <a:gd name="T114" fmla="*/ 339 w 862"/>
              <a:gd name="T115" fmla="*/ 311 h 2998"/>
              <a:gd name="T116" fmla="*/ 299 w 862"/>
              <a:gd name="T117" fmla="*/ 224 h 2998"/>
              <a:gd name="T118" fmla="*/ 313 w 862"/>
              <a:gd name="T119" fmla="*/ 104 h 2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62" h="2998">
                <a:moveTo>
                  <a:pt x="439" y="0"/>
                </a:moveTo>
                <a:lnTo>
                  <a:pt x="522" y="27"/>
                </a:lnTo>
                <a:lnTo>
                  <a:pt x="551" y="73"/>
                </a:lnTo>
                <a:lnTo>
                  <a:pt x="555" y="76"/>
                </a:lnTo>
                <a:lnTo>
                  <a:pt x="560" y="78"/>
                </a:lnTo>
                <a:lnTo>
                  <a:pt x="564" y="78"/>
                </a:lnTo>
                <a:lnTo>
                  <a:pt x="568" y="80"/>
                </a:lnTo>
                <a:lnTo>
                  <a:pt x="570" y="80"/>
                </a:lnTo>
                <a:lnTo>
                  <a:pt x="573" y="84"/>
                </a:lnTo>
                <a:lnTo>
                  <a:pt x="575" y="87"/>
                </a:lnTo>
                <a:lnTo>
                  <a:pt x="579" y="93"/>
                </a:lnTo>
                <a:lnTo>
                  <a:pt x="579" y="156"/>
                </a:lnTo>
                <a:lnTo>
                  <a:pt x="580" y="180"/>
                </a:lnTo>
                <a:lnTo>
                  <a:pt x="584" y="202"/>
                </a:lnTo>
                <a:lnTo>
                  <a:pt x="588" y="222"/>
                </a:lnTo>
                <a:lnTo>
                  <a:pt x="588" y="240"/>
                </a:lnTo>
                <a:lnTo>
                  <a:pt x="580" y="262"/>
                </a:lnTo>
                <a:lnTo>
                  <a:pt x="570" y="282"/>
                </a:lnTo>
                <a:lnTo>
                  <a:pt x="557" y="302"/>
                </a:lnTo>
                <a:lnTo>
                  <a:pt x="544" y="324"/>
                </a:lnTo>
                <a:lnTo>
                  <a:pt x="533" y="344"/>
                </a:lnTo>
                <a:lnTo>
                  <a:pt x="526" y="367"/>
                </a:lnTo>
                <a:lnTo>
                  <a:pt x="524" y="393"/>
                </a:lnTo>
                <a:lnTo>
                  <a:pt x="531" y="420"/>
                </a:lnTo>
                <a:lnTo>
                  <a:pt x="544" y="438"/>
                </a:lnTo>
                <a:lnTo>
                  <a:pt x="562" y="453"/>
                </a:lnTo>
                <a:lnTo>
                  <a:pt x="586" y="464"/>
                </a:lnTo>
                <a:lnTo>
                  <a:pt x="613" y="473"/>
                </a:lnTo>
                <a:lnTo>
                  <a:pt x="644" y="482"/>
                </a:lnTo>
                <a:lnTo>
                  <a:pt x="675" y="489"/>
                </a:lnTo>
                <a:lnTo>
                  <a:pt x="706" y="498"/>
                </a:lnTo>
                <a:lnTo>
                  <a:pt x="737" y="507"/>
                </a:lnTo>
                <a:lnTo>
                  <a:pt x="762" y="520"/>
                </a:lnTo>
                <a:lnTo>
                  <a:pt x="786" y="536"/>
                </a:lnTo>
                <a:lnTo>
                  <a:pt x="802" y="556"/>
                </a:lnTo>
                <a:lnTo>
                  <a:pt x="819" y="589"/>
                </a:lnTo>
                <a:lnTo>
                  <a:pt x="831" y="629"/>
                </a:lnTo>
                <a:lnTo>
                  <a:pt x="840" y="674"/>
                </a:lnTo>
                <a:lnTo>
                  <a:pt x="846" y="722"/>
                </a:lnTo>
                <a:lnTo>
                  <a:pt x="850" y="774"/>
                </a:lnTo>
                <a:lnTo>
                  <a:pt x="851" y="825"/>
                </a:lnTo>
                <a:lnTo>
                  <a:pt x="851" y="876"/>
                </a:lnTo>
                <a:lnTo>
                  <a:pt x="851" y="925"/>
                </a:lnTo>
                <a:lnTo>
                  <a:pt x="851" y="973"/>
                </a:lnTo>
                <a:lnTo>
                  <a:pt x="862" y="1127"/>
                </a:lnTo>
                <a:lnTo>
                  <a:pt x="850" y="1227"/>
                </a:lnTo>
                <a:lnTo>
                  <a:pt x="844" y="1329"/>
                </a:lnTo>
                <a:lnTo>
                  <a:pt x="846" y="1427"/>
                </a:lnTo>
                <a:lnTo>
                  <a:pt x="853" y="1524"/>
                </a:lnTo>
                <a:lnTo>
                  <a:pt x="862" y="1616"/>
                </a:lnTo>
                <a:lnTo>
                  <a:pt x="862" y="1649"/>
                </a:lnTo>
                <a:lnTo>
                  <a:pt x="853" y="1676"/>
                </a:lnTo>
                <a:lnTo>
                  <a:pt x="839" y="1702"/>
                </a:lnTo>
                <a:lnTo>
                  <a:pt x="817" y="1724"/>
                </a:lnTo>
                <a:lnTo>
                  <a:pt x="793" y="1742"/>
                </a:lnTo>
                <a:lnTo>
                  <a:pt x="768" y="1754"/>
                </a:lnTo>
                <a:lnTo>
                  <a:pt x="742" y="1764"/>
                </a:lnTo>
                <a:lnTo>
                  <a:pt x="742" y="1756"/>
                </a:lnTo>
                <a:lnTo>
                  <a:pt x="740" y="1751"/>
                </a:lnTo>
                <a:lnTo>
                  <a:pt x="739" y="1745"/>
                </a:lnTo>
                <a:lnTo>
                  <a:pt x="739" y="1742"/>
                </a:lnTo>
                <a:lnTo>
                  <a:pt x="739" y="1736"/>
                </a:lnTo>
                <a:lnTo>
                  <a:pt x="739" y="1729"/>
                </a:lnTo>
                <a:lnTo>
                  <a:pt x="744" y="1724"/>
                </a:lnTo>
                <a:lnTo>
                  <a:pt x="750" y="1720"/>
                </a:lnTo>
                <a:lnTo>
                  <a:pt x="753" y="1714"/>
                </a:lnTo>
                <a:lnTo>
                  <a:pt x="757" y="1707"/>
                </a:lnTo>
                <a:lnTo>
                  <a:pt x="759" y="1700"/>
                </a:lnTo>
                <a:lnTo>
                  <a:pt x="755" y="1698"/>
                </a:lnTo>
                <a:lnTo>
                  <a:pt x="751" y="1698"/>
                </a:lnTo>
                <a:lnTo>
                  <a:pt x="750" y="1698"/>
                </a:lnTo>
                <a:lnTo>
                  <a:pt x="750" y="1698"/>
                </a:lnTo>
                <a:lnTo>
                  <a:pt x="750" y="1696"/>
                </a:lnTo>
                <a:lnTo>
                  <a:pt x="750" y="1694"/>
                </a:lnTo>
                <a:lnTo>
                  <a:pt x="748" y="1693"/>
                </a:lnTo>
                <a:lnTo>
                  <a:pt x="748" y="1687"/>
                </a:lnTo>
                <a:lnTo>
                  <a:pt x="770" y="1674"/>
                </a:lnTo>
                <a:lnTo>
                  <a:pt x="790" y="1658"/>
                </a:lnTo>
                <a:lnTo>
                  <a:pt x="808" y="1640"/>
                </a:lnTo>
                <a:lnTo>
                  <a:pt x="806" y="1631"/>
                </a:lnTo>
                <a:lnTo>
                  <a:pt x="804" y="1624"/>
                </a:lnTo>
                <a:lnTo>
                  <a:pt x="802" y="1618"/>
                </a:lnTo>
                <a:lnTo>
                  <a:pt x="799" y="1613"/>
                </a:lnTo>
                <a:lnTo>
                  <a:pt x="788" y="1607"/>
                </a:lnTo>
                <a:lnTo>
                  <a:pt x="779" y="1613"/>
                </a:lnTo>
                <a:lnTo>
                  <a:pt x="775" y="1625"/>
                </a:lnTo>
                <a:lnTo>
                  <a:pt x="771" y="1638"/>
                </a:lnTo>
                <a:lnTo>
                  <a:pt x="766" y="1647"/>
                </a:lnTo>
                <a:lnTo>
                  <a:pt x="757" y="1656"/>
                </a:lnTo>
                <a:lnTo>
                  <a:pt x="742" y="1660"/>
                </a:lnTo>
                <a:lnTo>
                  <a:pt x="735" y="1547"/>
                </a:lnTo>
                <a:lnTo>
                  <a:pt x="768" y="1493"/>
                </a:lnTo>
                <a:lnTo>
                  <a:pt x="768" y="1469"/>
                </a:lnTo>
                <a:lnTo>
                  <a:pt x="766" y="1442"/>
                </a:lnTo>
                <a:lnTo>
                  <a:pt x="759" y="1413"/>
                </a:lnTo>
                <a:lnTo>
                  <a:pt x="751" y="1380"/>
                </a:lnTo>
                <a:lnTo>
                  <a:pt x="742" y="1349"/>
                </a:lnTo>
                <a:lnTo>
                  <a:pt x="733" y="1318"/>
                </a:lnTo>
                <a:lnTo>
                  <a:pt x="724" y="1291"/>
                </a:lnTo>
                <a:lnTo>
                  <a:pt x="719" y="1267"/>
                </a:lnTo>
                <a:lnTo>
                  <a:pt x="722" y="1056"/>
                </a:lnTo>
                <a:lnTo>
                  <a:pt x="702" y="1000"/>
                </a:lnTo>
                <a:lnTo>
                  <a:pt x="699" y="974"/>
                </a:lnTo>
                <a:lnTo>
                  <a:pt x="697" y="945"/>
                </a:lnTo>
                <a:lnTo>
                  <a:pt x="695" y="914"/>
                </a:lnTo>
                <a:lnTo>
                  <a:pt x="695" y="884"/>
                </a:lnTo>
                <a:lnTo>
                  <a:pt x="691" y="854"/>
                </a:lnTo>
                <a:lnTo>
                  <a:pt x="684" y="831"/>
                </a:lnTo>
                <a:lnTo>
                  <a:pt x="671" y="813"/>
                </a:lnTo>
                <a:lnTo>
                  <a:pt x="668" y="809"/>
                </a:lnTo>
                <a:lnTo>
                  <a:pt x="668" y="889"/>
                </a:lnTo>
                <a:lnTo>
                  <a:pt x="653" y="927"/>
                </a:lnTo>
                <a:lnTo>
                  <a:pt x="644" y="969"/>
                </a:lnTo>
                <a:lnTo>
                  <a:pt x="642" y="1014"/>
                </a:lnTo>
                <a:lnTo>
                  <a:pt x="642" y="1060"/>
                </a:lnTo>
                <a:lnTo>
                  <a:pt x="648" y="1105"/>
                </a:lnTo>
                <a:lnTo>
                  <a:pt x="655" y="1149"/>
                </a:lnTo>
                <a:lnTo>
                  <a:pt x="662" y="1187"/>
                </a:lnTo>
                <a:lnTo>
                  <a:pt x="728" y="1620"/>
                </a:lnTo>
                <a:lnTo>
                  <a:pt x="730" y="1656"/>
                </a:lnTo>
                <a:lnTo>
                  <a:pt x="728" y="1698"/>
                </a:lnTo>
                <a:lnTo>
                  <a:pt x="722" y="1744"/>
                </a:lnTo>
                <a:lnTo>
                  <a:pt x="717" y="1789"/>
                </a:lnTo>
                <a:lnTo>
                  <a:pt x="710" y="1836"/>
                </a:lnTo>
                <a:lnTo>
                  <a:pt x="708" y="1882"/>
                </a:lnTo>
                <a:lnTo>
                  <a:pt x="708" y="1924"/>
                </a:lnTo>
                <a:lnTo>
                  <a:pt x="713" y="1974"/>
                </a:lnTo>
                <a:lnTo>
                  <a:pt x="722" y="2027"/>
                </a:lnTo>
                <a:lnTo>
                  <a:pt x="733" y="2082"/>
                </a:lnTo>
                <a:lnTo>
                  <a:pt x="744" y="2140"/>
                </a:lnTo>
                <a:lnTo>
                  <a:pt x="751" y="2198"/>
                </a:lnTo>
                <a:lnTo>
                  <a:pt x="753" y="2256"/>
                </a:lnTo>
                <a:lnTo>
                  <a:pt x="748" y="2313"/>
                </a:lnTo>
                <a:lnTo>
                  <a:pt x="731" y="2387"/>
                </a:lnTo>
                <a:lnTo>
                  <a:pt x="715" y="2458"/>
                </a:lnTo>
                <a:lnTo>
                  <a:pt x="699" y="2531"/>
                </a:lnTo>
                <a:lnTo>
                  <a:pt x="684" y="2607"/>
                </a:lnTo>
                <a:lnTo>
                  <a:pt x="671" y="2687"/>
                </a:lnTo>
                <a:lnTo>
                  <a:pt x="670" y="2727"/>
                </a:lnTo>
                <a:lnTo>
                  <a:pt x="675" y="2762"/>
                </a:lnTo>
                <a:lnTo>
                  <a:pt x="684" y="2796"/>
                </a:lnTo>
                <a:lnTo>
                  <a:pt x="697" y="2829"/>
                </a:lnTo>
                <a:lnTo>
                  <a:pt x="710" y="2862"/>
                </a:lnTo>
                <a:lnTo>
                  <a:pt x="722" y="2894"/>
                </a:lnTo>
                <a:lnTo>
                  <a:pt x="731" y="2927"/>
                </a:lnTo>
                <a:lnTo>
                  <a:pt x="735" y="2964"/>
                </a:lnTo>
                <a:lnTo>
                  <a:pt x="699" y="2980"/>
                </a:lnTo>
                <a:lnTo>
                  <a:pt x="659" y="2989"/>
                </a:lnTo>
                <a:lnTo>
                  <a:pt x="615" y="2991"/>
                </a:lnTo>
                <a:lnTo>
                  <a:pt x="568" y="2989"/>
                </a:lnTo>
                <a:lnTo>
                  <a:pt x="559" y="2962"/>
                </a:lnTo>
                <a:lnTo>
                  <a:pt x="551" y="2929"/>
                </a:lnTo>
                <a:lnTo>
                  <a:pt x="548" y="2894"/>
                </a:lnTo>
                <a:lnTo>
                  <a:pt x="551" y="2856"/>
                </a:lnTo>
                <a:lnTo>
                  <a:pt x="555" y="2784"/>
                </a:lnTo>
                <a:lnTo>
                  <a:pt x="551" y="2773"/>
                </a:lnTo>
                <a:lnTo>
                  <a:pt x="546" y="2760"/>
                </a:lnTo>
                <a:lnTo>
                  <a:pt x="542" y="2745"/>
                </a:lnTo>
                <a:lnTo>
                  <a:pt x="542" y="2727"/>
                </a:lnTo>
                <a:lnTo>
                  <a:pt x="551" y="2696"/>
                </a:lnTo>
                <a:lnTo>
                  <a:pt x="560" y="2664"/>
                </a:lnTo>
                <a:lnTo>
                  <a:pt x="570" y="2627"/>
                </a:lnTo>
                <a:lnTo>
                  <a:pt x="575" y="2589"/>
                </a:lnTo>
                <a:lnTo>
                  <a:pt x="577" y="2545"/>
                </a:lnTo>
                <a:lnTo>
                  <a:pt x="571" y="2500"/>
                </a:lnTo>
                <a:lnTo>
                  <a:pt x="560" y="2453"/>
                </a:lnTo>
                <a:lnTo>
                  <a:pt x="550" y="2402"/>
                </a:lnTo>
                <a:lnTo>
                  <a:pt x="539" y="2349"/>
                </a:lnTo>
                <a:lnTo>
                  <a:pt x="535" y="2294"/>
                </a:lnTo>
                <a:lnTo>
                  <a:pt x="539" y="2240"/>
                </a:lnTo>
                <a:lnTo>
                  <a:pt x="559" y="2116"/>
                </a:lnTo>
                <a:lnTo>
                  <a:pt x="548" y="2076"/>
                </a:lnTo>
                <a:lnTo>
                  <a:pt x="531" y="2036"/>
                </a:lnTo>
                <a:lnTo>
                  <a:pt x="515" y="1994"/>
                </a:lnTo>
                <a:lnTo>
                  <a:pt x="502" y="1953"/>
                </a:lnTo>
                <a:lnTo>
                  <a:pt x="491" y="1784"/>
                </a:lnTo>
                <a:lnTo>
                  <a:pt x="439" y="1540"/>
                </a:lnTo>
                <a:lnTo>
                  <a:pt x="431" y="1540"/>
                </a:lnTo>
                <a:lnTo>
                  <a:pt x="426" y="1556"/>
                </a:lnTo>
                <a:lnTo>
                  <a:pt x="422" y="1576"/>
                </a:lnTo>
                <a:lnTo>
                  <a:pt x="422" y="1600"/>
                </a:lnTo>
                <a:lnTo>
                  <a:pt x="406" y="1642"/>
                </a:lnTo>
                <a:lnTo>
                  <a:pt x="397" y="1685"/>
                </a:lnTo>
                <a:lnTo>
                  <a:pt x="391" y="1733"/>
                </a:lnTo>
                <a:lnTo>
                  <a:pt x="390" y="1782"/>
                </a:lnTo>
                <a:lnTo>
                  <a:pt x="386" y="1833"/>
                </a:lnTo>
                <a:lnTo>
                  <a:pt x="382" y="1885"/>
                </a:lnTo>
                <a:lnTo>
                  <a:pt x="375" y="1936"/>
                </a:lnTo>
                <a:lnTo>
                  <a:pt x="362" y="1985"/>
                </a:lnTo>
                <a:lnTo>
                  <a:pt x="346" y="2031"/>
                </a:lnTo>
                <a:lnTo>
                  <a:pt x="330" y="2076"/>
                </a:lnTo>
                <a:lnTo>
                  <a:pt x="319" y="2120"/>
                </a:lnTo>
                <a:lnTo>
                  <a:pt x="339" y="2209"/>
                </a:lnTo>
                <a:lnTo>
                  <a:pt x="339" y="2364"/>
                </a:lnTo>
                <a:lnTo>
                  <a:pt x="331" y="2400"/>
                </a:lnTo>
                <a:lnTo>
                  <a:pt x="322" y="2438"/>
                </a:lnTo>
                <a:lnTo>
                  <a:pt x="315" y="2482"/>
                </a:lnTo>
                <a:lnTo>
                  <a:pt x="311" y="2525"/>
                </a:lnTo>
                <a:lnTo>
                  <a:pt x="315" y="2569"/>
                </a:lnTo>
                <a:lnTo>
                  <a:pt x="319" y="2664"/>
                </a:lnTo>
                <a:lnTo>
                  <a:pt x="348" y="2727"/>
                </a:lnTo>
                <a:lnTo>
                  <a:pt x="348" y="2744"/>
                </a:lnTo>
                <a:lnTo>
                  <a:pt x="344" y="2758"/>
                </a:lnTo>
                <a:lnTo>
                  <a:pt x="339" y="2773"/>
                </a:lnTo>
                <a:lnTo>
                  <a:pt x="335" y="2784"/>
                </a:lnTo>
                <a:lnTo>
                  <a:pt x="331" y="2822"/>
                </a:lnTo>
                <a:lnTo>
                  <a:pt x="333" y="2862"/>
                </a:lnTo>
                <a:lnTo>
                  <a:pt x="335" y="2902"/>
                </a:lnTo>
                <a:lnTo>
                  <a:pt x="337" y="2944"/>
                </a:lnTo>
                <a:lnTo>
                  <a:pt x="331" y="2984"/>
                </a:lnTo>
                <a:lnTo>
                  <a:pt x="322" y="2984"/>
                </a:lnTo>
                <a:lnTo>
                  <a:pt x="304" y="2993"/>
                </a:lnTo>
                <a:lnTo>
                  <a:pt x="280" y="2998"/>
                </a:lnTo>
                <a:lnTo>
                  <a:pt x="257" y="2998"/>
                </a:lnTo>
                <a:lnTo>
                  <a:pt x="233" y="2996"/>
                </a:lnTo>
                <a:lnTo>
                  <a:pt x="210" y="2989"/>
                </a:lnTo>
                <a:lnTo>
                  <a:pt x="190" y="2980"/>
                </a:lnTo>
                <a:lnTo>
                  <a:pt x="173" y="2965"/>
                </a:lnTo>
                <a:lnTo>
                  <a:pt x="162" y="2949"/>
                </a:lnTo>
                <a:lnTo>
                  <a:pt x="159" y="2929"/>
                </a:lnTo>
                <a:lnTo>
                  <a:pt x="179" y="2885"/>
                </a:lnTo>
                <a:lnTo>
                  <a:pt x="195" y="2838"/>
                </a:lnTo>
                <a:lnTo>
                  <a:pt x="206" y="2784"/>
                </a:lnTo>
                <a:lnTo>
                  <a:pt x="211" y="2727"/>
                </a:lnTo>
                <a:lnTo>
                  <a:pt x="213" y="2671"/>
                </a:lnTo>
                <a:lnTo>
                  <a:pt x="210" y="2613"/>
                </a:lnTo>
                <a:lnTo>
                  <a:pt x="202" y="2556"/>
                </a:lnTo>
                <a:lnTo>
                  <a:pt x="191" y="2504"/>
                </a:lnTo>
                <a:lnTo>
                  <a:pt x="179" y="2467"/>
                </a:lnTo>
                <a:lnTo>
                  <a:pt x="166" y="2431"/>
                </a:lnTo>
                <a:lnTo>
                  <a:pt x="153" y="2389"/>
                </a:lnTo>
                <a:lnTo>
                  <a:pt x="140" y="2347"/>
                </a:lnTo>
                <a:lnTo>
                  <a:pt x="133" y="2302"/>
                </a:lnTo>
                <a:lnTo>
                  <a:pt x="130" y="2254"/>
                </a:lnTo>
                <a:lnTo>
                  <a:pt x="135" y="2204"/>
                </a:lnTo>
                <a:lnTo>
                  <a:pt x="142" y="2165"/>
                </a:lnTo>
                <a:lnTo>
                  <a:pt x="151" y="2120"/>
                </a:lnTo>
                <a:lnTo>
                  <a:pt x="159" y="2071"/>
                </a:lnTo>
                <a:lnTo>
                  <a:pt x="166" y="2022"/>
                </a:lnTo>
                <a:lnTo>
                  <a:pt x="171" y="1971"/>
                </a:lnTo>
                <a:lnTo>
                  <a:pt x="171" y="1924"/>
                </a:lnTo>
                <a:lnTo>
                  <a:pt x="168" y="1880"/>
                </a:lnTo>
                <a:lnTo>
                  <a:pt x="162" y="1847"/>
                </a:lnTo>
                <a:lnTo>
                  <a:pt x="157" y="1809"/>
                </a:lnTo>
                <a:lnTo>
                  <a:pt x="151" y="1765"/>
                </a:lnTo>
                <a:lnTo>
                  <a:pt x="148" y="1718"/>
                </a:lnTo>
                <a:lnTo>
                  <a:pt x="144" y="1673"/>
                </a:lnTo>
                <a:lnTo>
                  <a:pt x="142" y="1629"/>
                </a:lnTo>
                <a:lnTo>
                  <a:pt x="144" y="1591"/>
                </a:lnTo>
                <a:lnTo>
                  <a:pt x="148" y="1560"/>
                </a:lnTo>
                <a:lnTo>
                  <a:pt x="195" y="1224"/>
                </a:lnTo>
                <a:lnTo>
                  <a:pt x="204" y="1189"/>
                </a:lnTo>
                <a:lnTo>
                  <a:pt x="213" y="1153"/>
                </a:lnTo>
                <a:lnTo>
                  <a:pt x="222" y="1113"/>
                </a:lnTo>
                <a:lnTo>
                  <a:pt x="226" y="1071"/>
                </a:lnTo>
                <a:lnTo>
                  <a:pt x="222" y="1029"/>
                </a:lnTo>
                <a:lnTo>
                  <a:pt x="199" y="904"/>
                </a:lnTo>
                <a:lnTo>
                  <a:pt x="195" y="809"/>
                </a:lnTo>
                <a:lnTo>
                  <a:pt x="191" y="813"/>
                </a:lnTo>
                <a:lnTo>
                  <a:pt x="180" y="836"/>
                </a:lnTo>
                <a:lnTo>
                  <a:pt x="175" y="865"/>
                </a:lnTo>
                <a:lnTo>
                  <a:pt x="171" y="896"/>
                </a:lnTo>
                <a:lnTo>
                  <a:pt x="171" y="929"/>
                </a:lnTo>
                <a:lnTo>
                  <a:pt x="168" y="962"/>
                </a:lnTo>
                <a:lnTo>
                  <a:pt x="162" y="993"/>
                </a:lnTo>
                <a:lnTo>
                  <a:pt x="139" y="1067"/>
                </a:lnTo>
                <a:lnTo>
                  <a:pt x="135" y="1107"/>
                </a:lnTo>
                <a:lnTo>
                  <a:pt x="135" y="1147"/>
                </a:lnTo>
                <a:lnTo>
                  <a:pt x="140" y="1189"/>
                </a:lnTo>
                <a:lnTo>
                  <a:pt x="144" y="1229"/>
                </a:lnTo>
                <a:lnTo>
                  <a:pt x="144" y="1269"/>
                </a:lnTo>
                <a:lnTo>
                  <a:pt x="139" y="1309"/>
                </a:lnTo>
                <a:lnTo>
                  <a:pt x="135" y="1325"/>
                </a:lnTo>
                <a:lnTo>
                  <a:pt x="128" y="1347"/>
                </a:lnTo>
                <a:lnTo>
                  <a:pt x="119" y="1373"/>
                </a:lnTo>
                <a:lnTo>
                  <a:pt x="110" y="1402"/>
                </a:lnTo>
                <a:lnTo>
                  <a:pt x="102" y="1429"/>
                </a:lnTo>
                <a:lnTo>
                  <a:pt x="99" y="1456"/>
                </a:lnTo>
                <a:lnTo>
                  <a:pt x="97" y="1480"/>
                </a:lnTo>
                <a:lnTo>
                  <a:pt x="99" y="1500"/>
                </a:lnTo>
                <a:lnTo>
                  <a:pt x="128" y="1544"/>
                </a:lnTo>
                <a:lnTo>
                  <a:pt x="122" y="1656"/>
                </a:lnTo>
                <a:lnTo>
                  <a:pt x="108" y="1660"/>
                </a:lnTo>
                <a:lnTo>
                  <a:pt x="99" y="1640"/>
                </a:lnTo>
                <a:lnTo>
                  <a:pt x="91" y="1616"/>
                </a:lnTo>
                <a:lnTo>
                  <a:pt x="68" y="1607"/>
                </a:lnTo>
                <a:lnTo>
                  <a:pt x="62" y="1636"/>
                </a:lnTo>
                <a:lnTo>
                  <a:pt x="82" y="1656"/>
                </a:lnTo>
                <a:lnTo>
                  <a:pt x="104" y="1678"/>
                </a:lnTo>
                <a:lnTo>
                  <a:pt x="119" y="1700"/>
                </a:lnTo>
                <a:lnTo>
                  <a:pt x="115" y="1702"/>
                </a:lnTo>
                <a:lnTo>
                  <a:pt x="111" y="1702"/>
                </a:lnTo>
                <a:lnTo>
                  <a:pt x="110" y="1702"/>
                </a:lnTo>
                <a:lnTo>
                  <a:pt x="110" y="1704"/>
                </a:lnTo>
                <a:lnTo>
                  <a:pt x="110" y="1704"/>
                </a:lnTo>
                <a:lnTo>
                  <a:pt x="110" y="1705"/>
                </a:lnTo>
                <a:lnTo>
                  <a:pt x="108" y="1707"/>
                </a:lnTo>
                <a:lnTo>
                  <a:pt x="108" y="1713"/>
                </a:lnTo>
                <a:lnTo>
                  <a:pt x="119" y="1718"/>
                </a:lnTo>
                <a:lnTo>
                  <a:pt x="124" y="1729"/>
                </a:lnTo>
                <a:lnTo>
                  <a:pt x="128" y="1744"/>
                </a:lnTo>
                <a:lnTo>
                  <a:pt x="124" y="1749"/>
                </a:lnTo>
                <a:lnTo>
                  <a:pt x="122" y="1754"/>
                </a:lnTo>
                <a:lnTo>
                  <a:pt x="119" y="1760"/>
                </a:lnTo>
                <a:lnTo>
                  <a:pt x="115" y="1764"/>
                </a:lnTo>
                <a:lnTo>
                  <a:pt x="95" y="1751"/>
                </a:lnTo>
                <a:lnTo>
                  <a:pt x="75" y="1740"/>
                </a:lnTo>
                <a:lnTo>
                  <a:pt x="57" y="1729"/>
                </a:lnTo>
                <a:lnTo>
                  <a:pt x="39" y="1714"/>
                </a:lnTo>
                <a:lnTo>
                  <a:pt x="24" y="1696"/>
                </a:lnTo>
                <a:lnTo>
                  <a:pt x="11" y="1673"/>
                </a:lnTo>
                <a:lnTo>
                  <a:pt x="2" y="1640"/>
                </a:lnTo>
                <a:lnTo>
                  <a:pt x="2" y="1607"/>
                </a:lnTo>
                <a:lnTo>
                  <a:pt x="6" y="1574"/>
                </a:lnTo>
                <a:lnTo>
                  <a:pt x="11" y="1540"/>
                </a:lnTo>
                <a:lnTo>
                  <a:pt x="17" y="1505"/>
                </a:lnTo>
                <a:lnTo>
                  <a:pt x="19" y="1473"/>
                </a:lnTo>
                <a:lnTo>
                  <a:pt x="2" y="1140"/>
                </a:lnTo>
                <a:lnTo>
                  <a:pt x="0" y="1105"/>
                </a:lnTo>
                <a:lnTo>
                  <a:pt x="2" y="1071"/>
                </a:lnTo>
                <a:lnTo>
                  <a:pt x="8" y="1038"/>
                </a:lnTo>
                <a:lnTo>
                  <a:pt x="13" y="1005"/>
                </a:lnTo>
                <a:lnTo>
                  <a:pt x="15" y="969"/>
                </a:lnTo>
                <a:lnTo>
                  <a:pt x="11" y="933"/>
                </a:lnTo>
                <a:lnTo>
                  <a:pt x="8" y="904"/>
                </a:lnTo>
                <a:lnTo>
                  <a:pt x="6" y="867"/>
                </a:lnTo>
                <a:lnTo>
                  <a:pt x="8" y="825"/>
                </a:lnTo>
                <a:lnTo>
                  <a:pt x="11" y="782"/>
                </a:lnTo>
                <a:lnTo>
                  <a:pt x="17" y="736"/>
                </a:lnTo>
                <a:lnTo>
                  <a:pt x="22" y="693"/>
                </a:lnTo>
                <a:lnTo>
                  <a:pt x="30" y="653"/>
                </a:lnTo>
                <a:lnTo>
                  <a:pt x="39" y="616"/>
                </a:lnTo>
                <a:lnTo>
                  <a:pt x="46" y="587"/>
                </a:lnTo>
                <a:lnTo>
                  <a:pt x="55" y="567"/>
                </a:lnTo>
                <a:lnTo>
                  <a:pt x="75" y="544"/>
                </a:lnTo>
                <a:lnTo>
                  <a:pt x="99" y="524"/>
                </a:lnTo>
                <a:lnTo>
                  <a:pt x="128" y="509"/>
                </a:lnTo>
                <a:lnTo>
                  <a:pt x="159" y="496"/>
                </a:lnTo>
                <a:lnTo>
                  <a:pt x="191" y="485"/>
                </a:lnTo>
                <a:lnTo>
                  <a:pt x="224" y="476"/>
                </a:lnTo>
                <a:lnTo>
                  <a:pt x="257" y="465"/>
                </a:lnTo>
                <a:lnTo>
                  <a:pt x="288" y="453"/>
                </a:lnTo>
                <a:lnTo>
                  <a:pt x="315" y="436"/>
                </a:lnTo>
                <a:lnTo>
                  <a:pt x="339" y="416"/>
                </a:lnTo>
                <a:lnTo>
                  <a:pt x="339" y="391"/>
                </a:lnTo>
                <a:lnTo>
                  <a:pt x="340" y="364"/>
                </a:lnTo>
                <a:lnTo>
                  <a:pt x="340" y="336"/>
                </a:lnTo>
                <a:lnTo>
                  <a:pt x="339" y="311"/>
                </a:lnTo>
                <a:lnTo>
                  <a:pt x="331" y="293"/>
                </a:lnTo>
                <a:lnTo>
                  <a:pt x="322" y="280"/>
                </a:lnTo>
                <a:lnTo>
                  <a:pt x="313" y="269"/>
                </a:lnTo>
                <a:lnTo>
                  <a:pt x="304" y="254"/>
                </a:lnTo>
                <a:lnTo>
                  <a:pt x="299" y="236"/>
                </a:lnTo>
                <a:lnTo>
                  <a:pt x="299" y="224"/>
                </a:lnTo>
                <a:lnTo>
                  <a:pt x="302" y="214"/>
                </a:lnTo>
                <a:lnTo>
                  <a:pt x="306" y="207"/>
                </a:lnTo>
                <a:lnTo>
                  <a:pt x="311" y="200"/>
                </a:lnTo>
                <a:lnTo>
                  <a:pt x="315" y="193"/>
                </a:lnTo>
                <a:lnTo>
                  <a:pt x="302" y="133"/>
                </a:lnTo>
                <a:lnTo>
                  <a:pt x="313" y="104"/>
                </a:lnTo>
                <a:lnTo>
                  <a:pt x="330" y="74"/>
                </a:lnTo>
                <a:lnTo>
                  <a:pt x="353" y="47"/>
                </a:lnTo>
                <a:lnTo>
                  <a:pt x="380" y="25"/>
                </a:lnTo>
                <a:lnTo>
                  <a:pt x="410" y="9"/>
                </a:lnTo>
                <a:lnTo>
                  <a:pt x="43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53" name="Rounded Rectangle 40">
            <a:extLst>
              <a:ext uri="{FF2B5EF4-FFF2-40B4-BE49-F238E27FC236}">
                <a16:creationId xmlns:a16="http://schemas.microsoft.com/office/drawing/2014/main" id="{6A64AA15-352C-478C-8665-DF89360928CD}"/>
              </a:ext>
            </a:extLst>
          </p:cNvPr>
          <p:cNvSpPr/>
          <p:nvPr/>
        </p:nvSpPr>
        <p:spPr>
          <a:xfrm rot="2942052">
            <a:off x="8913071" y="1333000"/>
            <a:ext cx="944048" cy="1052154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518780"/>
            <a:ext cx="11573197" cy="724247"/>
          </a:xfrm>
        </p:spPr>
        <p:txBody>
          <a:bodyPr>
            <a:normAutofit fontScale="85000" lnSpcReduction="10000"/>
          </a:bodyPr>
          <a:lstStyle/>
          <a:p>
            <a:r>
              <a:rPr lang="en-CA" sz="4400" dirty="0"/>
              <a:t>AI as the Bridge: Not a Silver Bullet, but a Shared Protocol</a:t>
            </a:r>
            <a:endParaRPr lang="en-US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7ED938-30F5-4699-822A-E2D673C74148}"/>
              </a:ext>
            </a:extLst>
          </p:cNvPr>
          <p:cNvGrpSpPr/>
          <p:nvPr/>
        </p:nvGrpSpPr>
        <p:grpSpPr>
          <a:xfrm>
            <a:off x="2186754" y="2858880"/>
            <a:ext cx="8697593" cy="2363900"/>
            <a:chOff x="1633635" y="1755670"/>
            <a:chExt cx="6682781" cy="1816297"/>
          </a:xfrm>
          <a:solidFill>
            <a:schemeClr val="accent6"/>
          </a:solidFill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2117B53F-C469-4AAF-8887-B099AC9AF99B}"/>
                </a:ext>
              </a:extLst>
            </p:cNvPr>
            <p:cNvSpPr/>
            <p:nvPr/>
          </p:nvSpPr>
          <p:spPr>
            <a:xfrm>
              <a:off x="6500119" y="1755670"/>
              <a:ext cx="1816297" cy="1816297"/>
            </a:xfrm>
            <a:prstGeom prst="blockArc">
              <a:avLst>
                <a:gd name="adj1" fmla="val 16127381"/>
                <a:gd name="adj2" fmla="val 5490194"/>
                <a:gd name="adj3" fmla="val 40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5E3CAD-A400-47BC-821F-1A00D0EBE283}"/>
                </a:ext>
              </a:extLst>
            </p:cNvPr>
            <p:cNvSpPr/>
            <p:nvPr/>
          </p:nvSpPr>
          <p:spPr>
            <a:xfrm>
              <a:off x="1633635" y="1755670"/>
              <a:ext cx="5808713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1967C6-66CB-4BEF-8CB8-48AA6415A944}"/>
                </a:ext>
              </a:extLst>
            </p:cNvPr>
            <p:cNvSpPr/>
            <p:nvPr/>
          </p:nvSpPr>
          <p:spPr>
            <a:xfrm>
              <a:off x="3029770" y="3499967"/>
              <a:ext cx="4398026" cy="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CF7996A3-4A49-4227-9A96-2BD21EBEDAEE}"/>
              </a:ext>
            </a:extLst>
          </p:cNvPr>
          <p:cNvSpPr/>
          <p:nvPr/>
        </p:nvSpPr>
        <p:spPr>
          <a:xfrm>
            <a:off x="1448601" y="2541103"/>
            <a:ext cx="756084" cy="75608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44E0E2-0421-442A-A3E4-405BDAA7EAEA}"/>
              </a:ext>
            </a:extLst>
          </p:cNvPr>
          <p:cNvSpPr/>
          <p:nvPr/>
        </p:nvSpPr>
        <p:spPr>
          <a:xfrm>
            <a:off x="5068305" y="2487314"/>
            <a:ext cx="756084" cy="7560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3017A05-2336-4FBA-BBC5-360D988F023C}"/>
              </a:ext>
            </a:extLst>
          </p:cNvPr>
          <p:cNvSpPr/>
          <p:nvPr/>
        </p:nvSpPr>
        <p:spPr>
          <a:xfrm>
            <a:off x="8564184" y="2515496"/>
            <a:ext cx="756084" cy="7560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7A8AB2-AF3C-4399-A1A5-5AAA28C20BE6}"/>
              </a:ext>
            </a:extLst>
          </p:cNvPr>
          <p:cNvSpPr/>
          <p:nvPr/>
        </p:nvSpPr>
        <p:spPr>
          <a:xfrm>
            <a:off x="3261623" y="4793993"/>
            <a:ext cx="756084" cy="7560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5937DE2-EADD-48E0-A118-4EFEA703088B}"/>
              </a:ext>
            </a:extLst>
          </p:cNvPr>
          <p:cNvSpPr/>
          <p:nvPr/>
        </p:nvSpPr>
        <p:spPr>
          <a:xfrm>
            <a:off x="6881089" y="4793993"/>
            <a:ext cx="756084" cy="75608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72B5E4-9B98-4F6F-A1E4-14C7C2702509}"/>
              </a:ext>
            </a:extLst>
          </p:cNvPr>
          <p:cNvGrpSpPr/>
          <p:nvPr/>
        </p:nvGrpSpPr>
        <p:grpSpPr>
          <a:xfrm>
            <a:off x="7274675" y="2683679"/>
            <a:ext cx="435077" cy="435077"/>
            <a:chOff x="1547664" y="3147814"/>
            <a:chExt cx="720080" cy="72008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9BAC847-26A7-4A07-A1A9-C9472A0EE48D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Chevron 53">
              <a:extLst>
                <a:ext uri="{FF2B5EF4-FFF2-40B4-BE49-F238E27FC236}">
                  <a16:creationId xmlns:a16="http://schemas.microsoft.com/office/drawing/2014/main" id="{7F884186-87EB-4C08-8897-873206729109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EC31BB-7BB4-4A45-98CE-752F2E283839}"/>
              </a:ext>
            </a:extLst>
          </p:cNvPr>
          <p:cNvGrpSpPr/>
          <p:nvPr/>
        </p:nvGrpSpPr>
        <p:grpSpPr>
          <a:xfrm rot="10800000">
            <a:off x="5210880" y="4954498"/>
            <a:ext cx="435077" cy="435077"/>
            <a:chOff x="1547664" y="3147814"/>
            <a:chExt cx="720080" cy="72008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B805CB6-A4BE-45CA-8166-5338F3EE8B0F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0" name="Chevron 56">
              <a:extLst>
                <a:ext uri="{FF2B5EF4-FFF2-40B4-BE49-F238E27FC236}">
                  <a16:creationId xmlns:a16="http://schemas.microsoft.com/office/drawing/2014/main" id="{971DFFE6-C184-434B-A4D3-6AA38AC63206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67C9F5-B495-4C50-8DD5-337D563F81CC}"/>
              </a:ext>
            </a:extLst>
          </p:cNvPr>
          <p:cNvGrpSpPr/>
          <p:nvPr/>
        </p:nvGrpSpPr>
        <p:grpSpPr>
          <a:xfrm rot="5400000">
            <a:off x="10593999" y="3823294"/>
            <a:ext cx="435077" cy="435077"/>
            <a:chOff x="1547664" y="3147814"/>
            <a:chExt cx="720080" cy="72008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4D32F5A-C3AC-4F2B-A3A6-7C72585ADEFE}"/>
                </a:ext>
              </a:extLst>
            </p:cNvPr>
            <p:cNvSpPr/>
            <p:nvPr/>
          </p:nvSpPr>
          <p:spPr>
            <a:xfrm>
              <a:off x="1547664" y="3147814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3" name="Chevron 59">
              <a:extLst>
                <a:ext uri="{FF2B5EF4-FFF2-40B4-BE49-F238E27FC236}">
                  <a16:creationId xmlns:a16="http://schemas.microsoft.com/office/drawing/2014/main" id="{D11A8BF0-4E3B-4650-98F5-F55F742602A4}"/>
                </a:ext>
              </a:extLst>
            </p:cNvPr>
            <p:cNvSpPr/>
            <p:nvPr/>
          </p:nvSpPr>
          <p:spPr>
            <a:xfrm>
              <a:off x="1741237" y="3312127"/>
              <a:ext cx="391455" cy="391455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79E8B7F-D1AD-4E41-B2FE-971309AA21A0}"/>
              </a:ext>
            </a:extLst>
          </p:cNvPr>
          <p:cNvSpPr txBox="1"/>
          <p:nvPr/>
        </p:nvSpPr>
        <p:spPr>
          <a:xfrm>
            <a:off x="375301" y="3379110"/>
            <a:ext cx="3918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sz="2000" dirty="0"/>
              <a:t>High-impact roles for AI in translational oncology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7F0431-6D95-45C5-B355-0A4C899EE846}"/>
              </a:ext>
            </a:extLst>
          </p:cNvPr>
          <p:cNvSpPr txBox="1"/>
          <p:nvPr/>
        </p:nvSpPr>
        <p:spPr>
          <a:xfrm>
            <a:off x="3812742" y="3380170"/>
            <a:ext cx="3485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Data harmonization </a:t>
            </a:r>
            <a:r>
              <a:rPr lang="en-CA" sz="2000" b="1" dirty="0"/>
              <a:t>(EHR + omics + imaging)</a:t>
            </a:r>
          </a:p>
          <a:p>
            <a:pPr algn="ctr"/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B0FB4D-8F32-463C-BB9E-D0D9DDEC3D9A}"/>
              </a:ext>
            </a:extLst>
          </p:cNvPr>
          <p:cNvSpPr txBox="1"/>
          <p:nvPr/>
        </p:nvSpPr>
        <p:spPr>
          <a:xfrm>
            <a:off x="7709752" y="3380170"/>
            <a:ext cx="2786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Predictive modelling of tumour response</a:t>
            </a:r>
          </a:p>
          <a:p>
            <a:pPr algn="ctr"/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E20572-AD83-4528-89C5-039E161286BD}"/>
              </a:ext>
            </a:extLst>
          </p:cNvPr>
          <p:cNvSpPr txBox="1"/>
          <p:nvPr/>
        </p:nvSpPr>
        <p:spPr>
          <a:xfrm>
            <a:off x="2450199" y="5634449"/>
            <a:ext cx="23789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Clinical trial simulation &amp; stratification</a:t>
            </a:r>
          </a:p>
          <a:p>
            <a:pPr algn="ctr"/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DE779A-55E9-43DA-92EA-5B9495C53A3D}"/>
              </a:ext>
            </a:extLst>
          </p:cNvPr>
          <p:cNvSpPr txBox="1"/>
          <p:nvPr/>
        </p:nvSpPr>
        <p:spPr>
          <a:xfrm>
            <a:off x="5526801" y="5634449"/>
            <a:ext cx="36721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/>
              <a:t>However, adoption is low: trust, interoperability, and reproducibility are barriers</a:t>
            </a:r>
          </a:p>
          <a:p>
            <a:pPr algn="ctr"/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44F2EE-67EB-E2D9-8900-8836D0FB340D}"/>
              </a:ext>
            </a:extLst>
          </p:cNvPr>
          <p:cNvSpPr txBox="1"/>
          <p:nvPr/>
        </p:nvSpPr>
        <p:spPr>
          <a:xfrm>
            <a:off x="1556312" y="1650452"/>
            <a:ext cx="10326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CA" sz="2400" dirty="0"/>
              <a:t>AI helps navigate complexity, </a:t>
            </a:r>
            <a:r>
              <a:rPr lang="en-CA" sz="2400" b="1" dirty="0"/>
              <a:t>not</a:t>
            </a:r>
            <a:r>
              <a:rPr lang="en-CA" sz="2400" dirty="0"/>
              <a:t> </a:t>
            </a:r>
            <a:r>
              <a:rPr lang="en-CA" sz="2400" b="1" dirty="0"/>
              <a:t>replace</a:t>
            </a:r>
            <a:r>
              <a:rPr lang="en-CA" sz="2400" dirty="0"/>
              <a:t> clinicians or researchers</a:t>
            </a:r>
          </a:p>
        </p:txBody>
      </p:sp>
      <p:sp>
        <p:nvSpPr>
          <p:cNvPr id="46" name="Oval 25">
            <a:extLst>
              <a:ext uri="{FF2B5EF4-FFF2-40B4-BE49-F238E27FC236}">
                <a16:creationId xmlns:a16="http://schemas.microsoft.com/office/drawing/2014/main" id="{2BB35AA2-37DF-E26E-6B10-DEE6025FE3E6}"/>
              </a:ext>
            </a:extLst>
          </p:cNvPr>
          <p:cNvSpPr>
            <a:spLocks noChangeAspect="1"/>
          </p:cNvSpPr>
          <p:nvPr/>
        </p:nvSpPr>
        <p:spPr>
          <a:xfrm>
            <a:off x="5200705" y="2600450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c</a:t>
            </a:r>
            <a:endParaRPr lang="ko-KR" altLang="en-US" sz="2700" dirty="0"/>
          </a:p>
        </p:txBody>
      </p:sp>
      <p:sp>
        <p:nvSpPr>
          <p:cNvPr id="47" name="Rectangle 7">
            <a:extLst>
              <a:ext uri="{FF2B5EF4-FFF2-40B4-BE49-F238E27FC236}">
                <a16:creationId xmlns:a16="http://schemas.microsoft.com/office/drawing/2014/main" id="{21A76A7B-234A-4B23-E7A7-0895F965AA6A}"/>
              </a:ext>
            </a:extLst>
          </p:cNvPr>
          <p:cNvSpPr/>
          <p:nvPr/>
        </p:nvSpPr>
        <p:spPr>
          <a:xfrm rot="18900000">
            <a:off x="8869413" y="2686324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Rounded Rectangle 40">
            <a:extLst>
              <a:ext uri="{FF2B5EF4-FFF2-40B4-BE49-F238E27FC236}">
                <a16:creationId xmlns:a16="http://schemas.microsoft.com/office/drawing/2014/main" id="{773877EC-E4F8-63CD-785D-CA44006B89A1}"/>
              </a:ext>
            </a:extLst>
          </p:cNvPr>
          <p:cNvSpPr/>
          <p:nvPr/>
        </p:nvSpPr>
        <p:spPr>
          <a:xfrm rot="2942052">
            <a:off x="7056867" y="4968025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9" name="Group 110">
            <a:extLst>
              <a:ext uri="{FF2B5EF4-FFF2-40B4-BE49-F238E27FC236}">
                <a16:creationId xmlns:a16="http://schemas.microsoft.com/office/drawing/2014/main" id="{AED0D14C-3815-591B-A737-626D3FA07C17}"/>
              </a:ext>
            </a:extLst>
          </p:cNvPr>
          <p:cNvGrpSpPr/>
          <p:nvPr/>
        </p:nvGrpSpPr>
        <p:grpSpPr>
          <a:xfrm>
            <a:off x="3371337" y="4894758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50" name="Freeform 111">
              <a:extLst>
                <a:ext uri="{FF2B5EF4-FFF2-40B4-BE49-F238E27FC236}">
                  <a16:creationId xmlns:a16="http://schemas.microsoft.com/office/drawing/2014/main" id="{8B1F8A90-5297-548D-0F75-E95C34FDC355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Oval 37">
              <a:extLst>
                <a:ext uri="{FF2B5EF4-FFF2-40B4-BE49-F238E27FC236}">
                  <a16:creationId xmlns:a16="http://schemas.microsoft.com/office/drawing/2014/main" id="{D8B1B7F4-D4A1-DAA2-32BC-2A266F1CDB1A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537A6B8-B17A-807E-EC63-43BCB2C8BA14}"/>
              </a:ext>
            </a:extLst>
          </p:cNvPr>
          <p:cNvSpPr txBox="1"/>
          <p:nvPr/>
        </p:nvSpPr>
        <p:spPr>
          <a:xfrm>
            <a:off x="124574" y="1901218"/>
            <a:ext cx="8589441" cy="5278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200" b="1" dirty="0"/>
              <a:t>Problem?</a:t>
            </a:r>
          </a:p>
          <a:p>
            <a:pPr marL="0" indent="0">
              <a:buNone/>
            </a:pPr>
            <a:endParaRPr lang="en-CA" sz="9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/>
              <a:t>Genomics data are often analyzed in silos-chromatin accessibility and gene expression separately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200" dirty="0"/>
          </a:p>
          <a:p>
            <a:pPr marL="0" indent="0">
              <a:buNone/>
            </a:pPr>
            <a:r>
              <a:rPr lang="en-CA" sz="2200" b="1" dirty="0"/>
              <a:t>Result:</a:t>
            </a:r>
          </a:p>
          <a:p>
            <a:pPr marL="0" indent="0">
              <a:buNone/>
            </a:pPr>
            <a:endParaRPr lang="en-CA" sz="9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/>
              <a:t>Amongst the first of the graph neural network models to </a:t>
            </a:r>
            <a:r>
              <a:rPr lang="en-CA" sz="2200" b="1" dirty="0"/>
              <a:t>connect </a:t>
            </a:r>
            <a:r>
              <a:rPr lang="en-CA" sz="2200" b="1" dirty="0" err="1"/>
              <a:t>multiomic</a:t>
            </a:r>
            <a:r>
              <a:rPr lang="en-CA" sz="2200" b="1" dirty="0"/>
              <a:t> data</a:t>
            </a:r>
            <a:r>
              <a:rPr lang="en-CA" sz="2200" dirty="0"/>
              <a:t> at single-cell 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/>
              <a:t>Achieved high predictive accuracy across a set of variable genes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200" dirty="0"/>
          </a:p>
          <a:p>
            <a:pPr marL="0" indent="0">
              <a:buNone/>
            </a:pPr>
            <a:r>
              <a:rPr lang="en-CA" sz="2200" b="1" dirty="0"/>
              <a:t>Broader implication:</a:t>
            </a:r>
          </a:p>
          <a:p>
            <a:pPr marL="0" indent="0">
              <a:buNone/>
            </a:pPr>
            <a:endParaRPr lang="en-CA" sz="9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/>
              <a:t>Modelling regulatory gene networks dynamically- essential for understanding therapy response and disease mechanisms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pic>
        <p:nvPicPr>
          <p:cNvPr id="11" name="Picture 10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0C104277-AB63-4CB5-100C-DDF2D2AED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295" y="-80955"/>
            <a:ext cx="7934070" cy="13784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FAEE6A-7A47-AC94-51B6-07B9886C4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295" y="1297458"/>
            <a:ext cx="7934070" cy="935883"/>
          </a:xfrm>
          <a:prstGeom prst="rect">
            <a:avLst/>
          </a:prstGeom>
        </p:spPr>
      </p:pic>
      <p:pic>
        <p:nvPicPr>
          <p:cNvPr id="21" name="Picture 20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EF15D982-0FB1-A5C2-7C3A-B4E7E8526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670" y="-865283"/>
            <a:ext cx="4738462" cy="3158974"/>
          </a:xfrm>
          <a:prstGeom prst="rect">
            <a:avLst/>
          </a:prstGeom>
        </p:spPr>
      </p:pic>
      <p:pic>
        <p:nvPicPr>
          <p:cNvPr id="23" name="Picture 22" descr="A map of the islands&#10;&#10;AI-generated content may be incorrect.">
            <a:extLst>
              <a:ext uri="{FF2B5EF4-FFF2-40B4-BE49-F238E27FC236}">
                <a16:creationId xmlns:a16="http://schemas.microsoft.com/office/drawing/2014/main" id="{ED2DF330-7200-ABDC-A9BB-61514A4099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178"/>
          <a:stretch/>
        </p:blipFill>
        <p:spPr>
          <a:xfrm>
            <a:off x="9019961" y="4356639"/>
            <a:ext cx="2820769" cy="2366424"/>
          </a:xfrm>
          <a:prstGeom prst="rect">
            <a:avLst/>
          </a:prstGeom>
        </p:spPr>
      </p:pic>
      <p:pic>
        <p:nvPicPr>
          <p:cNvPr id="25" name="Picture 24" descr="A group of colorful dots&#10;&#10;AI-generated content may be incorrect.">
            <a:extLst>
              <a:ext uri="{FF2B5EF4-FFF2-40B4-BE49-F238E27FC236}">
                <a16:creationId xmlns:a16="http://schemas.microsoft.com/office/drawing/2014/main" id="{E23DB1A1-4AC2-99E9-F3AF-33CBC48DFD1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19" t="759" r="1378" b="3778"/>
          <a:stretch/>
        </p:blipFill>
        <p:spPr>
          <a:xfrm>
            <a:off x="8411134" y="2097741"/>
            <a:ext cx="3381937" cy="2036818"/>
          </a:xfrm>
          <a:prstGeom prst="rect">
            <a:avLst/>
          </a:prstGeom>
        </p:spPr>
      </p:pic>
      <p:pic>
        <p:nvPicPr>
          <p:cNvPr id="28" name="Picture 2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37F2B8ED-5EAA-25F1-02D9-3F53BB3AA6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9" y="1246605"/>
            <a:ext cx="1432954" cy="492769"/>
          </a:xfrm>
          <a:prstGeom prst="rect">
            <a:avLst/>
          </a:prstGeom>
        </p:spPr>
      </p:pic>
      <p:pic>
        <p:nvPicPr>
          <p:cNvPr id="29" name="Picture 28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0B49559A-6E38-C9D7-F4B1-FA8FE27785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665" y="1312969"/>
            <a:ext cx="1345413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6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sz="4400" dirty="0"/>
              <a:t>From </a:t>
            </a:r>
            <a:r>
              <a:rPr lang="en-CA" sz="4400" i="1" dirty="0"/>
              <a:t>scMultiGraph</a:t>
            </a:r>
            <a:r>
              <a:rPr lang="en-CA" sz="4400" dirty="0"/>
              <a:t> to Real-World AI Barriers</a:t>
            </a:r>
            <a:endParaRPr lang="en-US" sz="4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D10CB2-AE50-4E1B-BCC5-1703248CDF4B}"/>
              </a:ext>
            </a:extLst>
          </p:cNvPr>
          <p:cNvSpPr/>
          <p:nvPr/>
        </p:nvSpPr>
        <p:spPr>
          <a:xfrm>
            <a:off x="1654292" y="1446849"/>
            <a:ext cx="468000" cy="468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9311C-5DD6-4788-BAC1-1A41DED8C411}"/>
              </a:ext>
            </a:extLst>
          </p:cNvPr>
          <p:cNvSpPr txBox="1"/>
          <p:nvPr/>
        </p:nvSpPr>
        <p:spPr>
          <a:xfrm>
            <a:off x="2106272" y="1526961"/>
            <a:ext cx="25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STANDARDIZATION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8A862-38E0-4669-A614-06CB07C7E739}"/>
              </a:ext>
            </a:extLst>
          </p:cNvPr>
          <p:cNvSpPr txBox="1"/>
          <p:nvPr/>
        </p:nvSpPr>
        <p:spPr>
          <a:xfrm>
            <a:off x="1653028" y="1895049"/>
            <a:ext cx="3010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Lack of </a:t>
            </a:r>
            <a:r>
              <a:rPr lang="en-CA" sz="2000" b="1" dirty="0"/>
              <a:t>standardized architectures</a:t>
            </a:r>
            <a:r>
              <a:rPr lang="en-CA" sz="2000" dirty="0"/>
              <a:t> for </a:t>
            </a:r>
            <a:r>
              <a:rPr lang="en-CA" sz="2000" dirty="0" err="1"/>
              <a:t>multiomic</a:t>
            </a:r>
            <a:r>
              <a:rPr lang="en-CA" sz="2000" dirty="0"/>
              <a:t> data integration</a:t>
            </a:r>
          </a:p>
          <a:p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544036-4FA7-4AEB-B291-B8E6BBFBA8D8}"/>
              </a:ext>
            </a:extLst>
          </p:cNvPr>
          <p:cNvSpPr/>
          <p:nvPr/>
        </p:nvSpPr>
        <p:spPr>
          <a:xfrm>
            <a:off x="9053589" y="1446853"/>
            <a:ext cx="468000" cy="46800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500EE-5986-40F7-827F-54507D543423}"/>
              </a:ext>
            </a:extLst>
          </p:cNvPr>
          <p:cNvSpPr txBox="1"/>
          <p:nvPr/>
        </p:nvSpPr>
        <p:spPr>
          <a:xfrm>
            <a:off x="9505569" y="1526965"/>
            <a:ext cx="25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CLINICAL VALIDATION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AC6D8-CE2C-4AD4-91B4-9019180CBD84}"/>
              </a:ext>
            </a:extLst>
          </p:cNvPr>
          <p:cNvSpPr txBox="1"/>
          <p:nvPr/>
        </p:nvSpPr>
        <p:spPr>
          <a:xfrm>
            <a:off x="9052325" y="1895053"/>
            <a:ext cx="3010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Disconnection between </a:t>
            </a:r>
            <a:r>
              <a:rPr lang="en-CA" sz="2000" b="1" dirty="0"/>
              <a:t>academic modelling</a:t>
            </a:r>
            <a:r>
              <a:rPr lang="en-CA" sz="2000" dirty="0"/>
              <a:t> and </a:t>
            </a:r>
            <a:r>
              <a:rPr lang="en-CA" sz="2000" b="1" dirty="0"/>
              <a:t>clinical validation</a:t>
            </a:r>
          </a:p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0864C5-8D5A-4044-A9F1-F474A98D8EA4}"/>
              </a:ext>
            </a:extLst>
          </p:cNvPr>
          <p:cNvCxnSpPr/>
          <p:nvPr/>
        </p:nvCxnSpPr>
        <p:spPr>
          <a:xfrm flipH="1">
            <a:off x="5015052" y="2064498"/>
            <a:ext cx="341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321C44-E2B3-4E36-8224-C43BC7862215}"/>
              </a:ext>
            </a:extLst>
          </p:cNvPr>
          <p:cNvCxnSpPr/>
          <p:nvPr/>
        </p:nvCxnSpPr>
        <p:spPr>
          <a:xfrm>
            <a:off x="2154656" y="3555931"/>
            <a:ext cx="788278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E57F2C-07D2-4EBA-9955-B8C6B08F37B4}"/>
              </a:ext>
            </a:extLst>
          </p:cNvPr>
          <p:cNvCxnSpPr/>
          <p:nvPr/>
        </p:nvCxnSpPr>
        <p:spPr>
          <a:xfrm flipH="1">
            <a:off x="8731895" y="2064498"/>
            <a:ext cx="340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51495B5-818A-4FF6-B419-3A800723DBFA}"/>
              </a:ext>
            </a:extLst>
          </p:cNvPr>
          <p:cNvSpPr/>
          <p:nvPr/>
        </p:nvSpPr>
        <p:spPr>
          <a:xfrm>
            <a:off x="5371124" y="1463180"/>
            <a:ext cx="468000" cy="4680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80A637-64FA-44B2-9BEC-C36BFD282FDA}"/>
              </a:ext>
            </a:extLst>
          </p:cNvPr>
          <p:cNvSpPr txBox="1"/>
          <p:nvPr/>
        </p:nvSpPr>
        <p:spPr>
          <a:xfrm>
            <a:off x="5823104" y="1543292"/>
            <a:ext cx="25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ACCESS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E3DB84-D1FF-4F1D-BDC5-AC1BE5CF4621}"/>
              </a:ext>
            </a:extLst>
          </p:cNvPr>
          <p:cNvSpPr txBox="1"/>
          <p:nvPr/>
        </p:nvSpPr>
        <p:spPr>
          <a:xfrm>
            <a:off x="5369860" y="1911380"/>
            <a:ext cx="301063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Limited access to </a:t>
            </a:r>
            <a:r>
              <a:rPr lang="en-CA" sz="2000" b="1" dirty="0"/>
              <a:t>high-quality, diverse training data</a:t>
            </a:r>
            <a:endParaRPr lang="en-CA" sz="2000" dirty="0"/>
          </a:p>
          <a:p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Round Same Side Corner Rectangle 19">
            <a:extLst>
              <a:ext uri="{FF2B5EF4-FFF2-40B4-BE49-F238E27FC236}">
                <a16:creationId xmlns:a16="http://schemas.microsoft.com/office/drawing/2014/main" id="{DD23B953-A788-419C-B617-3D2041B662C0}"/>
              </a:ext>
            </a:extLst>
          </p:cNvPr>
          <p:cNvSpPr/>
          <p:nvPr/>
        </p:nvSpPr>
        <p:spPr>
          <a:xfrm>
            <a:off x="1081856" y="6002912"/>
            <a:ext cx="415550" cy="513424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A68FFDD-1551-BA3C-6C2C-3E61057F6B9C}"/>
              </a:ext>
            </a:extLst>
          </p:cNvPr>
          <p:cNvSpPr txBox="1"/>
          <p:nvPr/>
        </p:nvSpPr>
        <p:spPr>
          <a:xfrm>
            <a:off x="-496887" y="2298777"/>
            <a:ext cx="19735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CA" sz="2400" dirty="0">
                <a:latin typeface="Al Nile" pitchFamily="2" charset="-78"/>
                <a:cs typeface="Al Nile" pitchFamily="2" charset="-78"/>
              </a:rPr>
              <a:t>My thesis clarified: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92A2B8-B7CD-07CF-4678-CCC4BF2680B5}"/>
              </a:ext>
            </a:extLst>
          </p:cNvPr>
          <p:cNvSpPr txBox="1"/>
          <p:nvPr/>
        </p:nvSpPr>
        <p:spPr>
          <a:xfrm>
            <a:off x="993805" y="3847482"/>
            <a:ext cx="67296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CA" sz="2400" dirty="0"/>
              <a:t>Next… </a:t>
            </a:r>
            <a:r>
              <a:rPr lang="en-CA" sz="2400" b="1" dirty="0"/>
              <a:t>How do we deploy this in real-world cancer settings-ethically and scale it properly?</a:t>
            </a:r>
            <a:endParaRPr lang="en-CA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7C33E96-E4B0-9637-D318-1A39CD1FC448}"/>
              </a:ext>
            </a:extLst>
          </p:cNvPr>
          <p:cNvSpPr txBox="1"/>
          <p:nvPr/>
        </p:nvSpPr>
        <p:spPr>
          <a:xfrm>
            <a:off x="-168261" y="4444725"/>
            <a:ext cx="8613038" cy="2116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CA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—</a:t>
            </a:r>
            <a:endParaRPr lang="en-CA" b="0" dirty="0">
              <a:effectLst/>
            </a:endParaRPr>
          </a:p>
          <a:p>
            <a:pPr algn="ctr">
              <a:lnSpc>
                <a:spcPct val="150000"/>
              </a:lnSpc>
              <a:buNone/>
            </a:pPr>
            <a:r>
              <a:rPr lang="en-CA" sz="2400" b="1" i="1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BRaIn</a:t>
            </a:r>
            <a:r>
              <a:rPr lang="en-CA" sz="2400" b="1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-MOD</a:t>
            </a:r>
            <a:r>
              <a:rPr lang="en-CA" sz="24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(Brain Response and Infiltration Modeling through Omics and Dynamics): Digital Twin Modeling of Glioma Evolution and Therapy Response</a:t>
            </a:r>
            <a:endParaRPr lang="en-US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1FF979-3879-7B08-B869-ED4370F74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960" y="5157018"/>
            <a:ext cx="3912951" cy="130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2F6C8D9-0808-F05F-E284-51A733E3E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t="22453" r="3855" b="26179"/>
          <a:stretch/>
        </p:blipFill>
        <p:spPr bwMode="auto">
          <a:xfrm>
            <a:off x="8229734" y="4180878"/>
            <a:ext cx="3615401" cy="1016132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aerial view of a city&#10;&#10;AI-generated content may be incorrect.">
            <a:extLst>
              <a:ext uri="{FF2B5EF4-FFF2-40B4-BE49-F238E27FC236}">
                <a16:creationId xmlns:a16="http://schemas.microsoft.com/office/drawing/2014/main" id="{DEEDE58C-56BE-8E40-D51C-6A799574FE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5" r="1153" b="561"/>
          <a:stretch/>
        </p:blipFill>
        <p:spPr>
          <a:xfrm>
            <a:off x="383093" y="357096"/>
            <a:ext cx="11425813" cy="614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0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0D1E4B-DA58-D6BB-7375-942CEFBD6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66" y="326809"/>
            <a:ext cx="11032067" cy="1366326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Oncology Across BIO4 - A Shared Domain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186F9-9DBF-F05B-828B-F8C0535C4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343108"/>
            <a:ext cx="6096000" cy="55021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Key Projects &amp; BIO4 Tenants</a:t>
            </a:r>
          </a:p>
          <a:p>
            <a:r>
              <a:rPr lang="en-US" sz="1800" b="1" dirty="0"/>
              <a:t>IMGGE</a:t>
            </a:r>
            <a:br>
              <a:rPr lang="en-US" sz="1800" dirty="0"/>
            </a:br>
            <a:r>
              <a:rPr lang="en-US" sz="1800" dirty="0"/>
              <a:t>DNA repair and genome stability (BRCA2-related)</a:t>
            </a:r>
            <a:br>
              <a:rPr lang="en-US" sz="1800" dirty="0"/>
            </a:br>
            <a:r>
              <a:rPr lang="en-US" sz="1800" dirty="0"/>
              <a:t>Targeting vulnerabilities in HR-deficient cancers</a:t>
            </a:r>
          </a:p>
          <a:p>
            <a:r>
              <a:rPr lang="en-US" sz="1800" b="1" dirty="0"/>
              <a:t>Faculty of Medicine + IORS (Institute for Oncology and Radiology of Serbia)</a:t>
            </a:r>
            <a:br>
              <a:rPr lang="en-US" sz="1800" dirty="0"/>
            </a:br>
            <a:r>
              <a:rPr lang="en-US" sz="1800" dirty="0"/>
              <a:t>Biomarker discovery in rectal cancer</a:t>
            </a:r>
            <a:br>
              <a:rPr lang="en-US" sz="1800" dirty="0"/>
            </a:br>
            <a:r>
              <a:rPr lang="en-US" sz="1800" dirty="0"/>
              <a:t>Personalized treatment pathways through EU collaboration</a:t>
            </a:r>
          </a:p>
          <a:p>
            <a:r>
              <a:rPr lang="en-US" sz="1800" b="1" dirty="0"/>
              <a:t>IMI</a:t>
            </a:r>
            <a:br>
              <a:rPr lang="en-US" sz="1800" dirty="0"/>
            </a:br>
            <a:r>
              <a:rPr lang="en-US" sz="1800" dirty="0"/>
              <a:t>Anti-inflammatory diets during breast cancer therapy</a:t>
            </a:r>
            <a:br>
              <a:rPr lang="en-US" sz="1800" dirty="0"/>
            </a:br>
            <a:r>
              <a:rPr lang="en-US" sz="1800" dirty="0"/>
              <a:t>Linking nutrition, clinical outcomes, and ML models</a:t>
            </a:r>
          </a:p>
          <a:p>
            <a:pPr marL="0"/>
            <a:r>
              <a:rPr lang="en-US" sz="1800" b="1" dirty="0"/>
              <a:t>IBISS + Faculty of Chemistry</a:t>
            </a:r>
            <a:br>
              <a:rPr lang="en-US" sz="1800" dirty="0"/>
            </a:br>
            <a:r>
              <a:rPr lang="en-US" sz="1800" dirty="0"/>
              <a:t>     Novel hybrid anticancer compounds</a:t>
            </a:r>
            <a:br>
              <a:rPr lang="en-US" sz="1800" dirty="0"/>
            </a:br>
            <a:r>
              <a:rPr lang="en-US" sz="1800" dirty="0"/>
              <a:t>     Designed to reduce toxicity and overcome drug resistance</a:t>
            </a:r>
          </a:p>
          <a:p>
            <a:endParaRPr lang="en-US" sz="11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AC2B8DA-77EB-C896-14B7-D25200D407F6}"/>
              </a:ext>
            </a:extLst>
          </p:cNvPr>
          <p:cNvSpPr txBox="1"/>
          <p:nvPr/>
        </p:nvSpPr>
        <p:spPr>
          <a:xfrm>
            <a:off x="6526588" y="2839445"/>
            <a:ext cx="5514907" cy="38507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z="3600" dirty="0"/>
              <a:t>BIO4 enables these projects to intersect through AI and infrastructure, without creating artificial silos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91987-692A-04BF-ECA0-E5799E414DBC}"/>
              </a:ext>
            </a:extLst>
          </p:cNvPr>
          <p:cNvSpPr txBox="1"/>
          <p:nvPr/>
        </p:nvSpPr>
        <p:spPr>
          <a:xfrm>
            <a:off x="312568" y="1696777"/>
            <a:ext cx="11566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/>
              <a:t>Oncology is not a separate pillar at BIO4; rather, it’s a cross-cutting domain worked on across multiple tenant institutions</a:t>
            </a:r>
          </a:p>
        </p:txBody>
      </p:sp>
    </p:spTree>
    <p:extLst>
      <p:ext uri="{BB962C8B-B14F-4D97-AF65-F5344CB8AC3E}">
        <p14:creationId xmlns:p14="http://schemas.microsoft.com/office/powerpoint/2010/main" val="2393054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32CA6A-2533-4944-9534-9A87A2EA6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C3CE46-BB4D-9A26-0690-5B2333E22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r>
              <a:rPr lang="en-CA" sz="5400">
                <a:solidFill>
                  <a:schemeClr val="tx2"/>
                </a:solidFill>
              </a:rPr>
              <a:t>ASCO 2025 - Serbia’s Presence in Oncology &amp; AI</a:t>
            </a:r>
            <a:endParaRPr lang="en-US" sz="5400">
              <a:solidFill>
                <a:schemeClr val="tx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E44FE1-0DFB-4432-B6F1-7BB65304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7C4AD9-61C7-4AB6-AAD1-C303A8BE3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685BF2-60B4-41A0-9B16-61CD8CC7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4B9126E-B366-45E7-A556-442F4D162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B6BA6E-8873-4A6F-9AB0-395D23D7D6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77B602-3560-E950-3B6E-254E00BE92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708032"/>
              </p:ext>
            </p:extLst>
          </p:nvPr>
        </p:nvGraphicFramePr>
        <p:xfrm>
          <a:off x="6361049" y="210312"/>
          <a:ext cx="5581003" cy="596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blue and green text on a black background&#10;&#10;AI-generated content may be incorrect.">
            <a:extLst>
              <a:ext uri="{FF2B5EF4-FFF2-40B4-BE49-F238E27FC236}">
                <a16:creationId xmlns:a16="http://schemas.microsoft.com/office/drawing/2014/main" id="{C41952CD-7C8E-76B2-75E6-9D4889E4AF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063" y="594944"/>
            <a:ext cx="3939416" cy="11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2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599</Words>
  <Application>Microsoft Macintosh PowerPoint</Application>
  <PresentationFormat>Widescreen</PresentationFormat>
  <Paragraphs>80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Al Nile</vt:lpstr>
      <vt:lpstr>Aptos</vt:lpstr>
      <vt:lpstr>Aptos Display</vt:lpstr>
      <vt:lpstr>Aptos Light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Oncology Across BIO4 - A Shared Domain</vt:lpstr>
      <vt:lpstr>ASCO 2025 - Serbia’s Presence in Oncology &amp; AI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 Milošević | 2024/5031</dc:creator>
  <cp:lastModifiedBy>Stefan Milošević | 2024/5031</cp:lastModifiedBy>
  <cp:revision>9</cp:revision>
  <dcterms:created xsi:type="dcterms:W3CDTF">2025-05-17T10:07:37Z</dcterms:created>
  <dcterms:modified xsi:type="dcterms:W3CDTF">2025-05-19T11:57:47Z</dcterms:modified>
</cp:coreProperties>
</file>