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63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E214B-E435-4069-A6E9-6671D998002E}" type="datetimeFigureOut">
              <a:rPr lang="sr-Latn-RS" smtClean="0"/>
              <a:t>19.9.2019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E9D3E-6B25-492F-9894-6220A0C3958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53812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8CDADC-A93A-48FF-B5BD-735795D888FC}" type="slidenum">
              <a:rPr lang="en-US" altLang="x-non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x-none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DEE0AD-8AD2-4FF8-96FB-972DF2BB467D}" type="slidenum">
              <a:rPr lang="en-US" altLang="x-non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x-none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D947EC-B72B-4109-B706-5A89B9C61791}" type="slidenum">
              <a:rPr lang="en-US" altLang="x-non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altLang="x-none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BE1CC8-7D31-4B7E-B6DC-A1874DAD0C6D}" type="slidenum">
              <a:rPr lang="en-US" altLang="x-non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altLang="x-none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A38412-6AAA-4E6D-B085-D57CAB680C22}" type="slidenum">
              <a:rPr lang="en-US" altLang="x-non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x-none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7467600" cy="12954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Избор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Станко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Нед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ић</a:t>
            </a:r>
            <a:endParaRPr lang="en-US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350" y="152400"/>
            <a:ext cx="13652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304800" y="2133600"/>
            <a:ext cx="6819900" cy="33528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место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година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рођења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Аранђеловац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198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интегрисане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мастер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студије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sr-Cyrl-R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4000" indent="-342900" algn="just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Факултет инжењеринга и физичких наука, Универзитет у Саутемптону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(200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-200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просек: </a:t>
            </a:r>
            <a:r>
              <a:rPr lang="en-US" sz="2000" i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First Class </a:t>
            </a:r>
            <a:r>
              <a:rPr lang="en-US" sz="2000" i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Honours</a:t>
            </a:r>
            <a:endParaRPr lang="en-US" sz="2000" i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докторске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студије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684000" indent="-342900" algn="just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Факултет инжењеринга, Универзитет у Кембриџу 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(200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-201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sr-Cyrl-R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4000" indent="-342900" algn="just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Докторска т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еза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0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“Zinc oxide nanowire field effect transistors”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одбрањена 8. маја 2014. године</a:t>
            </a: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8"/>
          <p:cNvSpPr txBox="1">
            <a:spLocks noChangeArrowheads="1"/>
          </p:cNvSpPr>
          <p:nvPr/>
        </p:nvSpPr>
        <p:spPr>
          <a:xfrm>
            <a:off x="304800" y="4572000"/>
            <a:ext cx="8686800" cy="26670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ангажовање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пројектима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FP7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пројекат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NABAB </a:t>
            </a:r>
            <a:r>
              <a:rPr lang="en-US" sz="2000" i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(“</a:t>
            </a:r>
            <a:r>
              <a:rPr lang="en-US" sz="2000" i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Nanocomputing</a:t>
            </a:r>
            <a:r>
              <a:rPr lang="en-US" sz="2000" i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i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uilding </a:t>
            </a:r>
            <a:r>
              <a:rPr lang="en-US" sz="20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blocks with </a:t>
            </a:r>
            <a:r>
              <a:rPr lang="en-US" sz="2000" i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acquired </a:t>
            </a:r>
            <a:r>
              <a:rPr lang="en-US" sz="2000" i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2000" i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304800" y="1447800"/>
            <a:ext cx="8686800" cy="457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Биографски</a:t>
            </a: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подаци</a:t>
            </a:r>
            <a:endParaRPr lang="en-US" sz="20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stanko nedi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845210"/>
            <a:ext cx="1781620" cy="2040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342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7467600" cy="12954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Избор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Станко Недић</a:t>
            </a:r>
            <a:endParaRPr lang="en-US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350" y="152400"/>
            <a:ext cx="13652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304800" y="2150692"/>
            <a:ext cx="8458200" cy="485970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Научно-истраживачки рад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кандидата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је у области 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експерименталне физике кондензоване материје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 </a:t>
            </a:r>
            <a:r>
              <a:rPr 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 у току досадашњег рада бавио фабрикацијом и испитавањем наноелектронских уређаја на бази транзистора са ефектом поља заснованих 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полупроводничким 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цинк </a:t>
            </a:r>
            <a:r>
              <a:rPr 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оксидним наножицама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Најзначајније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истраживачке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теме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којима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бавио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sr-Cyrl-R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000" algn="just">
              <a:spcBef>
                <a:spcPts val="0"/>
              </a:spcBef>
              <a:defRPr/>
            </a:pPr>
            <a:r>
              <a:rPr lang="ru-RU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Тема 1. Испитивање </a:t>
            </a:r>
            <a:r>
              <a:rPr lang="ru-RU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електричних својстава транзистора са ефектом поља заснованих на цинк оксидним </a:t>
            </a:r>
            <a:r>
              <a:rPr lang="ru-RU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наножицама</a:t>
            </a:r>
          </a:p>
          <a:p>
            <a:pPr marL="684000" indent="-342000" algn="just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оказано да </a:t>
            </a:r>
            <a:r>
              <a:rPr 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транзистори са површинском 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пасивизацијом цинк оксидних наножица имају </a:t>
            </a:r>
            <a:r>
              <a:rPr 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ниску 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потрошњу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електричне енергије 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вишеструко повећане вредности мобилности електрона </a:t>
            </a:r>
            <a:endParaRPr lang="ru-RU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4000" indent="-342000" algn="just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Адсорпција </a:t>
            </a:r>
            <a:r>
              <a:rPr 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кисеоника на површини цинк 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sr-Cyrl-RS" sz="2000" kern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kern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идних </a:t>
            </a:r>
            <a:r>
              <a:rPr 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наножица и наелектрисање заробљено у гејт оксиду 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 идентификовани као кључни механизми који доводе </a:t>
            </a:r>
            <a:r>
              <a:rPr 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 нестабилности напона 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прага</a:t>
            </a:r>
            <a:endParaRPr lang="ru-RU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/>
              <a:t> </a:t>
            </a:r>
            <a:endParaRPr lang="sr-Cyrl-R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304800" y="1447800"/>
            <a:ext cx="8686800" cy="457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Преглед</a:t>
            </a: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научне</a:t>
            </a: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активности</a:t>
            </a: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кандидата</a:t>
            </a:r>
            <a:endParaRPr lang="en-US" sz="20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15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304800" y="228600"/>
            <a:ext cx="74676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defRPr/>
            </a:pP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Избор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Станко Недић</a:t>
            </a:r>
            <a:endParaRPr lang="en-US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350" y="152400"/>
            <a:ext cx="13652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8"/>
          <p:cNvSpPr txBox="1">
            <a:spLocks noChangeArrowheads="1"/>
          </p:cNvSpPr>
          <p:nvPr/>
        </p:nvSpPr>
        <p:spPr>
          <a:xfrm>
            <a:off x="304800" y="1600200"/>
            <a:ext cx="8458200" cy="56388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sr-Cyrl-RS" sz="20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0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Тема 2. Утицај </a:t>
            </a:r>
            <a:r>
              <a:rPr lang="ru-RU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елекричних фактора и фактора средине на перформансе фотодетектора на </a:t>
            </a:r>
            <a:r>
              <a:rPr lang="ru-RU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бази транзистора из </a:t>
            </a: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еме 1</a:t>
            </a:r>
          </a:p>
          <a:p>
            <a:pPr marL="684000" indent="-342900" algn="just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Анализирани су утицаји </a:t>
            </a:r>
            <a:r>
              <a:rPr 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површинске пасивизације, напона на гејт терминалу, температуре, и притиска амбијента на фотосензитивност, фотокондуктивни ефекат и динамику релаксације фотогенерисаних носилаца електричне 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струје</a:t>
            </a:r>
          </a:p>
          <a:p>
            <a:pPr marL="684000" indent="-342900" algn="just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Идентификован је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компромис између брзе релаксације фотогенерисаних носилаца и високог фотокондуктивног добитка на повишеним температурама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 конвенционалним и пасивизираним уређајима</a:t>
            </a:r>
            <a:endParaRPr lang="ru-RU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000" algn="just">
              <a:spcBef>
                <a:spcPts val="0"/>
              </a:spcBef>
              <a:defRPr/>
            </a:pPr>
            <a:r>
              <a:rPr lang="ru-RU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Тема 3. Постојана </a:t>
            </a:r>
            <a:r>
              <a:rPr lang="ru-RU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меморија на бази транзистора </a:t>
            </a:r>
            <a:r>
              <a:rPr lang="ru-RU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еме 1 са фероелектричним </a:t>
            </a:r>
            <a:r>
              <a:rPr lang="ru-RU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гејт </a:t>
            </a:r>
            <a:r>
              <a:rPr lang="ru-RU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диелектриком</a:t>
            </a:r>
            <a:endParaRPr lang="ru-RU" sz="20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4000" indent="-342900" algn="just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Демонстриран наноелектронски 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уређај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 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функцијом постојане меморије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високих перформанси остварен фабрикацијом транзистора заснованог на 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цинк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оксидној наножици са танким слојем 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фероелектричног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гејт диелектрика</a:t>
            </a:r>
            <a:endParaRPr lang="sr-Cyrl-R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/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4000" indent="-342900" algn="just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820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7467600" cy="12954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Избор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Станко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Нед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ић</a:t>
            </a:r>
            <a:endParaRPr lang="en-US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350" y="152400"/>
            <a:ext cx="13652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304800" y="2133600"/>
            <a:ext cx="8458200" cy="37338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Награде</a:t>
            </a:r>
            <a:r>
              <a:rPr lang="sr-Cyrl-R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sr-Cyrl-R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4000" indent="-342900" algn="just">
              <a:buFont typeface="Courier New" panose="02070309020205020404" pitchFamily="49" charset="0"/>
              <a:buChar char="o"/>
            </a:pPr>
            <a:r>
              <a:rPr lang="en-US" sz="2000" i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Cambridge Overseas Trust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стипендија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Универзитет у Кембриџу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sr-Cyrl-R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4000" indent="-342900" algn="just">
              <a:buFont typeface="Courier New" panose="02070309020205020404" pitchFamily="49" charset="0"/>
              <a:buChar char="o"/>
            </a:pPr>
            <a:r>
              <a:rPr lang="en-US" sz="2000" i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Sir </a:t>
            </a:r>
            <a:r>
              <a:rPr lang="en-US" sz="20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William Siemens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медаља додељена за изврсност у области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инжењеринга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Универзитет у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Саутемптону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sr-Cyrl-R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4000" indent="-342900" algn="just">
              <a:buFont typeface="Courier New" panose="02070309020205020404" pitchFamily="49" charset="0"/>
              <a:buChar char="o"/>
            </a:pPr>
            <a:r>
              <a:rPr lang="en-US" sz="2000" i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Zepler</a:t>
            </a:r>
            <a:r>
              <a:rPr lang="en-US" sz="2000" i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Prize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награда додељена за постигнут најбољи просек у последњој години интегрисаног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мастера </a:t>
            </a:r>
            <a:r>
              <a:rPr lang="en-US" sz="2000" i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MEng</a:t>
            </a:r>
            <a:r>
              <a:rPr lang="sr-Cyrl-RS" sz="2000" i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Electronic Engineering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Универзитет у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Саутемптону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sr-Cyrl-R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sr-Cyrl-R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Међународна сарадња:</a:t>
            </a:r>
          </a:p>
          <a:p>
            <a:pPr marL="684000" indent="-342900" algn="just">
              <a:buFont typeface="Courier New" panose="02070309020205020404" pitchFamily="49" charset="0"/>
              <a:buChar char="o"/>
            </a:pP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 је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током доктората остварио 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значајну сарадњу са групом </a:t>
            </a:r>
            <a:r>
              <a:rPr lang="sr-Latn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Prof Takhee </a:t>
            </a:r>
            <a:r>
              <a:rPr lang="sr-Latn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Lee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-a</a:t>
            </a:r>
            <a:r>
              <a:rPr lang="sr-Latn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 Института за науку и технологију у Гвангџуу (</a:t>
            </a:r>
            <a:r>
              <a:rPr lang="sr-Latn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Gwangju Institute of Science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 Technology – GIST) у Јужној 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Кореји</a:t>
            </a:r>
          </a:p>
          <a:p>
            <a:pPr marL="342900" indent="-342900" algn="l">
              <a:spcBef>
                <a:spcPts val="0"/>
              </a:spcBef>
              <a:buFont typeface="Arial" pitchFamily="34" charset="0"/>
              <a:buChar char="•"/>
              <a:defRPr/>
            </a:pPr>
            <a:endParaRPr lang="sr-Cyrl-RS" sz="2000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304800" y="1447800"/>
            <a:ext cx="8686800" cy="457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Елементи за квалитативну анализу рада </a:t>
            </a:r>
            <a:r>
              <a:rPr lang="ru-RU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кандидата</a:t>
            </a:r>
            <a:endParaRPr lang="ru-RU" sz="20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6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7467600" cy="12954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Избор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Станко Недић</a:t>
            </a:r>
            <a:endParaRPr lang="en-US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350" y="152400"/>
            <a:ext cx="13652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304800" y="2133600"/>
            <a:ext cx="8458200" cy="14478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објавио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рад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М21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категорије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 рад М21 категорије и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има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саопштења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М34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категорије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Радови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цитирани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пута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 аутоцитата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304800" y="1447800"/>
            <a:ext cx="8686800" cy="457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Елементи за </a:t>
            </a:r>
            <a:r>
              <a:rPr lang="ru-RU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ква</a:t>
            </a: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нт</a:t>
            </a:r>
            <a:r>
              <a:rPr lang="ru-RU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итативну </a:t>
            </a:r>
            <a:r>
              <a:rPr lang="ru-RU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анализу рада </a:t>
            </a:r>
            <a:r>
              <a:rPr lang="ru-RU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кандидата</a:t>
            </a:r>
            <a:endParaRPr lang="ru-RU" sz="20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8" name="Rectangle 1"/>
          <p:cNvSpPr>
            <a:spLocks noChangeArrowheads="1"/>
          </p:cNvSpPr>
          <p:nvPr/>
        </p:nvSpPr>
        <p:spPr bwMode="auto">
          <a:xfrm>
            <a:off x="1966913" y="24463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sr-Latn-RS" altLang="sr-Latn-R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967911"/>
              </p:ext>
            </p:extLst>
          </p:nvPr>
        </p:nvGraphicFramePr>
        <p:xfrm>
          <a:off x="609600" y="4038600"/>
          <a:ext cx="8077200" cy="2022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/>
                <a:gridCol w="2692400"/>
                <a:gridCol w="2692400"/>
              </a:tblGrid>
              <a:tr h="37095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Остварено</a:t>
                      </a:r>
                      <a:r>
                        <a:rPr lang="sr-Cyrl-RS" sz="1800" dirty="0" smtClean="0"/>
                        <a:t> (Нормирано)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Потребно</a:t>
                      </a:r>
                      <a:endParaRPr lang="en-US" sz="1800" dirty="0"/>
                    </a:p>
                  </a:txBody>
                  <a:tcPr marT="45734" marB="45734"/>
                </a:tc>
              </a:tr>
              <a:tr h="370956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Укупно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sr-Cyrl-RS" sz="1800" dirty="0" smtClean="0"/>
                        <a:t>25</a:t>
                      </a:r>
                      <a:r>
                        <a:rPr lang="sr-Cyrl-RS" sz="1800" baseline="0" dirty="0" smtClean="0"/>
                        <a:t> </a:t>
                      </a:r>
                      <a:r>
                        <a:rPr lang="sr-Cyrl-RS" sz="1800" dirty="0" smtClean="0"/>
                        <a:t>(20</a:t>
                      </a:r>
                      <a:r>
                        <a:rPr lang="en-US" sz="1800" dirty="0" smtClean="0"/>
                        <a:t>,5</a:t>
                      </a:r>
                      <a:r>
                        <a:rPr lang="sr-Cyrl-RS" sz="1800" dirty="0" smtClean="0"/>
                        <a:t>)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16</a:t>
                      </a:r>
                      <a:endParaRPr lang="en-US" sz="1800" dirty="0"/>
                    </a:p>
                  </a:txBody>
                  <a:tcPr marT="45734" marB="45734"/>
                </a:tc>
              </a:tr>
              <a:tr h="6402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М10+М20+М31+М32+М33+М41+М42</a:t>
                      </a:r>
                      <a:endParaRPr lang="en-US" sz="28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sr-Cyrl-RS" sz="1800" dirty="0" smtClean="0"/>
                        <a:t>18 (1</a:t>
                      </a:r>
                      <a:r>
                        <a:rPr lang="en-US" sz="1800" dirty="0" smtClean="0"/>
                        <a:t>3,5</a:t>
                      </a:r>
                      <a:r>
                        <a:rPr lang="sr-Cyrl-RS" sz="1800" dirty="0" smtClean="0"/>
                        <a:t>)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 marT="45734" marB="45734"/>
                </a:tc>
              </a:tr>
              <a:tr h="6402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М11+М12+М21+М22</a:t>
                      </a:r>
                      <a:endParaRPr lang="en-US" sz="28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М23+М24</a:t>
                      </a:r>
                      <a:endParaRPr lang="en-US" sz="28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sr-Cyrl-RS" sz="1800" dirty="0" smtClean="0"/>
                        <a:t>18 (13,5)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sr-Cyrl-RS" sz="1800" dirty="0" smtClean="0"/>
                        <a:t>6</a:t>
                      </a:r>
                      <a:endParaRPr lang="en-US" sz="1800" dirty="0"/>
                    </a:p>
                  </a:txBody>
                  <a:tcPr marT="45734" marB="4573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46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7467600" cy="12954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Избор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Станко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Нед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ић</a:t>
            </a:r>
            <a:endParaRPr lang="en-US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350" y="152400"/>
            <a:ext cx="13652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304800" y="2209800"/>
            <a:ext cx="8458200" cy="36576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Имајући </a:t>
            </a: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у виду квалитет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научно-истраживачког </a:t>
            </a: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рада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и достигнути </a:t>
            </a: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степен истраживачке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компетентности др Станка Недића, </a:t>
            </a: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задовољство нам је да предложимо Научном већу Института за физику у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Београду </a:t>
            </a: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донесе одлуку о прихватању предлога за избор др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Станка Недића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 звање научни сарадник.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Комисија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sr-Cyrl-R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др Радош Гајић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(ИФ)</a:t>
            </a:r>
            <a:endParaRPr lang="sr-Cyrl-R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др Јелена Пешић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ИФ)</a:t>
            </a:r>
            <a:endParaRPr lang="sr-Cyrl-R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др Марко Спасеновић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ИХТМ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304800" y="1447800"/>
            <a:ext cx="8686800" cy="457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Закључак</a:t>
            </a:r>
            <a:endParaRPr lang="ru-RU" sz="20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2" name="Rectangle 1"/>
          <p:cNvSpPr>
            <a:spLocks noChangeArrowheads="1"/>
          </p:cNvSpPr>
          <p:nvPr/>
        </p:nvSpPr>
        <p:spPr bwMode="auto">
          <a:xfrm>
            <a:off x="1966913" y="24463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50379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1713</TotalTime>
  <Words>549</Words>
  <Application>Microsoft Office PowerPoint</Application>
  <PresentationFormat>On-screen Show (4:3)</PresentationFormat>
  <Paragraphs>74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Избор у звање научни сарадник кандидат: Станко Недић</vt:lpstr>
      <vt:lpstr>Избор у звање научни сарадник кандидат: Станко Недић</vt:lpstr>
      <vt:lpstr>PowerPoint Presentation</vt:lpstr>
      <vt:lpstr>Избор у звање научни сарадник кандидат: Станко Недић</vt:lpstr>
      <vt:lpstr>Избор у звање научни сарадник кандидат: Станко Недић</vt:lpstr>
      <vt:lpstr>Избор у звање научни сарадник кандидат: Станко Недић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Избор у звање научни сарадник кандидат: Петар Петровић</dc:title>
  <dc:creator>Stanko Nedic</dc:creator>
  <cp:lastModifiedBy>Stanko Nedic</cp:lastModifiedBy>
  <cp:revision>69</cp:revision>
  <dcterms:created xsi:type="dcterms:W3CDTF">2006-08-16T00:00:00Z</dcterms:created>
  <dcterms:modified xsi:type="dcterms:W3CDTF">2019-09-19T17:38:21Z</dcterms:modified>
</cp:coreProperties>
</file>