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80" d="100"/>
          <a:sy n="80" d="100"/>
        </p:scale>
        <p:origin x="-60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06014D-B29B-4262-9B37-762D376637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3468BC35-0A83-4BD5-BDD9-FED6C4C3B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38F7C020-EA4D-49F7-A5C0-E2F104A901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6B296C44-F95D-46BF-B92E-B110CA1A59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02C270DC-7936-49E3-AC25-10BFFF5679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CE7508DA-1098-476E-AA37-4192E18B96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71C7D337-38E4-450B-B532-E51FB6F127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E8530C08-8FB1-4B5D-B5B1-375155223A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11BF0990-20BC-4049-8B7A-2D429469B2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180D35D7-C89A-4C0C-AF43-601C394D99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F712BC17-2B98-46E6-B586-77D2AB7A18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037A53B7-9646-4DC6-B1F4-221927DBC2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2019C5F9-250E-49E5-B249-198715AD01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  <p:sldLayoutId id="2147483662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Klasteri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Mihajlo Savic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Elektrotehnicki fakultet Banja Luka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The HP-SEE initiative is co-funded by the European Commission under the FP7 Research Infrastructures contract no. 261499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HPC – Mrežno povezivanje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Specijalizovane mreže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Myrinet  i Infiniband  – najpolularniji 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Ethernet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Switched ethernet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Fast/Giga-Ethernet</a:t>
            </a:r>
          </a:p>
          <a:p>
            <a:pPr lvl="2">
              <a:lnSpc>
                <a:spcPct val="90000"/>
              </a:lnSpc>
            </a:pPr>
            <a:r>
              <a:rPr lang="en-US" sz="2800" smtClean="0"/>
              <a:t>Problem performansi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10GigEthernet – TCP/IP Offloading Engine</a:t>
            </a:r>
          </a:p>
          <a:p>
            <a:pPr lvl="2">
              <a:lnSpc>
                <a:spcPct val="90000"/>
              </a:lnSpc>
            </a:pPr>
            <a:r>
              <a:rPr lang="en-US" sz="2800" smtClean="0"/>
              <a:t>Osloboditi CPU da radi korisne poslove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HPC – Ethernet topologije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Zvijezda</a:t>
            </a:r>
          </a:p>
          <a:p>
            <a:pPr lvl="1"/>
            <a:r>
              <a:rPr lang="en-US" sz="2800" smtClean="0"/>
              <a:t>Za manje klastere – broj portova na switchu</a:t>
            </a:r>
          </a:p>
          <a:p>
            <a:r>
              <a:rPr lang="en-US" sz="3200" smtClean="0"/>
              <a:t>Stablo</a:t>
            </a:r>
          </a:p>
          <a:p>
            <a:pPr lvl="1"/>
            <a:r>
              <a:rPr lang="en-US" sz="2800" smtClean="0"/>
              <a:t>Tree ili Fat-tree – 1/10G</a:t>
            </a:r>
          </a:p>
          <a:p>
            <a:r>
              <a:rPr lang="en-US" sz="3200" smtClean="0"/>
              <a:t>Stack-ring</a:t>
            </a:r>
          </a:p>
          <a:p>
            <a:pPr lvl="1"/>
            <a:r>
              <a:rPr lang="en-US" sz="2800" smtClean="0"/>
              <a:t>Software forwarding – problem CPU-a</a:t>
            </a:r>
          </a:p>
          <a:p>
            <a:r>
              <a:rPr lang="en-US" sz="3200" smtClean="0"/>
              <a:t>Stack-mesh</a:t>
            </a:r>
          </a:p>
          <a:p>
            <a:pPr lvl="1"/>
            <a:r>
              <a:rPr lang="en-US" sz="2800" smtClean="0"/>
              <a:t>Ortogonalne topologije – n-dimenzionalne mreže – specijalizovana rješenja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400" smtClean="0"/>
              <a:t>HPC – komunikacione biblioteke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3200" smtClean="0"/>
              <a:t>Potpuno prilagođena rješenja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Specifični problemi – specifična rješenja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Problem portabilnosti i uopštene primjene</a:t>
            </a:r>
          </a:p>
          <a:p>
            <a:pPr>
              <a:lnSpc>
                <a:spcPct val="70000"/>
              </a:lnSpc>
            </a:pPr>
            <a:r>
              <a:rPr lang="en-US" sz="3200" smtClean="0"/>
              <a:t>PVM – Parallel Virtual Machine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Stariji pristup</a:t>
            </a:r>
          </a:p>
          <a:p>
            <a:pPr>
              <a:lnSpc>
                <a:spcPct val="70000"/>
              </a:lnSpc>
            </a:pPr>
            <a:r>
              <a:rPr lang="en-US" sz="3200" smtClean="0"/>
              <a:t>MPI – Message Passing Interface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Realizacije</a:t>
            </a:r>
          </a:p>
          <a:p>
            <a:pPr lvl="2">
              <a:lnSpc>
                <a:spcPct val="80000"/>
              </a:lnSpc>
            </a:pPr>
            <a:r>
              <a:rPr lang="en-US" sz="2400" smtClean="0"/>
              <a:t>MPICH - dominantan</a:t>
            </a:r>
          </a:p>
          <a:p>
            <a:pPr lvl="2">
              <a:lnSpc>
                <a:spcPct val="80000"/>
              </a:lnSpc>
            </a:pPr>
            <a:r>
              <a:rPr lang="en-US" sz="2400" smtClean="0"/>
              <a:t>LAM/MPI</a:t>
            </a:r>
          </a:p>
          <a:p>
            <a:pPr lvl="2">
              <a:lnSpc>
                <a:spcPct val="80000"/>
              </a:lnSpc>
            </a:pPr>
            <a:r>
              <a:rPr lang="en-US" sz="2400" smtClean="0"/>
              <a:t>MPILite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MPI 2.0 – RMA, parallel file I/O, 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Raspoređivanje procesa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Job Management System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Upravljanje resursima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Sistem lista čekanja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Raspoređivač procesa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Condor – High Troughput Computing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PBS – Portable Batch System (NASA)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Torque – Open Source – *PBS kompatibilnost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Maui – novije, naprednije rješenje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Paralelno procesiranje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Multitasking OS</a:t>
            </a:r>
          </a:p>
          <a:p>
            <a:r>
              <a:rPr lang="en-US" sz="3600" smtClean="0"/>
              <a:t>Problem paralelizacije programa</a:t>
            </a:r>
          </a:p>
          <a:p>
            <a:r>
              <a:rPr lang="en-US" sz="3600" smtClean="0"/>
              <a:t>Vrste paralelnih mašina</a:t>
            </a:r>
          </a:p>
          <a:p>
            <a:pPr lvl="1"/>
            <a:r>
              <a:rPr lang="en-US" sz="3200" smtClean="0"/>
              <a:t>Višeprocesorske mašine</a:t>
            </a:r>
          </a:p>
          <a:p>
            <a:pPr lvl="1"/>
            <a:r>
              <a:rPr lang="en-US" sz="3200" smtClean="0"/>
              <a:t>Klasteri</a:t>
            </a:r>
          </a:p>
          <a:p>
            <a:r>
              <a:rPr lang="en-US" sz="3600" smtClean="0"/>
              <a:t>Dijeljena memorija</a:t>
            </a:r>
          </a:p>
          <a:p>
            <a:r>
              <a:rPr lang="en-US" sz="3600" smtClean="0"/>
              <a:t>Komunikacija porukama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Training – Banja Luka – Novembar 2010.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Multiprocesorske mašine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 smtClean="0"/>
              <a:t>SIMD, MIMD, SPMD</a:t>
            </a:r>
          </a:p>
          <a:p>
            <a:r>
              <a:rPr lang="en-US" sz="3600" smtClean="0"/>
              <a:t>Hyper-threading</a:t>
            </a:r>
          </a:p>
          <a:p>
            <a:r>
              <a:rPr lang="en-US" sz="3600" smtClean="0"/>
              <a:t>Multicore CPU</a:t>
            </a:r>
          </a:p>
          <a:p>
            <a:r>
              <a:rPr lang="en-US" sz="3600" smtClean="0"/>
              <a:t>Višestruki CPU</a:t>
            </a:r>
          </a:p>
          <a:p>
            <a:r>
              <a:rPr lang="en-US" sz="3600" smtClean="0"/>
              <a:t>Masovno-višeprocesorske mašine</a:t>
            </a:r>
          </a:p>
          <a:p>
            <a:r>
              <a:rPr lang="en-US" sz="3600" smtClean="0"/>
              <a:t>Problemi sa dijeljenjem memorije</a:t>
            </a:r>
          </a:p>
          <a:p>
            <a:r>
              <a:rPr lang="en-US" sz="3600" smtClean="0"/>
              <a:t>NUMA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Zašto klasteri?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 smtClean="0"/>
              <a:t>Povećanje stabilnosti</a:t>
            </a:r>
          </a:p>
          <a:p>
            <a:pPr lvl="1"/>
            <a:r>
              <a:rPr lang="en-US" sz="3600" smtClean="0"/>
              <a:t>Failover</a:t>
            </a:r>
          </a:p>
          <a:p>
            <a:pPr lvl="1"/>
            <a:r>
              <a:rPr lang="en-US" sz="3600" smtClean="0"/>
              <a:t>Load balancing</a:t>
            </a:r>
          </a:p>
          <a:p>
            <a:r>
              <a:rPr lang="en-US" sz="4000" smtClean="0"/>
              <a:t>Povećanje performansi</a:t>
            </a:r>
          </a:p>
          <a:p>
            <a:pPr lvl="1"/>
            <a:r>
              <a:rPr lang="en-US" sz="3600" smtClean="0"/>
              <a:t>Load balancing</a:t>
            </a:r>
          </a:p>
          <a:p>
            <a:pPr lvl="1"/>
            <a:r>
              <a:rPr lang="en-US" sz="3600" b="1" smtClean="0"/>
              <a:t>High performance – HP-SEE</a:t>
            </a:r>
          </a:p>
          <a:p>
            <a:r>
              <a:rPr lang="en-US" sz="4000" smtClean="0"/>
              <a:t>Gdje povući granicu?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Failover klasteri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Povećanje stabilnosti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Umnogostručavanje resursa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Dva ili više identičnih računara  međusobno sinhronizovanih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Način otkrivanja otkaza primarnog  računara i preuzimanje njegovih zadataka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Load-balancing klasteri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Raspoređivanje opterećenja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Mogu biti heterogeni</a:t>
            </a:r>
            <a:br>
              <a:rPr lang="en-US" sz="3600" smtClean="0"/>
            </a:b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Raspoređivanje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DNS bazirano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Napredni algoritmi</a:t>
            </a:r>
            <a:br>
              <a:rPr lang="en-US" sz="3200" smtClean="0"/>
            </a:br>
            <a:endParaRPr lang="en-US" sz="3200" smtClean="0"/>
          </a:p>
          <a:p>
            <a:pPr>
              <a:lnSpc>
                <a:spcPct val="80000"/>
              </a:lnSpc>
            </a:pPr>
            <a:r>
              <a:rPr lang="en-US" sz="3600" smtClean="0"/>
              <a:t>SPOF – Single Point Of Failure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High-performance klasteri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Klasteri visokih performansi</a:t>
            </a:r>
            <a:br>
              <a:rPr lang="en-US" sz="4000" smtClean="0"/>
            </a:br>
            <a:endParaRPr lang="en-US" sz="4000" smtClean="0"/>
          </a:p>
          <a:p>
            <a:pPr>
              <a:lnSpc>
                <a:spcPct val="80000"/>
              </a:lnSpc>
            </a:pPr>
            <a:r>
              <a:rPr lang="en-US" sz="4000" smtClean="0"/>
              <a:t>Ko su krajnji korisnici?</a:t>
            </a:r>
          </a:p>
          <a:p>
            <a:pPr>
              <a:lnSpc>
                <a:spcPct val="80000"/>
              </a:lnSpc>
            </a:pPr>
            <a:endParaRPr lang="en-US" sz="4000" smtClean="0"/>
          </a:p>
          <a:p>
            <a:pPr>
              <a:lnSpc>
                <a:spcPct val="80000"/>
              </a:lnSpc>
            </a:pPr>
            <a:r>
              <a:rPr lang="en-US" sz="4000" smtClean="0"/>
              <a:t>Vrste – hardversko-ekonomski</a:t>
            </a:r>
          </a:p>
          <a:p>
            <a:pPr lvl="1">
              <a:lnSpc>
                <a:spcPct val="90000"/>
              </a:lnSpc>
            </a:pPr>
            <a:r>
              <a:rPr lang="en-US" sz="3600" smtClean="0"/>
              <a:t>Custom-made</a:t>
            </a:r>
          </a:p>
          <a:p>
            <a:pPr lvl="1">
              <a:lnSpc>
                <a:spcPct val="90000"/>
              </a:lnSpc>
            </a:pPr>
            <a:r>
              <a:rPr lang="en-US" sz="3600" smtClean="0"/>
              <a:t>Beowulf</a:t>
            </a:r>
          </a:p>
          <a:p>
            <a:pPr lvl="1">
              <a:lnSpc>
                <a:spcPct val="90000"/>
              </a:lnSpc>
            </a:pPr>
            <a:r>
              <a:rPr lang="en-US" sz="3600" smtClean="0"/>
              <a:t>COW – Cluster Of Workstations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HPC – Custom-made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Klasteri pravljeni po narudžbi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Komponente klastera posebno razvijene  za dati klaster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Vrhunske performanse po vrhunskoj cijeni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Mogu koristiti poseban OS za rad  čvorova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Front-end OS – tipično Unix/Linux</a:t>
            </a:r>
          </a:p>
          <a:p>
            <a:pPr lvl="1">
              <a:lnSpc>
                <a:spcPct val="90000"/>
              </a:lnSpc>
            </a:pPr>
            <a:r>
              <a:rPr lang="en-US" sz="3200" smtClean="0"/>
              <a:t>Scientific Linux – Red Hat derivat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HPC – Beowulf i COW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COTS pristup – standardno dostupne  komponente (Commercial Off-The-Shelf)</a:t>
            </a:r>
          </a:p>
          <a:p>
            <a:r>
              <a:rPr lang="en-US" sz="3200" smtClean="0"/>
              <a:t>Eventualno odstupanje u mrežnoj opremi</a:t>
            </a:r>
          </a:p>
          <a:p>
            <a:pPr lvl="1"/>
            <a:r>
              <a:rPr lang="en-US" sz="2800" smtClean="0"/>
              <a:t>Ethernet, Myrinet, Infiniband, ...</a:t>
            </a:r>
          </a:p>
          <a:p>
            <a:r>
              <a:rPr lang="en-US" sz="3200" smtClean="0"/>
              <a:t>Tipično “farme” običnih računara (COW) ili  računara u minimalnoj konfiguraciji (Beowulf)</a:t>
            </a:r>
          </a:p>
          <a:p>
            <a:r>
              <a:rPr lang="en-US" sz="3200" smtClean="0"/>
              <a:t>Grid klasteri generalno spadaju u ovu kategoriju (Beowulf)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187</TotalTime>
  <Words>327</Words>
  <Application>Microsoft Office PowerPoint</Application>
  <PresentationFormat>A4 Paper (210x297 mm)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Verdana</vt:lpstr>
      <vt:lpstr>Wingdings</vt:lpstr>
      <vt:lpstr>Times New Roman</vt:lpstr>
      <vt:lpstr>Tahoma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Klasteri</vt:lpstr>
      <vt:lpstr>Paralelno procesiranje</vt:lpstr>
      <vt:lpstr>Multiprocesorske mašine</vt:lpstr>
      <vt:lpstr>Zašto klasteri?</vt:lpstr>
      <vt:lpstr>Failover klasteri</vt:lpstr>
      <vt:lpstr>Load-balancing klasteri</vt:lpstr>
      <vt:lpstr>High-performance klasteri</vt:lpstr>
      <vt:lpstr>HPC – Custom-made</vt:lpstr>
      <vt:lpstr>HPC – Beowulf i COW</vt:lpstr>
      <vt:lpstr>HPC – Mrežno povezivanje</vt:lpstr>
      <vt:lpstr>HPC – Ethernet topologije</vt:lpstr>
      <vt:lpstr>HPC – komunikacione biblioteke</vt:lpstr>
      <vt:lpstr>Raspoređivanje procesa</vt:lpstr>
    </vt:vector>
  </TitlesOfParts>
  <Company>ETFBL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Klasteri</dc:title>
  <dc:creator>Mihajlo Savic</dc:creator>
  <cp:lastModifiedBy>ms</cp:lastModifiedBy>
  <cp:revision>41</cp:revision>
  <dcterms:created xsi:type="dcterms:W3CDTF">2004-04-29T08:03:52Z</dcterms:created>
  <dcterms:modified xsi:type="dcterms:W3CDTF">2010-11-28T21:18:09Z</dcterms:modified>
</cp:coreProperties>
</file>