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269" r:id="rId3"/>
    <p:sldId id="270" r:id="rId4"/>
    <p:sldId id="263" r:id="rId5"/>
    <p:sldId id="264" r:id="rId6"/>
    <p:sldId id="271" r:id="rId7"/>
    <p:sldId id="272" r:id="rId8"/>
    <p:sldId id="273" r:id="rId9"/>
    <p:sldId id="265" r:id="rId10"/>
    <p:sldId id="274"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5E5245-2E99-4934-948C-89C7FDBEA436}" type="datetimeFigureOut">
              <a:rPr lang="en-US" smtClean="0"/>
              <a:t>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38CF-6A60-48D4-BF1B-7309EB8CFD4C}" type="slidenum">
              <a:rPr lang="en-US" smtClean="0"/>
              <a:t>‹#›</a:t>
            </a:fld>
            <a:endParaRPr lang="en-US"/>
          </a:p>
        </p:txBody>
      </p:sp>
    </p:spTree>
    <p:extLst>
      <p:ext uri="{BB962C8B-B14F-4D97-AF65-F5344CB8AC3E}">
        <p14:creationId xmlns:p14="http://schemas.microsoft.com/office/powerpoint/2010/main" val="364455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532A0B2-D8AD-463D-B81D-EFFFAB89F47F}" type="slidenum">
              <a:rPr lang="en-US" altLang="x-none" smtClean="0"/>
              <a:pPr fontAlgn="base">
                <a:spcBef>
                  <a:spcPct val="0"/>
                </a:spcBef>
                <a:spcAft>
                  <a:spcPct val="0"/>
                </a:spcAft>
                <a:defRPr/>
              </a:pPr>
              <a:t>1</a:t>
            </a:fld>
            <a:endParaRPr lang="en-US" altLang="x-none"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23714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FF63A8-F983-42D5-A950-2339475898FC}" type="slidenum">
              <a:rPr lang="en-US" altLang="x-none" smtClean="0"/>
              <a:pPr fontAlgn="base">
                <a:spcBef>
                  <a:spcPct val="0"/>
                </a:spcBef>
                <a:spcAft>
                  <a:spcPct val="0"/>
                </a:spcAft>
                <a:defRPr/>
              </a:pPr>
              <a:t>4</a:t>
            </a:fld>
            <a:endParaRPr lang="en-US" altLang="x-none"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8593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E067693-D1FA-4F90-8374-6CAD5BBBDB26}" type="slidenum">
              <a:rPr lang="en-US" altLang="x-none" smtClean="0"/>
              <a:pPr fontAlgn="base">
                <a:spcBef>
                  <a:spcPct val="0"/>
                </a:spcBef>
                <a:spcAft>
                  <a:spcPct val="0"/>
                </a:spcAft>
                <a:defRPr/>
              </a:pPr>
              <a:t>5</a:t>
            </a:fld>
            <a:endParaRPr lang="en-US" altLang="x-none"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33174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31A371-AC5B-4E6A-A335-9B47771AC353}" type="slidenum">
              <a:rPr lang="en-US" altLang="x-none" smtClean="0"/>
              <a:pPr fontAlgn="base">
                <a:spcBef>
                  <a:spcPct val="0"/>
                </a:spcBef>
                <a:spcAft>
                  <a:spcPct val="0"/>
                </a:spcAft>
                <a:defRPr/>
              </a:pPr>
              <a:t>9</a:t>
            </a:fld>
            <a:endParaRPr lang="en-US" altLang="x-none"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5242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2EB25F2-81C2-429F-8FC3-075680F731AF}" type="slidenum">
              <a:rPr lang="en-US" altLang="x-none" smtClean="0"/>
              <a:pPr fontAlgn="base">
                <a:spcBef>
                  <a:spcPct val="0"/>
                </a:spcBef>
                <a:spcAft>
                  <a:spcPct val="0"/>
                </a:spcAft>
                <a:defRPr/>
              </a:pPr>
              <a:t>11</a:t>
            </a:fld>
            <a:endParaRPr lang="en-US" altLang="x-none"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2926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B4A031-1804-47C1-8FC8-8AA4209923A9}" type="slidenum">
              <a:rPr lang="en-US" altLang="x-none" smtClean="0"/>
              <a:pPr fontAlgn="base">
                <a:spcBef>
                  <a:spcPct val="0"/>
                </a:spcBef>
                <a:spcAft>
                  <a:spcPct val="0"/>
                </a:spcAft>
                <a:defRPr/>
              </a:pPr>
              <a:t>12</a:t>
            </a:fld>
            <a:endParaRPr lang="en-US" altLang="x-none"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8639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EBE755-6701-4D15-92E3-32B04A115FD1}"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01E8D-D61D-4F9C-89D8-6C5A37FC22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BE755-6701-4D15-92E3-32B04A115FD1}"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01E8D-D61D-4F9C-89D8-6C5A37FC22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BE755-6701-4D15-92E3-32B04A115FD1}"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01E8D-D61D-4F9C-89D8-6C5A37FC22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BE755-6701-4D15-92E3-32B04A115FD1}"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01E8D-D61D-4F9C-89D8-6C5A37FC22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EBE755-6701-4D15-92E3-32B04A115FD1}"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01E8D-D61D-4F9C-89D8-6C5A37FC22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EBE755-6701-4D15-92E3-32B04A115FD1}" type="datetimeFigureOut">
              <a:rPr lang="en-US" smtClean="0"/>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01E8D-D61D-4F9C-89D8-6C5A37FC22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EBE755-6701-4D15-92E3-32B04A115FD1}" type="datetimeFigureOut">
              <a:rPr lang="en-US" smtClean="0"/>
              <a:t>6/10/2015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01E8D-D61D-4F9C-89D8-6C5A37FC22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EBE755-6701-4D15-92E3-32B04A115FD1}" type="datetimeFigureOut">
              <a:rPr lang="en-US" smtClean="0"/>
              <a:t>6/10/2015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01E8D-D61D-4F9C-89D8-6C5A37FC22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BE755-6701-4D15-92E3-32B04A115FD1}" type="datetimeFigureOut">
              <a:rPr lang="en-US" smtClean="0"/>
              <a:t>6/10/2015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01E8D-D61D-4F9C-89D8-6C5A37FC22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BE755-6701-4D15-92E3-32B04A115FD1}" type="datetimeFigureOut">
              <a:rPr lang="en-US" smtClean="0"/>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01E8D-D61D-4F9C-89D8-6C5A37FC22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BE755-6701-4D15-92E3-32B04A115FD1}" type="datetimeFigureOut">
              <a:rPr lang="en-US" smtClean="0"/>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01E8D-D61D-4F9C-89D8-6C5A37FC22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BE755-6701-4D15-92E3-32B04A115FD1}" type="datetimeFigureOut">
              <a:rPr lang="en-US" smtClean="0"/>
              <a:t>6/10/2015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01E8D-D61D-4F9C-89D8-6C5A37FC22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ctrTitle"/>
          </p:nvPr>
        </p:nvSpPr>
        <p:spPr>
          <a:xfrm>
            <a:off x="304800" y="228600"/>
            <a:ext cx="7467600" cy="1295400"/>
          </a:xfrm>
        </p:spPr>
        <p:txBody>
          <a:bodyPr rtlCol="0">
            <a:normAutofit/>
          </a:bodyPr>
          <a:lstStyle/>
          <a:p>
            <a:pPr algn="l" eaLnBrk="1" fontAlgn="auto" hangingPunct="1">
              <a:spcBef>
                <a:spcPts val="0"/>
              </a:spcBef>
              <a:spcAft>
                <a:spcPts val="0"/>
              </a:spcAft>
              <a:defRPr/>
            </a:pPr>
            <a:r>
              <a:rPr lang="en-US" sz="3200" kern="0" dirty="0" err="1" smtClean="0">
                <a:solidFill>
                  <a:srgbClr val="000000"/>
                </a:solidFill>
                <a:latin typeface="Times New Roman" pitchFamily="18" charset="0"/>
                <a:cs typeface="Times New Roman" pitchFamily="18" charset="0"/>
              </a:rPr>
              <a:t>Избор</a:t>
            </a:r>
            <a:r>
              <a:rPr lang="en-US" sz="3200" kern="0" dirty="0" smtClean="0">
                <a:solidFill>
                  <a:srgbClr val="000000"/>
                </a:solidFill>
                <a:latin typeface="Times New Roman" pitchFamily="18" charset="0"/>
                <a:cs typeface="Times New Roman" pitchFamily="18" charset="0"/>
              </a:rPr>
              <a:t> у </a:t>
            </a:r>
            <a:r>
              <a:rPr lang="en-US" sz="3200" kern="0" dirty="0" err="1" smtClean="0">
                <a:solidFill>
                  <a:srgbClr val="000000"/>
                </a:solidFill>
                <a:latin typeface="Times New Roman" pitchFamily="18" charset="0"/>
                <a:cs typeface="Times New Roman" pitchFamily="18" charset="0"/>
              </a:rPr>
              <a:t>звање</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виши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научни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сарадник</a:t>
            </a:r>
            <a:r>
              <a:rPr lang="en-US" sz="3200" kern="0" dirty="0" smtClean="0">
                <a:solidFill>
                  <a:srgbClr val="000000"/>
                </a:solidFill>
                <a:latin typeface="Times New Roman" pitchFamily="18" charset="0"/>
                <a:cs typeface="Times New Roman" pitchFamily="18" charset="0"/>
              </a:rPr>
              <a:t/>
            </a:r>
            <a:br>
              <a:rPr lang="en-US" sz="3200" kern="0" dirty="0" smtClean="0">
                <a:solidFill>
                  <a:srgbClr val="000000"/>
                </a:solidFill>
                <a:latin typeface="Times New Roman" pitchFamily="18" charset="0"/>
                <a:cs typeface="Times New Roman" pitchFamily="18" charset="0"/>
              </a:rPr>
            </a:br>
            <a:r>
              <a:rPr lang="en-US" sz="3200" kern="0" dirty="0" err="1" smtClean="0">
                <a:solidFill>
                  <a:srgbClr val="000000"/>
                </a:solidFill>
                <a:latin typeface="Times New Roman" pitchFamily="18" charset="0"/>
                <a:cs typeface="Times New Roman" pitchFamily="18" charset="0"/>
              </a:rPr>
              <a:t>кандидат</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Бранка</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Хаџи</a:t>
            </a:r>
            <a:r>
              <a:rPr lang="en-US" sz="3200" kern="0" dirty="0" smtClean="0">
                <a:solidFill>
                  <a:srgbClr val="000000"/>
                </a:solidFill>
                <a:latin typeface="Times New Roman" pitchFamily="18" charset="0"/>
                <a:cs typeface="Times New Roman" pitchFamily="18" charset="0"/>
              </a:rPr>
              <a:t>ћ</a:t>
            </a:r>
            <a:endParaRPr lang="en-US" sz="3200" kern="0" dirty="0">
              <a:solidFill>
                <a:srgbClr val="000000"/>
              </a:solidFill>
              <a:latin typeface="Times New Roman" pitchFamily="18" charset="0"/>
              <a:cs typeface="Times New Roman" pitchFamily="18" charset="0"/>
            </a:endParaRPr>
          </a:p>
        </p:txBody>
      </p:sp>
      <p:pic>
        <p:nvPicPr>
          <p:cNvPr id="11267" name="Picture 4"/>
          <p:cNvPicPr>
            <a:picLocks noChangeAspect="1"/>
          </p:cNvPicPr>
          <p:nvPr/>
        </p:nvPicPr>
        <p:blipFill>
          <a:blip r:embed="rId3" cstate="print"/>
          <a:srcRect/>
          <a:stretch>
            <a:fillRect/>
          </a:stretch>
        </p:blipFill>
        <p:spPr bwMode="auto">
          <a:xfrm>
            <a:off x="7626350" y="152400"/>
            <a:ext cx="1365250" cy="1182688"/>
          </a:xfrm>
          <a:prstGeom prst="rect">
            <a:avLst/>
          </a:prstGeom>
          <a:noFill/>
          <a:ln w="9525">
            <a:noFill/>
            <a:miter lim="800000"/>
            <a:headEnd/>
            <a:tailEnd/>
          </a:ln>
        </p:spPr>
      </p:pic>
      <p:sp>
        <p:nvSpPr>
          <p:cNvPr id="4" name="Rectangle 8"/>
          <p:cNvSpPr txBox="1">
            <a:spLocks noChangeArrowheads="1"/>
          </p:cNvSpPr>
          <p:nvPr/>
        </p:nvSpPr>
        <p:spPr>
          <a:xfrm>
            <a:off x="251520" y="2564904"/>
            <a:ext cx="7230814" cy="3421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fontAlgn="auto">
              <a:spcBef>
                <a:spcPts val="0"/>
              </a:spcBef>
              <a:spcAft>
                <a:spcPts val="0"/>
              </a:spcAft>
              <a:buFont typeface="Arial" pitchFamily="34" charset="0"/>
              <a:buChar char="•"/>
              <a:defRPr/>
            </a:pPr>
            <a:r>
              <a:rPr lang="en-US" sz="2000" kern="0" dirty="0" err="1" smtClean="0">
                <a:solidFill>
                  <a:srgbClr val="000000"/>
                </a:solidFill>
                <a:latin typeface="Times New Roman" pitchFamily="18" charset="0"/>
                <a:cs typeface="Times New Roman" pitchFamily="18" charset="0"/>
              </a:rPr>
              <a:t>место</a:t>
            </a:r>
            <a:r>
              <a:rPr lang="en-US" sz="2000" kern="0" dirty="0" smtClean="0">
                <a:solidFill>
                  <a:srgbClr val="000000"/>
                </a:solidFill>
                <a:latin typeface="Times New Roman" pitchFamily="18" charset="0"/>
                <a:cs typeface="Times New Roman" pitchFamily="18" charset="0"/>
              </a:rPr>
              <a:t> и </a:t>
            </a:r>
            <a:r>
              <a:rPr lang="en-US" sz="2000" kern="0" dirty="0" err="1" smtClean="0">
                <a:solidFill>
                  <a:srgbClr val="000000"/>
                </a:solidFill>
                <a:latin typeface="Times New Roman" pitchFamily="18" charset="0"/>
                <a:cs typeface="Times New Roman" pitchFamily="18" charset="0"/>
              </a:rPr>
              <a:t>година</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рођења</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Београд</a:t>
            </a:r>
            <a:r>
              <a:rPr lang="en-US" sz="2000" kern="0" dirty="0" smtClean="0">
                <a:solidFill>
                  <a:srgbClr val="000000"/>
                </a:solidFill>
                <a:latin typeface="Times New Roman" pitchFamily="18" charset="0"/>
                <a:cs typeface="Times New Roman" pitchFamily="18" charset="0"/>
              </a:rPr>
              <a:t>, 19</a:t>
            </a:r>
            <a:r>
              <a:rPr lang="sr-Cyrl-RS" sz="2000" kern="0" dirty="0" smtClean="0">
                <a:solidFill>
                  <a:srgbClr val="000000"/>
                </a:solidFill>
                <a:latin typeface="Times New Roman" pitchFamily="18" charset="0"/>
                <a:cs typeface="Times New Roman" pitchFamily="18" charset="0"/>
              </a:rPr>
              <a:t>76</a:t>
            </a:r>
            <a:r>
              <a:rPr lang="en-US" sz="2000" kern="0" dirty="0" smtClean="0">
                <a:solidFill>
                  <a:srgbClr val="000000"/>
                </a:solidFill>
                <a:latin typeface="Times New Roman" pitchFamily="18" charset="0"/>
                <a:cs typeface="Times New Roman" pitchFamily="18" charset="0"/>
              </a:rPr>
              <a:t>.</a:t>
            </a:r>
          </a:p>
          <a:p>
            <a:pPr marL="342900" indent="-342900" algn="l" fontAlgn="auto">
              <a:spcBef>
                <a:spcPts val="0"/>
              </a:spcBef>
              <a:spcAft>
                <a:spcPts val="0"/>
              </a:spcAft>
              <a:buFont typeface="Arial" pitchFamily="34" charset="0"/>
              <a:buChar char="•"/>
              <a:defRPr/>
            </a:pPr>
            <a:r>
              <a:rPr lang="en-US" sz="2000" kern="0" dirty="0" err="1" smtClean="0">
                <a:solidFill>
                  <a:srgbClr val="000000"/>
                </a:solidFill>
                <a:latin typeface="Times New Roman" pitchFamily="18" charset="0"/>
                <a:cs typeface="Times New Roman" pitchFamily="18" charset="0"/>
              </a:rPr>
              <a:t>основне</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студије</a:t>
            </a:r>
            <a:r>
              <a:rPr lang="en-US" sz="2000" kern="0" dirty="0" smtClean="0">
                <a:solidFill>
                  <a:srgbClr val="000000"/>
                </a:solidFill>
                <a:latin typeface="Times New Roman" pitchFamily="18" charset="0"/>
                <a:cs typeface="Times New Roman" pitchFamily="18" charset="0"/>
              </a:rPr>
              <a:t>: </a:t>
            </a:r>
          </a:p>
          <a:p>
            <a:pPr algn="l" fontAlgn="auto">
              <a:spcBef>
                <a:spcPts val="0"/>
              </a:spcBef>
              <a:spcAft>
                <a:spcPts val="0"/>
              </a:spcAft>
              <a:defRPr/>
            </a:pP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Физички</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факултет</a:t>
            </a:r>
            <a:r>
              <a:rPr lang="en-US" sz="2000" kern="0" dirty="0" smtClean="0">
                <a:solidFill>
                  <a:srgbClr val="000000"/>
                </a:solidFill>
                <a:latin typeface="Times New Roman" pitchFamily="18" charset="0"/>
                <a:cs typeface="Times New Roman" pitchFamily="18" charset="0"/>
              </a:rPr>
              <a:t> (199</a:t>
            </a:r>
            <a:r>
              <a:rPr lang="sr-Cyrl-RS" sz="2000" kern="0" dirty="0" smtClean="0">
                <a:solidFill>
                  <a:srgbClr val="000000"/>
                </a:solidFill>
                <a:latin typeface="Times New Roman" pitchFamily="18" charset="0"/>
                <a:cs typeface="Times New Roman" pitchFamily="18" charset="0"/>
              </a:rPr>
              <a:t>5</a:t>
            </a:r>
            <a:r>
              <a:rPr lang="en-US" sz="2000" kern="0" dirty="0" smtClean="0">
                <a:solidFill>
                  <a:srgbClr val="000000"/>
                </a:solidFill>
                <a:latin typeface="Times New Roman" pitchFamily="18" charset="0"/>
                <a:cs typeface="Times New Roman" pitchFamily="18" charset="0"/>
              </a:rPr>
              <a:t>-200</a:t>
            </a:r>
            <a:r>
              <a:rPr lang="sr-Cyrl-RS" sz="2000" kern="0" dirty="0" smtClean="0">
                <a:solidFill>
                  <a:srgbClr val="000000"/>
                </a:solidFill>
                <a:latin typeface="Times New Roman" pitchFamily="18" charset="0"/>
                <a:cs typeface="Times New Roman" pitchFamily="18" charset="0"/>
              </a:rPr>
              <a:t>4</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просек</a:t>
            </a:r>
            <a:r>
              <a:rPr lang="en-US" sz="2000" kern="0" dirty="0" smtClean="0">
                <a:solidFill>
                  <a:srgbClr val="000000"/>
                </a:solidFill>
                <a:latin typeface="Times New Roman" pitchFamily="18" charset="0"/>
                <a:cs typeface="Times New Roman" pitchFamily="18" charset="0"/>
              </a:rPr>
              <a:t>: </a:t>
            </a:r>
            <a:r>
              <a:rPr lang="sr-Cyrl-RS" sz="2000" kern="0" dirty="0" smtClean="0">
                <a:solidFill>
                  <a:srgbClr val="000000"/>
                </a:solidFill>
                <a:latin typeface="Times New Roman" pitchFamily="18" charset="0"/>
                <a:cs typeface="Times New Roman" pitchFamily="18" charset="0"/>
              </a:rPr>
              <a:t>8</a:t>
            </a:r>
            <a:r>
              <a:rPr lang="en-US" sz="2000" kern="0" dirty="0" smtClean="0">
                <a:solidFill>
                  <a:srgbClr val="000000"/>
                </a:solidFill>
                <a:latin typeface="Times New Roman" pitchFamily="18" charset="0"/>
                <a:cs typeface="Times New Roman" pitchFamily="18" charset="0"/>
              </a:rPr>
              <a:t>,</a:t>
            </a:r>
            <a:r>
              <a:rPr lang="sr-Cyrl-RS" sz="2000" kern="0" dirty="0" smtClean="0">
                <a:solidFill>
                  <a:srgbClr val="000000"/>
                </a:solidFill>
                <a:latin typeface="Times New Roman" pitchFamily="18" charset="0"/>
                <a:cs typeface="Times New Roman" pitchFamily="18" charset="0"/>
              </a:rPr>
              <a:t>81</a:t>
            </a:r>
            <a:r>
              <a:rPr lang="en-US" sz="2000" kern="0" dirty="0" smtClean="0">
                <a:solidFill>
                  <a:srgbClr val="000000"/>
                </a:solidFill>
                <a:latin typeface="Times New Roman" pitchFamily="18" charset="0"/>
                <a:cs typeface="Times New Roman" pitchFamily="18" charset="0"/>
              </a:rPr>
              <a:t>.</a:t>
            </a:r>
          </a:p>
          <a:p>
            <a:pPr marL="342900" indent="-342900" algn="l" fontAlgn="auto">
              <a:spcBef>
                <a:spcPts val="0"/>
              </a:spcBef>
              <a:spcAft>
                <a:spcPts val="0"/>
              </a:spcAft>
              <a:buFont typeface="Arial" pitchFamily="34" charset="0"/>
              <a:buChar char="•"/>
              <a:defRPr/>
            </a:pPr>
            <a:r>
              <a:rPr lang="sr-Cyrl-RS" sz="2000" kern="0" dirty="0" smtClean="0">
                <a:solidFill>
                  <a:srgbClr val="000000"/>
                </a:solidFill>
                <a:latin typeface="Times New Roman" pitchFamily="18" charset="0"/>
                <a:cs typeface="Times New Roman" pitchFamily="18" charset="0"/>
              </a:rPr>
              <a:t>магистарске</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студије</a:t>
            </a:r>
            <a:r>
              <a:rPr lang="en-US" sz="2000" kern="0" dirty="0" smtClean="0">
                <a:solidFill>
                  <a:srgbClr val="000000"/>
                </a:solidFill>
                <a:latin typeface="Times New Roman" pitchFamily="18" charset="0"/>
                <a:cs typeface="Times New Roman" pitchFamily="18" charset="0"/>
              </a:rPr>
              <a:t>: </a:t>
            </a:r>
            <a:br>
              <a:rPr lang="en-US" sz="2000" kern="0" dirty="0" smtClean="0">
                <a:solidFill>
                  <a:srgbClr val="000000"/>
                </a:solidFill>
                <a:latin typeface="Times New Roman" pitchFamily="18" charset="0"/>
                <a:cs typeface="Times New Roman" pitchFamily="18" charset="0"/>
              </a:rPr>
            </a:b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Физички</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факултет</a:t>
            </a:r>
            <a:r>
              <a:rPr lang="en-US" sz="2000" kern="0" dirty="0" smtClean="0">
                <a:solidFill>
                  <a:srgbClr val="000000"/>
                </a:solidFill>
                <a:latin typeface="Times New Roman" pitchFamily="18" charset="0"/>
                <a:cs typeface="Times New Roman" pitchFamily="18" charset="0"/>
              </a:rPr>
              <a:t> (200</a:t>
            </a:r>
            <a:r>
              <a:rPr lang="sr-Cyrl-RS" sz="2000" kern="0" dirty="0" smtClean="0">
                <a:solidFill>
                  <a:srgbClr val="000000"/>
                </a:solidFill>
                <a:latin typeface="Times New Roman" pitchFamily="18" charset="0"/>
                <a:cs typeface="Times New Roman" pitchFamily="18" charset="0"/>
              </a:rPr>
              <a:t>5</a:t>
            </a:r>
            <a:r>
              <a:rPr lang="en-US" sz="2000" kern="0" dirty="0" smtClean="0">
                <a:solidFill>
                  <a:srgbClr val="000000"/>
                </a:solidFill>
                <a:latin typeface="Times New Roman" pitchFamily="18" charset="0"/>
                <a:cs typeface="Times New Roman" pitchFamily="18" charset="0"/>
              </a:rPr>
              <a:t>-200</a:t>
            </a:r>
            <a:r>
              <a:rPr lang="sr-Cyrl-RS" sz="2000" kern="0" dirty="0" smtClean="0">
                <a:solidFill>
                  <a:srgbClr val="000000"/>
                </a:solidFill>
                <a:latin typeface="Times New Roman" pitchFamily="18" charset="0"/>
                <a:cs typeface="Times New Roman" pitchFamily="18" charset="0"/>
              </a:rPr>
              <a:t>7</a:t>
            </a:r>
            <a:r>
              <a:rPr lang="en-US" sz="2000" kern="0" dirty="0" smtClean="0">
                <a:solidFill>
                  <a:srgbClr val="000000"/>
                </a:solidFill>
                <a:latin typeface="Times New Roman" pitchFamily="18" charset="0"/>
                <a:cs typeface="Times New Roman" pitchFamily="18" charset="0"/>
              </a:rPr>
              <a:t>)</a:t>
            </a:r>
            <a:endParaRPr lang="sr-Cyrl-R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sr-Cyrl-RS" sz="2000" kern="0" dirty="0">
                <a:solidFill>
                  <a:srgbClr val="000000"/>
                </a:solidFill>
                <a:latin typeface="Times New Roman" pitchFamily="18" charset="0"/>
                <a:cs typeface="Times New Roman" pitchFamily="18" charset="0"/>
              </a:rPr>
              <a:t>	</a:t>
            </a:r>
            <a:r>
              <a:rPr lang="sr-Cyrl-RS" sz="2000" kern="0" dirty="0" smtClean="0">
                <a:solidFill>
                  <a:srgbClr val="000000"/>
                </a:solidFill>
                <a:latin typeface="Times New Roman" pitchFamily="18" charset="0"/>
                <a:cs typeface="Times New Roman" pitchFamily="18" charset="0"/>
              </a:rPr>
              <a:t>рад: </a:t>
            </a:r>
            <a:r>
              <a:rPr lang="sr-Cyrl-CS" sz="2000" dirty="0">
                <a:latin typeface="Times New Roman" panose="02020603050405020304" pitchFamily="18" charset="0"/>
                <a:cs typeface="Times New Roman" panose="02020603050405020304" pitchFamily="18" charset="0"/>
              </a:rPr>
              <a:t>Вибрациона спектроскопија Рb</a:t>
            </a:r>
            <a:r>
              <a:rPr lang="sr-Cyrl-CS" sz="2000" baseline="-25000" dirty="0">
                <a:latin typeface="Times New Roman" panose="02020603050405020304" pitchFamily="18" charset="0"/>
                <a:cs typeface="Times New Roman" panose="02020603050405020304" pitchFamily="18" charset="0"/>
              </a:rPr>
              <a:t>1-х</a:t>
            </a:r>
            <a:r>
              <a:rPr lang="sr-Cyrl-CS" sz="2000" dirty="0">
                <a:latin typeface="Times New Roman" panose="02020603050405020304" pitchFamily="18" charset="0"/>
                <a:cs typeface="Times New Roman" panose="02020603050405020304" pitchFamily="18" charset="0"/>
              </a:rPr>
              <a:t>Мn</a:t>
            </a:r>
            <a:r>
              <a:rPr lang="sr-Cyrl-CS" sz="2000" baseline="-25000" dirty="0">
                <a:latin typeface="Times New Roman" panose="02020603050405020304" pitchFamily="18" charset="0"/>
                <a:cs typeface="Times New Roman" panose="02020603050405020304" pitchFamily="18" charset="0"/>
              </a:rPr>
              <a:t>х</a:t>
            </a:r>
            <a:r>
              <a:rPr lang="sr-Cyrl-CS" sz="2000" dirty="0">
                <a:latin typeface="Times New Roman" panose="02020603050405020304" pitchFamily="18" charset="0"/>
                <a:cs typeface="Times New Roman" panose="02020603050405020304" pitchFamily="18" charset="0"/>
              </a:rPr>
              <a:t>Те </a:t>
            </a:r>
            <a:r>
              <a:rPr lang="sr-Cyrl-CS" sz="2000" dirty="0" smtClean="0">
                <a:latin typeface="Times New Roman" panose="02020603050405020304" pitchFamily="18" charset="0"/>
                <a:cs typeface="Times New Roman" panose="02020603050405020304" pitchFamily="18" charset="0"/>
              </a:rPr>
              <a:t>	добијеног </a:t>
            </a:r>
            <a:r>
              <a:rPr lang="sr-Cyrl-CS" sz="2000" dirty="0">
                <a:latin typeface="Times New Roman" panose="02020603050405020304" pitchFamily="18" charset="0"/>
                <a:cs typeface="Times New Roman" panose="02020603050405020304" pitchFamily="18" charset="0"/>
              </a:rPr>
              <a:t>Бриџмановим методом и епитаксијом </a:t>
            </a:r>
            <a:r>
              <a:rPr lang="sr-Cyrl-CS" sz="2000" dirty="0" smtClean="0">
                <a:latin typeface="Times New Roman" panose="02020603050405020304" pitchFamily="18" charset="0"/>
                <a:cs typeface="Times New Roman" panose="02020603050405020304" pitchFamily="18" charset="0"/>
              </a:rPr>
              <a:t>	молекулског снопа, урађена у ИФ под менторством 	М. Ромчевић</a:t>
            </a:r>
            <a:endParaRPr lang="en-US" sz="2000" kern="0" dirty="0" smtClean="0">
              <a:solidFill>
                <a:srgbClr val="000000"/>
              </a:solidFill>
              <a:latin typeface="Times New Roman" pitchFamily="18" charset="0"/>
              <a:cs typeface="Times New Roman" pitchFamily="18" charset="0"/>
            </a:endParaRPr>
          </a:p>
          <a:p>
            <a:pPr marL="342900" indent="-342900" algn="l" fontAlgn="auto">
              <a:spcBef>
                <a:spcPts val="0"/>
              </a:spcBef>
              <a:spcAft>
                <a:spcPts val="0"/>
              </a:spcAft>
              <a:buFont typeface="Arial" pitchFamily="34" charset="0"/>
              <a:buChar char="•"/>
              <a:defRPr/>
            </a:pPr>
            <a:r>
              <a:rPr lang="en-US" sz="2000" kern="0" dirty="0" err="1" smtClean="0">
                <a:solidFill>
                  <a:srgbClr val="000000"/>
                </a:solidFill>
                <a:latin typeface="Times New Roman" pitchFamily="18" charset="0"/>
                <a:cs typeface="Times New Roman" pitchFamily="18" charset="0"/>
              </a:rPr>
              <a:t>докторске</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студије</a:t>
            </a:r>
            <a:r>
              <a:rPr lang="en-US" sz="2000" kern="0" dirty="0" smtClean="0">
                <a:solidFill>
                  <a:srgbClr val="000000"/>
                </a:solidFill>
                <a:latin typeface="Times New Roman" pitchFamily="18" charset="0"/>
                <a:cs typeface="Times New Roman" pitchFamily="18" charset="0"/>
              </a:rPr>
              <a:t>:</a:t>
            </a:r>
          </a:p>
          <a:p>
            <a:pPr algn="l" fontAlgn="auto">
              <a:spcBef>
                <a:spcPts val="0"/>
              </a:spcBef>
              <a:spcAft>
                <a:spcPts val="0"/>
              </a:spcAft>
              <a:defRPr/>
            </a:pP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Физички</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факултет</a:t>
            </a:r>
            <a:r>
              <a:rPr lang="en-US" sz="2000" kern="0" dirty="0" smtClean="0">
                <a:solidFill>
                  <a:srgbClr val="000000"/>
                </a:solidFill>
                <a:latin typeface="Times New Roman" pitchFamily="18" charset="0"/>
                <a:cs typeface="Times New Roman" pitchFamily="18" charset="0"/>
              </a:rPr>
              <a:t> (200</a:t>
            </a:r>
            <a:r>
              <a:rPr lang="sr-Cyrl-RS" sz="2000" kern="0" dirty="0" smtClean="0">
                <a:solidFill>
                  <a:srgbClr val="000000"/>
                </a:solidFill>
                <a:latin typeface="Times New Roman" pitchFamily="18" charset="0"/>
                <a:cs typeface="Times New Roman" pitchFamily="18" charset="0"/>
              </a:rPr>
              <a:t>7</a:t>
            </a:r>
            <a:r>
              <a:rPr lang="en-US" sz="2000" kern="0" dirty="0" smtClean="0">
                <a:solidFill>
                  <a:srgbClr val="000000"/>
                </a:solidFill>
                <a:latin typeface="Times New Roman" pitchFamily="18" charset="0"/>
                <a:cs typeface="Times New Roman" pitchFamily="18" charset="0"/>
              </a:rPr>
              <a:t>-2009).</a:t>
            </a:r>
          </a:p>
          <a:p>
            <a:pPr algn="l" fontAlgn="auto">
              <a:spcBef>
                <a:spcPts val="0"/>
              </a:spcBef>
              <a:spcAft>
                <a:spcPts val="0"/>
              </a:spcAft>
              <a:defRPr/>
            </a:pP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теза</a:t>
            </a:r>
            <a:r>
              <a:rPr lang="en-US" sz="2000" kern="0" dirty="0" smtClean="0">
                <a:solidFill>
                  <a:srgbClr val="000000"/>
                </a:solidFill>
                <a:latin typeface="Times New Roman" pitchFamily="18" charset="0"/>
                <a:cs typeface="Times New Roman" pitchFamily="18" charset="0"/>
              </a:rPr>
              <a:t>: </a:t>
            </a:r>
            <a:r>
              <a:rPr lang="sr-Cyrl-CS" sz="2000" dirty="0">
                <a:latin typeface="Times New Roman" panose="02020603050405020304" pitchFamily="18" charset="0"/>
                <a:cs typeface="Times New Roman" panose="02020603050405020304" pitchFamily="18" charset="0"/>
              </a:rPr>
              <a:t>Вибрациона спектроскопија Рb</a:t>
            </a:r>
            <a:r>
              <a:rPr lang="sr-Cyrl-CS" sz="2000" baseline="-25000" dirty="0">
                <a:latin typeface="Times New Roman" panose="02020603050405020304" pitchFamily="18" charset="0"/>
                <a:cs typeface="Times New Roman" panose="02020603050405020304" pitchFamily="18" charset="0"/>
              </a:rPr>
              <a:t>1-х</a:t>
            </a:r>
            <a:r>
              <a:rPr lang="sr-Cyrl-CS" sz="2000" dirty="0">
                <a:latin typeface="Times New Roman" panose="02020603050405020304" pitchFamily="18" charset="0"/>
                <a:cs typeface="Times New Roman" panose="02020603050405020304" pitchFamily="18" charset="0"/>
              </a:rPr>
              <a:t>Мn</a:t>
            </a:r>
            <a:r>
              <a:rPr lang="sr-Cyrl-CS" sz="2000" baseline="-25000" dirty="0">
                <a:latin typeface="Times New Roman" panose="02020603050405020304" pitchFamily="18" charset="0"/>
                <a:cs typeface="Times New Roman" panose="02020603050405020304" pitchFamily="18" charset="0"/>
              </a:rPr>
              <a:t>х</a:t>
            </a:r>
            <a:r>
              <a:rPr lang="sr-Cyrl-CS" sz="2000" dirty="0">
                <a:latin typeface="Times New Roman" panose="02020603050405020304" pitchFamily="18" charset="0"/>
                <a:cs typeface="Times New Roman" panose="02020603050405020304" pitchFamily="18" charset="0"/>
              </a:rPr>
              <a:t>Те добијеног </a:t>
            </a:r>
            <a:r>
              <a:rPr lang="sr-Cyrl-CS" sz="2000" dirty="0" smtClean="0">
                <a:latin typeface="Times New Roman" panose="02020603050405020304" pitchFamily="18" charset="0"/>
                <a:cs typeface="Times New Roman" panose="02020603050405020304" pitchFamily="18" charset="0"/>
              </a:rPr>
              <a:t>	епитаксијом </a:t>
            </a:r>
            <a:r>
              <a:rPr lang="sr-Cyrl-CS" sz="2000" dirty="0">
                <a:latin typeface="Times New Roman" panose="02020603050405020304" pitchFamily="18" charset="0"/>
                <a:cs typeface="Times New Roman" panose="02020603050405020304" pitchFamily="18" charset="0"/>
              </a:rPr>
              <a:t>молекулског снопа и нанодимензионог  </a:t>
            </a:r>
            <a:r>
              <a:rPr lang="sr-Cyrl-C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ZnO</a:t>
            </a:r>
            <a:r>
              <a:rPr lang="sr-Cyrl-CS" sz="2000" dirty="0" smtClean="0">
                <a:latin typeface="Times New Roman" panose="02020603050405020304" pitchFamily="18" charset="0"/>
                <a:cs typeface="Times New Roman" panose="02020603050405020304" pitchFamily="18" charset="0"/>
              </a:rPr>
              <a:t> </a:t>
            </a:r>
            <a:r>
              <a:rPr lang="sr-Cyrl-CS" sz="2000" dirty="0">
                <a:latin typeface="Times New Roman" panose="02020603050405020304" pitchFamily="18" charset="0"/>
                <a:cs typeface="Times New Roman" panose="02020603050405020304" pitchFamily="18" charset="0"/>
              </a:rPr>
              <a:t>допираног са </a:t>
            </a:r>
            <a:r>
              <a:rPr lang="en-US" sz="2000" dirty="0" err="1">
                <a:latin typeface="Times New Roman" panose="02020603050405020304" pitchFamily="18" charset="0"/>
                <a:cs typeface="Times New Roman" panose="02020603050405020304" pitchFamily="18" charset="0"/>
              </a:rPr>
              <a:t>Mn</a:t>
            </a:r>
            <a:r>
              <a:rPr lang="sr-Cyrl-C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a:t>
            </a:r>
            <a:r>
              <a:rPr lang="sr-Cyrl-CS" sz="2000" dirty="0">
                <a:latin typeface="Times New Roman" panose="02020603050405020304" pitchFamily="18" charset="0"/>
                <a:cs typeface="Times New Roman" panose="02020603050405020304" pitchFamily="18" charset="0"/>
              </a:rPr>
              <a:t> и </a:t>
            </a:r>
            <a:r>
              <a:rPr lang="en-US" sz="2000" dirty="0" smtClean="0">
                <a:latin typeface="Times New Roman" panose="02020603050405020304" pitchFamily="18" charset="0"/>
                <a:cs typeface="Times New Roman" panose="02020603050405020304" pitchFamily="18" charset="0"/>
              </a:rPr>
              <a:t>Fe</a:t>
            </a:r>
            <a:endParaRPr lang="en-US" sz="2000" kern="0" dirty="0" smtClean="0">
              <a:solidFill>
                <a:srgbClr val="000000"/>
              </a:solidFill>
              <a:latin typeface="Times New Roman" pitchFamily="18" charset="0"/>
              <a:cs typeface="Times New Roman" pitchFamily="18" charset="0"/>
            </a:endParaRPr>
          </a:p>
        </p:txBody>
      </p:sp>
      <p:sp>
        <p:nvSpPr>
          <p:cNvPr id="8" name="Rectangle 8"/>
          <p:cNvSpPr txBox="1">
            <a:spLocks noChangeArrowheads="1"/>
          </p:cNvSpPr>
          <p:nvPr/>
        </p:nvSpPr>
        <p:spPr>
          <a:xfrm>
            <a:off x="304800" y="1447800"/>
            <a:ext cx="86868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n-U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en-US" sz="2000" b="1" kern="0" dirty="0" smtClean="0">
                <a:solidFill>
                  <a:srgbClr val="000000"/>
                </a:solidFill>
                <a:latin typeface="Times New Roman" pitchFamily="18" charset="0"/>
                <a:cs typeface="Times New Roman" pitchFamily="18" charset="0"/>
              </a:rPr>
              <a:t>1. </a:t>
            </a:r>
            <a:r>
              <a:rPr lang="en-US" sz="2000" b="1" kern="0" dirty="0" err="1" smtClean="0">
                <a:solidFill>
                  <a:srgbClr val="000000"/>
                </a:solidFill>
                <a:latin typeface="Times New Roman" pitchFamily="18" charset="0"/>
                <a:cs typeface="Times New Roman" pitchFamily="18" charset="0"/>
              </a:rPr>
              <a:t>Биографски</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подаци</a:t>
            </a:r>
            <a:endParaRPr lang="en-US" sz="2000" b="1" kern="0" dirty="0">
              <a:solidFill>
                <a:srgbClr val="000000"/>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7012" t="52498" r="40151" b="20203"/>
          <a:stretch/>
        </p:blipFill>
        <p:spPr>
          <a:xfrm>
            <a:off x="6876256" y="1844824"/>
            <a:ext cx="2088232" cy="18722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263" y="2034590"/>
            <a:ext cx="8712968" cy="4708981"/>
          </a:xfrm>
          <a:prstGeom prst="rect">
            <a:avLst/>
          </a:prstGeom>
        </p:spPr>
        <p:txBody>
          <a:bodyPr wrap="square">
            <a:spAutoFit/>
          </a:bodyPr>
          <a:lstStyle/>
          <a:p>
            <a:pPr marL="342900" lvl="0" indent="-342900">
              <a:buFont typeface="Arial" pitchFamily="34" charset="0"/>
              <a:buChar char="•"/>
              <a:defRPr/>
            </a:pPr>
            <a:r>
              <a:rPr lang="en-US" sz="2000" b="1" kern="0" dirty="0" err="1">
                <a:solidFill>
                  <a:srgbClr val="000000"/>
                </a:solidFill>
                <a:latin typeface="Times New Roman" pitchFamily="18" charset="0"/>
                <a:cs typeface="Times New Roman" pitchFamily="18" charset="0"/>
              </a:rPr>
              <a:t>Комитети</a:t>
            </a:r>
            <a:r>
              <a:rPr lang="en-US" sz="2000" b="1" kern="0" dirty="0">
                <a:solidFill>
                  <a:srgbClr val="000000"/>
                </a:solidFill>
                <a:latin typeface="Times New Roman" pitchFamily="18" charset="0"/>
                <a:cs typeface="Times New Roman" pitchFamily="18" charset="0"/>
              </a:rPr>
              <a:t> </a:t>
            </a:r>
            <a:r>
              <a:rPr lang="en-US" sz="2000" b="1" kern="0" dirty="0" err="1">
                <a:solidFill>
                  <a:srgbClr val="000000"/>
                </a:solidFill>
                <a:latin typeface="Times New Roman" pitchFamily="18" charset="0"/>
                <a:cs typeface="Times New Roman" pitchFamily="18" charset="0"/>
              </a:rPr>
              <a:t>конференција</a:t>
            </a:r>
            <a:r>
              <a:rPr lang="en-US" sz="2000" b="1" kern="0" dirty="0">
                <a:solidFill>
                  <a:srgbClr val="000000"/>
                </a:solidFill>
                <a:latin typeface="Times New Roman" pitchFamily="18" charset="0"/>
                <a:cs typeface="Times New Roman" pitchFamily="18" charset="0"/>
              </a:rPr>
              <a:t>.</a:t>
            </a:r>
            <a:r>
              <a:rPr lang="en-US" sz="2000" kern="0" dirty="0">
                <a:solidFill>
                  <a:srgbClr val="000000"/>
                </a:solidFill>
                <a:latin typeface="Times New Roman" pitchFamily="18" charset="0"/>
                <a:cs typeface="Times New Roman" pitchFamily="18" charset="0"/>
              </a:rPr>
              <a:t> </a:t>
            </a:r>
          </a:p>
          <a:p>
            <a:pPr lvl="0">
              <a:defRPr/>
            </a:pPr>
            <a:r>
              <a:rPr lang="en-US" sz="2000" kern="0" dirty="0">
                <a:solidFill>
                  <a:srgbClr val="000000"/>
                </a:solidFill>
                <a:latin typeface="Times New Roman" pitchFamily="18" charset="0"/>
                <a:cs typeface="Times New Roman" pitchFamily="18" charset="0"/>
              </a:rPr>
              <a:t>	</a:t>
            </a:r>
            <a:r>
              <a:rPr lang="en-US" sz="2000" kern="0" dirty="0" err="1">
                <a:solidFill>
                  <a:srgbClr val="000000"/>
                </a:solidFill>
                <a:latin typeface="Times New Roman" pitchFamily="18" charset="0"/>
                <a:cs typeface="Times New Roman" pitchFamily="18" charset="0"/>
              </a:rPr>
              <a:t>Члан</a:t>
            </a:r>
            <a:r>
              <a:rPr lang="en-US" sz="2000" kern="0" dirty="0">
                <a:solidFill>
                  <a:srgbClr val="000000"/>
                </a:solidFill>
                <a:latin typeface="Times New Roman" pitchFamily="18" charset="0"/>
                <a:cs typeface="Times New Roman" pitchFamily="18" charset="0"/>
              </a:rPr>
              <a:t> </a:t>
            </a:r>
            <a:r>
              <a:rPr lang="en-US" sz="2000" kern="0" dirty="0" err="1">
                <a:solidFill>
                  <a:srgbClr val="000000"/>
                </a:solidFill>
                <a:latin typeface="Times New Roman" pitchFamily="18" charset="0"/>
                <a:cs typeface="Times New Roman" pitchFamily="18" charset="0"/>
              </a:rPr>
              <a:t>организационог</a:t>
            </a:r>
            <a:r>
              <a:rPr lang="en-US" sz="2000" kern="0" dirty="0">
                <a:solidFill>
                  <a:srgbClr val="000000"/>
                </a:solidFill>
                <a:latin typeface="Times New Roman" pitchFamily="18" charset="0"/>
                <a:cs typeface="Times New Roman" pitchFamily="18" charset="0"/>
              </a:rPr>
              <a:t> </a:t>
            </a:r>
            <a:r>
              <a:rPr lang="en-US" sz="2000" kern="0" dirty="0" err="1">
                <a:solidFill>
                  <a:srgbClr val="000000"/>
                </a:solidFill>
                <a:latin typeface="Times New Roman" pitchFamily="18" charset="0"/>
                <a:cs typeface="Times New Roman" pitchFamily="18" charset="0"/>
              </a:rPr>
              <a:t>комитета</a:t>
            </a:r>
            <a:r>
              <a:rPr lang="en-US" sz="2000" kern="0" dirty="0">
                <a:solidFill>
                  <a:srgbClr val="000000"/>
                </a:solidFill>
                <a:latin typeface="Times New Roman" pitchFamily="18" charset="0"/>
                <a:cs typeface="Times New Roman" pitchFamily="18" charset="0"/>
              </a:rPr>
              <a:t> </a:t>
            </a:r>
            <a:r>
              <a:rPr lang="sr-Cyrl-RS" sz="2000" kern="0" dirty="0" err="1" smtClean="0">
                <a:solidFill>
                  <a:srgbClr val="000000"/>
                </a:solidFill>
                <a:latin typeface="Times New Roman" pitchFamily="18" charset="0"/>
                <a:cs typeface="Times New Roman" pitchFamily="18" charset="0"/>
              </a:rPr>
              <a:t>К</a:t>
            </a:r>
            <a:r>
              <a:rPr lang="en-US" sz="2000" kern="0" dirty="0" err="1" smtClean="0">
                <a:solidFill>
                  <a:srgbClr val="000000"/>
                </a:solidFill>
                <a:latin typeface="Times New Roman" pitchFamily="18" charset="0"/>
                <a:cs typeface="Times New Roman" pitchFamily="18" charset="0"/>
              </a:rPr>
              <a:t>онференције</a:t>
            </a:r>
            <a:r>
              <a:rPr lang="en-US" sz="2000" kern="0" dirty="0" smtClean="0">
                <a:solidFill>
                  <a:srgbClr val="000000"/>
                </a:solidFill>
                <a:latin typeface="Times New Roman" pitchFamily="18" charset="0"/>
                <a:cs typeface="Times New Roman" pitchFamily="18" charset="0"/>
              </a:rPr>
              <a:t> </a:t>
            </a:r>
            <a:r>
              <a:rPr lang="sr-Cyrl-RS" sz="2000" kern="0" dirty="0">
                <a:solidFill>
                  <a:srgbClr val="000000"/>
                </a:solidFill>
                <a:latin typeface="Times New Roman" pitchFamily="18" charset="0"/>
                <a:cs typeface="Times New Roman" pitchFamily="18" charset="0"/>
              </a:rPr>
              <a:t>м</a:t>
            </a:r>
            <a:r>
              <a:rPr lang="sr-Cyrl-RS" sz="2000" kern="0" dirty="0" smtClean="0">
                <a:solidFill>
                  <a:srgbClr val="000000"/>
                </a:solidFill>
                <a:latin typeface="Times New Roman" pitchFamily="18" charset="0"/>
                <a:cs typeface="Times New Roman" pitchFamily="18" charset="0"/>
              </a:rPr>
              <a:t>ладих истраживача</a:t>
            </a:r>
            <a:r>
              <a:rPr lang="en-US" sz="2000" kern="0" dirty="0" smtClean="0">
                <a:solidFill>
                  <a:srgbClr val="000000"/>
                </a:solidFill>
                <a:latin typeface="Times New Roman" pitchFamily="18" charset="0"/>
                <a:cs typeface="Times New Roman" pitchFamily="18" charset="0"/>
              </a:rPr>
              <a:t> </a:t>
            </a:r>
            <a:r>
              <a:rPr lang="sr-Cyrl-RS" sz="2000" kern="0" dirty="0" smtClean="0">
                <a:solidFill>
                  <a:srgbClr val="000000"/>
                </a:solidFill>
                <a:latin typeface="Times New Roman" pitchFamily="18" charset="0"/>
                <a:cs typeface="Times New Roman" pitchFamily="18" charset="0"/>
              </a:rPr>
              <a:t>	</a:t>
            </a:r>
            <a:r>
              <a:rPr lang="en-US" sz="2000" kern="0" dirty="0" smtClean="0">
                <a:solidFill>
                  <a:srgbClr val="000000"/>
                </a:solidFill>
                <a:latin typeface="Times New Roman" pitchFamily="18" charset="0"/>
                <a:cs typeface="Times New Roman" pitchFamily="18" charset="0"/>
              </a:rPr>
              <a:t>201</a:t>
            </a:r>
            <a:r>
              <a:rPr lang="sr-Cyrl-RS" sz="2000" kern="0" dirty="0" smtClean="0">
                <a:solidFill>
                  <a:srgbClr val="000000"/>
                </a:solidFill>
                <a:latin typeface="Times New Roman" pitchFamily="18" charset="0"/>
                <a:cs typeface="Times New Roman" pitchFamily="18" charset="0"/>
              </a:rPr>
              <a:t>3. и 2014</a:t>
            </a:r>
            <a:r>
              <a:rPr lang="en-US" sz="2000" kern="0" dirty="0" smtClean="0">
                <a:solidFill>
                  <a:srgbClr val="000000"/>
                </a:solidFill>
                <a:latin typeface="Times New Roman" pitchFamily="18" charset="0"/>
                <a:cs typeface="Times New Roman" pitchFamily="18" charset="0"/>
              </a:rPr>
              <a:t>.</a:t>
            </a:r>
            <a:endParaRPr lang="sr-Cyrl-RS" sz="2000" kern="0" dirty="0" smtClean="0">
              <a:solidFill>
                <a:srgbClr val="000000"/>
              </a:solidFill>
              <a:latin typeface="Times New Roman" pitchFamily="18" charset="0"/>
              <a:cs typeface="Times New Roman" pitchFamily="18" charset="0"/>
            </a:endParaRPr>
          </a:p>
          <a:p>
            <a:pPr>
              <a:defRPr/>
            </a:pPr>
            <a:r>
              <a:rPr lang="sr-Cyrl-CS" sz="2000" dirty="0" smtClean="0">
                <a:latin typeface="Times New Roman" panose="02020603050405020304" pitchFamily="18" charset="0"/>
                <a:cs typeface="Times New Roman" panose="02020603050405020304" pitchFamily="18" charset="0"/>
              </a:rPr>
              <a:t>	Члан </a:t>
            </a:r>
            <a:r>
              <a:rPr lang="sr-Cyrl-CS" sz="2000" dirty="0">
                <a:latin typeface="Times New Roman" panose="02020603050405020304" pitchFamily="18" charset="0"/>
                <a:cs typeface="Times New Roman" panose="02020603050405020304" pitchFamily="18" charset="0"/>
              </a:rPr>
              <a:t>је Друштва физичара, Друштва за ЕТРАН и Оптичког друштва </a:t>
            </a:r>
            <a:r>
              <a:rPr lang="sr-Cyrl-CS" sz="2000" dirty="0" smtClean="0">
                <a:latin typeface="Times New Roman" panose="02020603050405020304" pitchFamily="18" charset="0"/>
                <a:cs typeface="Times New Roman" panose="02020603050405020304" pitchFamily="18" charset="0"/>
              </a:rPr>
              <a:t>	Србије</a:t>
            </a:r>
            <a:r>
              <a:rPr lang="sr-Cyrl-CS" sz="2000" dirty="0">
                <a:latin typeface="Times New Roman" panose="02020603050405020304" pitchFamily="18" charset="0"/>
                <a:cs typeface="Times New Roman" panose="02020603050405020304" pitchFamily="18" charset="0"/>
              </a:rPr>
              <a:t>.</a:t>
            </a:r>
            <a:endParaRPr lang="sr-Cyrl-R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000" b="1" kern="0" dirty="0" err="1" smtClean="0">
                <a:solidFill>
                  <a:srgbClr val="000000"/>
                </a:solidFill>
                <a:latin typeface="Times New Roman" pitchFamily="18" charset="0"/>
                <a:cs typeface="Times New Roman" pitchFamily="18" charset="0"/>
              </a:rPr>
              <a:t>Пројекти</a:t>
            </a:r>
            <a:r>
              <a:rPr lang="en-US" sz="2000" kern="0" dirty="0" smtClean="0">
                <a:solidFill>
                  <a:srgbClr val="000000"/>
                </a:solidFill>
                <a:latin typeface="Times New Roman" pitchFamily="18" charset="0"/>
                <a:cs typeface="Times New Roman" pitchFamily="18" charset="0"/>
              </a:rPr>
              <a:t> </a:t>
            </a:r>
            <a:endParaRPr lang="en-US" sz="2000" kern="0" dirty="0">
              <a:solidFill>
                <a:srgbClr val="000000"/>
              </a:solidFill>
              <a:latin typeface="Times New Roman" pitchFamily="18" charset="0"/>
              <a:cs typeface="Times New Roman" pitchFamily="18" charset="0"/>
            </a:endParaRPr>
          </a:p>
          <a:p>
            <a:pPr lvl="0">
              <a:defRPr/>
            </a:pPr>
            <a:r>
              <a:rPr lang="sr-Cyrl-RS" sz="2000" kern="0" dirty="0" smtClean="0">
                <a:solidFill>
                  <a:srgbClr val="000000"/>
                </a:solidFill>
                <a:latin typeface="Times New Roman" pitchFamily="18" charset="0"/>
                <a:cs typeface="Times New Roman" pitchFamily="18" charset="0"/>
              </a:rPr>
              <a:t>	руководи задатком Спектроскопија нанодимензионих система у   	оквиру потпројекта Карактеризација наночестица и наноструктура на 	пројекту Нанодимензиони системи пут ка примени. </a:t>
            </a:r>
            <a:endParaRPr lang="en-US" sz="2000" kern="0" dirty="0">
              <a:solidFill>
                <a:srgbClr val="000000"/>
              </a:solidFill>
              <a:latin typeface="Times New Roman" pitchFamily="18" charset="0"/>
              <a:cs typeface="Times New Roman" pitchFamily="18" charset="0"/>
            </a:endParaRPr>
          </a:p>
          <a:p>
            <a:pPr marL="342900" lvl="0" indent="-342900">
              <a:buFont typeface="Arial" panose="020B0604020202020204" pitchFamily="34" charset="0"/>
              <a:buChar char="•"/>
              <a:defRPr/>
            </a:pPr>
            <a:r>
              <a:rPr lang="en-US" sz="2000" b="1" kern="0" dirty="0" err="1" smtClean="0">
                <a:solidFill>
                  <a:srgbClr val="000000"/>
                </a:solidFill>
                <a:latin typeface="Times New Roman" pitchFamily="18" charset="0"/>
                <a:cs typeface="Times New Roman" pitchFamily="18" charset="0"/>
              </a:rPr>
              <a:t>Рецензије</a:t>
            </a:r>
            <a:r>
              <a:rPr lang="en-US" sz="2000" b="1" kern="0" dirty="0">
                <a:solidFill>
                  <a:srgbClr val="000000"/>
                </a:solidFill>
                <a:latin typeface="Times New Roman" pitchFamily="18" charset="0"/>
                <a:cs typeface="Times New Roman" pitchFamily="18" charset="0"/>
              </a:rPr>
              <a:t>. </a:t>
            </a:r>
          </a:p>
          <a:p>
            <a:pPr lvl="0">
              <a:defRPr/>
            </a:pPr>
            <a:r>
              <a:rPr lang="en-US" sz="2000" kern="0" dirty="0">
                <a:solidFill>
                  <a:srgbClr val="000000"/>
                </a:solidFill>
                <a:latin typeface="Times New Roman" pitchFamily="18" charset="0"/>
                <a:cs typeface="Times New Roman" pitchFamily="18" charset="0"/>
              </a:rPr>
              <a:t>	</a:t>
            </a:r>
            <a:r>
              <a:rPr lang="en-US" sz="2000" kern="0" dirty="0" err="1">
                <a:solidFill>
                  <a:srgbClr val="000000"/>
                </a:solidFill>
                <a:latin typeface="Times New Roman" pitchFamily="18" charset="0"/>
                <a:cs typeface="Times New Roman" pitchFamily="18" charset="0"/>
              </a:rPr>
              <a:t>Рецензент</a:t>
            </a:r>
            <a:r>
              <a:rPr lang="en-US" sz="2000" kern="0" dirty="0">
                <a:solidFill>
                  <a:srgbClr val="000000"/>
                </a:solidFill>
                <a:latin typeface="Times New Roman" pitchFamily="18" charset="0"/>
                <a:cs typeface="Times New Roman" pitchFamily="18" charset="0"/>
              </a:rPr>
              <a:t> у </a:t>
            </a:r>
            <a:r>
              <a:rPr lang="en-US" sz="2000" kern="0" dirty="0" err="1" smtClean="0">
                <a:solidFill>
                  <a:srgbClr val="000000"/>
                </a:solidFill>
                <a:latin typeface="Times New Roman" pitchFamily="18" charset="0"/>
                <a:cs typeface="Times New Roman" pitchFamily="18" charset="0"/>
              </a:rPr>
              <a:t>часопис</a:t>
            </a:r>
            <a:r>
              <a:rPr lang="sr-Cyrl-RS" sz="2000" kern="0" dirty="0" smtClean="0">
                <a:solidFill>
                  <a:srgbClr val="000000"/>
                </a:solidFill>
                <a:latin typeface="Times New Roman" pitchFamily="18" charset="0"/>
                <a:cs typeface="Times New Roman" pitchFamily="18" charset="0"/>
              </a:rPr>
              <a:t>у</a:t>
            </a:r>
            <a:r>
              <a:rPr lang="en-US" sz="2000" kern="0" dirty="0" smtClean="0">
                <a:solidFill>
                  <a:srgbClr val="000000"/>
                </a:solidFill>
                <a:latin typeface="Times New Roman" pitchFamily="18" charset="0"/>
                <a:cs typeface="Times New Roman" pitchFamily="18" charset="0"/>
              </a:rPr>
              <a:t> </a:t>
            </a:r>
            <a:r>
              <a:rPr lang="sr-Cyrl-CS" sz="2000" dirty="0">
                <a:latin typeface="Times New Roman" panose="02020603050405020304" pitchFamily="18" charset="0"/>
                <a:cs typeface="Times New Roman" panose="02020603050405020304" pitchFamily="18" charset="0"/>
              </a:rPr>
              <a:t>Acta Ph</a:t>
            </a:r>
            <a:r>
              <a:rPr lang="sr-Latn-CS" sz="2000" dirty="0">
                <a:latin typeface="Times New Roman" panose="02020603050405020304" pitchFamily="18" charset="0"/>
                <a:cs typeface="Times New Roman" panose="02020603050405020304" pitchFamily="18" charset="0"/>
              </a:rPr>
              <a:t>y</a:t>
            </a:r>
            <a:r>
              <a:rPr lang="sr-Cyrl-CS" sz="2000" dirty="0">
                <a:latin typeface="Times New Roman" panose="02020603050405020304" pitchFamily="18" charset="0"/>
                <a:cs typeface="Times New Roman" panose="02020603050405020304" pitchFamily="18" charset="0"/>
              </a:rPr>
              <a:t>sica Polonica </a:t>
            </a:r>
            <a:r>
              <a:rPr lang="sr-Cyrl-CS" sz="2000" dirty="0" smtClean="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sr-Cyrl-RS" sz="2000" dirty="0" smtClean="0">
                <a:latin typeface="Times New Roman" panose="02020603050405020304" pitchFamily="18" charset="0"/>
                <a:cs typeface="Times New Roman" panose="02020603050405020304" pitchFamily="18" charset="0"/>
              </a:rPr>
              <a:t>и </a:t>
            </a:r>
            <a:r>
              <a:rPr lang="en-US" sz="2000" dirty="0" smtClean="0">
                <a:latin typeface="Times New Roman" panose="02020603050405020304" pitchFamily="18" charset="0"/>
                <a:cs typeface="Times New Roman" panose="02020603050405020304" pitchFamily="18" charset="0"/>
              </a:rPr>
              <a:t>Journal of Research in 	Physics</a:t>
            </a:r>
            <a:endParaRPr lang="sr-Cyrl-CS" sz="2000" dirty="0" smtClean="0">
              <a:latin typeface="Times New Roman" panose="02020603050405020304" pitchFamily="18" charset="0"/>
              <a:cs typeface="Times New Roman" panose="02020603050405020304" pitchFamily="18" charset="0"/>
            </a:endParaRPr>
          </a:p>
          <a:p>
            <a:pPr marL="342900" indent="-342900">
              <a:buFont typeface="Arial" pitchFamily="34" charset="0"/>
              <a:buChar char="•"/>
              <a:defRPr/>
            </a:pPr>
            <a:r>
              <a:rPr lang="en-US" sz="2000" b="1" kern="0" dirty="0" err="1" smtClean="0">
                <a:solidFill>
                  <a:srgbClr val="000000"/>
                </a:solidFill>
                <a:latin typeface="Times New Roman" pitchFamily="18" charset="0"/>
                <a:cs typeface="Times New Roman" pitchFamily="18" charset="0"/>
              </a:rPr>
              <a:t>Међународна</a:t>
            </a:r>
            <a:r>
              <a:rPr lang="en-US" sz="2000" b="1" kern="0" dirty="0" smtClean="0">
                <a:solidFill>
                  <a:srgbClr val="000000"/>
                </a:solidFill>
                <a:latin typeface="Times New Roman" pitchFamily="18" charset="0"/>
                <a:cs typeface="Times New Roman" pitchFamily="18" charset="0"/>
              </a:rPr>
              <a:t> </a:t>
            </a:r>
            <a:r>
              <a:rPr lang="en-US" sz="2000" b="1" kern="0" dirty="0" err="1">
                <a:solidFill>
                  <a:srgbClr val="000000"/>
                </a:solidFill>
                <a:latin typeface="Times New Roman" pitchFamily="18" charset="0"/>
                <a:cs typeface="Times New Roman" pitchFamily="18" charset="0"/>
              </a:rPr>
              <a:t>сарадња</a:t>
            </a:r>
            <a:r>
              <a:rPr lang="en-US" sz="2000" kern="0" dirty="0">
                <a:solidFill>
                  <a:srgbClr val="000000"/>
                </a:solidFill>
                <a:latin typeface="Times New Roman" pitchFamily="18" charset="0"/>
                <a:cs typeface="Times New Roman" pitchFamily="18" charset="0"/>
              </a:rPr>
              <a:t>. </a:t>
            </a:r>
          </a:p>
          <a:p>
            <a:pPr>
              <a:defRPr/>
            </a:pPr>
            <a:r>
              <a:rPr lang="en-US" sz="2000" kern="0" dirty="0">
                <a:solidFill>
                  <a:srgbClr val="000000"/>
                </a:solidFill>
                <a:latin typeface="Times New Roman" pitchFamily="18" charset="0"/>
                <a:cs typeface="Times New Roman" pitchFamily="18" charset="0"/>
              </a:rPr>
              <a:t>	</a:t>
            </a:r>
            <a:r>
              <a:rPr lang="sr-Cyrl-CS" sz="2000" dirty="0" smtClean="0">
                <a:latin typeface="Times New Roman" panose="02020603050405020304" pitchFamily="18" charset="0"/>
                <a:cs typeface="Times New Roman" panose="02020603050405020304" pitchFamily="18" charset="0"/>
              </a:rPr>
              <a:t>са Институтом </a:t>
            </a:r>
            <a:r>
              <a:rPr lang="sr-Cyrl-CS" sz="2000" dirty="0">
                <a:latin typeface="Times New Roman" panose="02020603050405020304" pitchFamily="18" charset="0"/>
                <a:cs typeface="Times New Roman" panose="02020603050405020304" pitchFamily="18" charset="0"/>
              </a:rPr>
              <a:t>за физику Пољске Академије </a:t>
            </a:r>
            <a:r>
              <a:rPr lang="sr-Cyrl-CS" sz="2000" dirty="0" smtClean="0">
                <a:latin typeface="Times New Roman" panose="02020603050405020304" pitchFamily="18" charset="0"/>
                <a:cs typeface="Times New Roman" panose="02020603050405020304" pitchFamily="18" charset="0"/>
              </a:rPr>
              <a:t>наука, где је више пута 	боравила а такође је и </a:t>
            </a:r>
            <a:r>
              <a:rPr lang="sr-Cyrl-CS" sz="2000" dirty="0">
                <a:latin typeface="Times New Roman" panose="02020603050405020304" pitchFamily="18" charset="0"/>
                <a:cs typeface="Times New Roman" panose="02020603050405020304" pitchFamily="18" charset="0"/>
              </a:rPr>
              <a:t>примила је неколико посета</a:t>
            </a:r>
            <a:r>
              <a:rPr lang="sr-Cyrl-CS" sz="2000" dirty="0" smtClean="0"/>
              <a:t>.</a:t>
            </a:r>
            <a:endParaRPr lang="en-US" sz="2000" kern="0" dirty="0">
              <a:solidFill>
                <a:srgbClr val="000000"/>
              </a:solidFill>
              <a:latin typeface="Times New Roman" pitchFamily="18" charset="0"/>
              <a:cs typeface="Times New Roman" pitchFamily="18" charset="0"/>
            </a:endParaRPr>
          </a:p>
        </p:txBody>
      </p:sp>
      <p:sp>
        <p:nvSpPr>
          <p:cNvPr id="3" name="Rectangle 2"/>
          <p:cNvSpPr/>
          <p:nvPr/>
        </p:nvSpPr>
        <p:spPr>
          <a:xfrm>
            <a:off x="251520" y="1484784"/>
            <a:ext cx="7704856" cy="400110"/>
          </a:xfrm>
          <a:prstGeom prst="rect">
            <a:avLst/>
          </a:prstGeom>
        </p:spPr>
        <p:txBody>
          <a:bodyPr wrap="square">
            <a:spAutoFit/>
          </a:bodyPr>
          <a:lstStyle/>
          <a:p>
            <a:pPr lvl="0">
              <a:defRPr/>
            </a:pPr>
            <a:r>
              <a:rPr lang="en-US" sz="2000" b="1" kern="0" dirty="0">
                <a:solidFill>
                  <a:srgbClr val="000000"/>
                </a:solidFill>
                <a:latin typeface="Times New Roman" pitchFamily="18" charset="0"/>
                <a:cs typeface="Times New Roman" pitchFamily="18" charset="0"/>
              </a:rPr>
              <a:t>3. </a:t>
            </a:r>
            <a:r>
              <a:rPr lang="ru-RU" sz="2000" b="1" kern="0" dirty="0">
                <a:solidFill>
                  <a:srgbClr val="000000"/>
                </a:solidFill>
                <a:latin typeface="Times New Roman" pitchFamily="18" charset="0"/>
                <a:cs typeface="Times New Roman" pitchFamily="18" charset="0"/>
              </a:rPr>
              <a:t>Елементи за квалитативну анализу рада кандидата</a:t>
            </a:r>
            <a:r>
              <a:rPr lang="en-US" sz="2000" b="1" kern="0" dirty="0">
                <a:solidFill>
                  <a:srgbClr val="000000"/>
                </a:solidFill>
                <a:latin typeface="Times New Roman" pitchFamily="18" charset="0"/>
                <a:cs typeface="Times New Roman" pitchFamily="18" charset="0"/>
              </a:rPr>
              <a:t> (2. </a:t>
            </a:r>
            <a:r>
              <a:rPr lang="en-US" sz="2000" b="1" kern="0" dirty="0" err="1">
                <a:solidFill>
                  <a:srgbClr val="000000"/>
                </a:solidFill>
                <a:latin typeface="Times New Roman" pitchFamily="18" charset="0"/>
                <a:cs typeface="Times New Roman" pitchFamily="18" charset="0"/>
              </a:rPr>
              <a:t>део</a:t>
            </a:r>
            <a:r>
              <a:rPr lang="en-US" sz="2000" b="1" kern="0" dirty="0">
                <a:solidFill>
                  <a:srgbClr val="000000"/>
                </a:solidFill>
                <a:latin typeface="Times New Roman" pitchFamily="18" charset="0"/>
                <a:cs typeface="Times New Roman" pitchFamily="18" charset="0"/>
              </a:rPr>
              <a:t>)</a:t>
            </a:r>
            <a:endParaRPr lang="ru-RU" sz="2000" b="1" kern="0" dirty="0">
              <a:solidFill>
                <a:srgbClr val="000000"/>
              </a:solidFill>
              <a:latin typeface="Times New Roman" pitchFamily="18" charset="0"/>
              <a:cs typeface="Times New Roman" pitchFamily="18" charset="0"/>
            </a:endParaRPr>
          </a:p>
        </p:txBody>
      </p:sp>
      <p:sp>
        <p:nvSpPr>
          <p:cNvPr id="4" name="Rectangle 8"/>
          <p:cNvSpPr txBox="1">
            <a:spLocks noChangeArrowheads="1"/>
          </p:cNvSpPr>
          <p:nvPr/>
        </p:nvSpPr>
        <p:spPr>
          <a:xfrm>
            <a:off x="304800" y="228600"/>
            <a:ext cx="7467600" cy="1295400"/>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3200" kern="0" dirty="0" err="1" smtClean="0">
                <a:solidFill>
                  <a:srgbClr val="000000"/>
                </a:solidFill>
                <a:latin typeface="Times New Roman" pitchFamily="18" charset="0"/>
                <a:cs typeface="Times New Roman" pitchFamily="18" charset="0"/>
              </a:rPr>
              <a:t>Избор</a:t>
            </a:r>
            <a:r>
              <a:rPr lang="en-US" sz="3200" kern="0" dirty="0" smtClean="0">
                <a:solidFill>
                  <a:srgbClr val="000000"/>
                </a:solidFill>
                <a:latin typeface="Times New Roman" pitchFamily="18" charset="0"/>
                <a:cs typeface="Times New Roman" pitchFamily="18" charset="0"/>
              </a:rPr>
              <a:t> у </a:t>
            </a:r>
            <a:r>
              <a:rPr lang="en-US" sz="3200" kern="0" dirty="0" err="1" smtClean="0">
                <a:solidFill>
                  <a:srgbClr val="000000"/>
                </a:solidFill>
                <a:latin typeface="Times New Roman" pitchFamily="18" charset="0"/>
                <a:cs typeface="Times New Roman" pitchFamily="18" charset="0"/>
              </a:rPr>
              <a:t>звање</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виши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научни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сарадник</a:t>
            </a:r>
            <a:r>
              <a:rPr lang="en-US" sz="3200" kern="0" dirty="0" smtClean="0">
                <a:solidFill>
                  <a:srgbClr val="000000"/>
                </a:solidFill>
                <a:latin typeface="Times New Roman" pitchFamily="18" charset="0"/>
                <a:cs typeface="Times New Roman" pitchFamily="18" charset="0"/>
              </a:rPr>
              <a:t/>
            </a:r>
            <a:br>
              <a:rPr lang="en-US" sz="3200" kern="0" dirty="0" smtClean="0">
                <a:solidFill>
                  <a:srgbClr val="000000"/>
                </a:solidFill>
                <a:latin typeface="Times New Roman" pitchFamily="18" charset="0"/>
                <a:cs typeface="Times New Roman" pitchFamily="18" charset="0"/>
              </a:rPr>
            </a:br>
            <a:r>
              <a:rPr lang="en-US" sz="3200" kern="0" dirty="0" err="1" smtClean="0">
                <a:solidFill>
                  <a:srgbClr val="000000"/>
                </a:solidFill>
                <a:latin typeface="Times New Roman" pitchFamily="18" charset="0"/>
                <a:cs typeface="Times New Roman" pitchFamily="18" charset="0"/>
              </a:rPr>
              <a:t>кандидат</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Бранка</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Хаџи</a:t>
            </a:r>
            <a:r>
              <a:rPr lang="en-US" sz="3200" kern="0" dirty="0" smtClean="0">
                <a:solidFill>
                  <a:srgbClr val="000000"/>
                </a:solidFill>
                <a:latin typeface="Times New Roman" pitchFamily="18" charset="0"/>
                <a:cs typeface="Times New Roman" pitchFamily="18" charset="0"/>
              </a:rPr>
              <a:t>ћ</a:t>
            </a:r>
            <a:endParaRPr lang="en-US" sz="3200" kern="0" dirty="0">
              <a:solidFill>
                <a:srgbClr val="000000"/>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srcRect/>
          <a:stretch>
            <a:fillRect/>
          </a:stretch>
        </p:blipFill>
        <p:spPr bwMode="auto">
          <a:xfrm>
            <a:off x="7626350" y="152400"/>
            <a:ext cx="1365250" cy="1182688"/>
          </a:xfrm>
          <a:prstGeom prst="rect">
            <a:avLst/>
          </a:prstGeom>
          <a:noFill/>
          <a:ln w="9525">
            <a:noFill/>
            <a:miter lim="800000"/>
            <a:headEnd/>
            <a:tailEnd/>
          </a:ln>
        </p:spPr>
      </p:pic>
    </p:spTree>
    <p:extLst>
      <p:ext uri="{BB962C8B-B14F-4D97-AF65-F5344CB8AC3E}">
        <p14:creationId xmlns:p14="http://schemas.microsoft.com/office/powerpoint/2010/main" val="307226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ctrTitle"/>
          </p:nvPr>
        </p:nvSpPr>
        <p:spPr>
          <a:xfrm>
            <a:off x="304800" y="228600"/>
            <a:ext cx="7467600" cy="1295400"/>
          </a:xfrm>
        </p:spPr>
        <p:txBody>
          <a:bodyPr rtlCol="0">
            <a:normAutofit/>
          </a:bodyPr>
          <a:lstStyle/>
          <a:p>
            <a:pPr algn="l">
              <a:spcBef>
                <a:spcPts val="0"/>
              </a:spcBef>
              <a:defRPr/>
            </a:pPr>
            <a:r>
              <a:rPr lang="en-US" sz="3200" kern="0" dirty="0" err="1" smtClean="0">
                <a:solidFill>
                  <a:srgbClr val="000000"/>
                </a:solidFill>
                <a:latin typeface="Times New Roman" pitchFamily="18" charset="0"/>
                <a:cs typeface="Times New Roman" pitchFamily="18" charset="0"/>
              </a:rPr>
              <a:t>Избор</a:t>
            </a:r>
            <a:r>
              <a:rPr lang="en-US" sz="3200" kern="0" dirty="0" smtClean="0">
                <a:solidFill>
                  <a:srgbClr val="000000"/>
                </a:solidFill>
                <a:latin typeface="Times New Roman" pitchFamily="18" charset="0"/>
                <a:cs typeface="Times New Roman" pitchFamily="18" charset="0"/>
              </a:rPr>
              <a:t> у </a:t>
            </a:r>
            <a:r>
              <a:rPr lang="en-US" sz="3200" kern="0" dirty="0" err="1" smtClean="0">
                <a:solidFill>
                  <a:srgbClr val="000000"/>
                </a:solidFill>
                <a:latin typeface="Times New Roman" pitchFamily="18" charset="0"/>
                <a:cs typeface="Times New Roman" pitchFamily="18" charset="0"/>
              </a:rPr>
              <a:t>звање</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виши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научни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сарадник</a:t>
            </a:r>
            <a:r>
              <a:rPr lang="en-US" sz="3200" kern="0" dirty="0" smtClean="0">
                <a:solidFill>
                  <a:srgbClr val="000000"/>
                </a:solidFill>
                <a:latin typeface="Times New Roman" pitchFamily="18" charset="0"/>
                <a:cs typeface="Times New Roman" pitchFamily="18" charset="0"/>
              </a:rPr>
              <a:t/>
            </a:r>
            <a:br>
              <a:rPr lang="en-US" sz="3200" kern="0" dirty="0" smtClean="0">
                <a:solidFill>
                  <a:srgbClr val="000000"/>
                </a:solidFill>
                <a:latin typeface="Times New Roman" pitchFamily="18" charset="0"/>
                <a:cs typeface="Times New Roman" pitchFamily="18" charset="0"/>
              </a:rPr>
            </a:br>
            <a:r>
              <a:rPr lang="en-US" sz="3200" kern="0" dirty="0" err="1" smtClean="0">
                <a:solidFill>
                  <a:srgbClr val="000000"/>
                </a:solidFill>
                <a:latin typeface="Times New Roman" pitchFamily="18" charset="0"/>
                <a:cs typeface="Times New Roman" pitchFamily="18" charset="0"/>
              </a:rPr>
              <a:t>кандидат</a:t>
            </a:r>
            <a:r>
              <a:rPr lang="en-US" sz="3200" kern="0" dirty="0" smtClean="0">
                <a:solidFill>
                  <a:srgbClr val="000000"/>
                </a:solidFill>
                <a:latin typeface="Times New Roman" pitchFamily="18" charset="0"/>
                <a:cs typeface="Times New Roman" pitchFamily="18" charset="0"/>
              </a:rPr>
              <a:t>: </a:t>
            </a:r>
            <a:r>
              <a:rPr lang="sr-Cyrl-RS" sz="3200" kern="0" dirty="0">
                <a:solidFill>
                  <a:srgbClr val="000000"/>
                </a:solidFill>
                <a:latin typeface="Times New Roman" pitchFamily="18" charset="0"/>
                <a:cs typeface="Times New Roman" pitchFamily="18" charset="0"/>
              </a:rPr>
              <a:t>Бранка</a:t>
            </a:r>
            <a:r>
              <a:rPr lang="en-US" sz="3200" kern="0" dirty="0">
                <a:solidFill>
                  <a:srgbClr val="000000"/>
                </a:solidFill>
                <a:latin typeface="Times New Roman" pitchFamily="18" charset="0"/>
                <a:cs typeface="Times New Roman" pitchFamily="18" charset="0"/>
              </a:rPr>
              <a:t> </a:t>
            </a:r>
            <a:r>
              <a:rPr lang="sr-Cyrl-RS" sz="3200" kern="0" dirty="0">
                <a:solidFill>
                  <a:srgbClr val="000000"/>
                </a:solidFill>
                <a:latin typeface="Times New Roman" pitchFamily="18" charset="0"/>
                <a:cs typeface="Times New Roman" pitchFamily="18" charset="0"/>
              </a:rPr>
              <a:t>Хаџи</a:t>
            </a:r>
            <a:r>
              <a:rPr lang="en-US" sz="3200" kern="0" dirty="0" smtClean="0">
                <a:solidFill>
                  <a:srgbClr val="000000"/>
                </a:solidFill>
                <a:latin typeface="Times New Roman" pitchFamily="18" charset="0"/>
                <a:cs typeface="Times New Roman" pitchFamily="18" charset="0"/>
              </a:rPr>
              <a:t>ћ</a:t>
            </a:r>
            <a:endParaRPr lang="en-US" sz="3200" kern="0" dirty="0">
              <a:solidFill>
                <a:srgbClr val="000000"/>
              </a:solidFill>
              <a:latin typeface="Times New Roman" pitchFamily="18" charset="0"/>
              <a:cs typeface="Times New Roman" pitchFamily="18" charset="0"/>
            </a:endParaRPr>
          </a:p>
        </p:txBody>
      </p:sp>
      <p:pic>
        <p:nvPicPr>
          <p:cNvPr id="16387" name="Picture 4"/>
          <p:cNvPicPr>
            <a:picLocks noChangeAspect="1"/>
          </p:cNvPicPr>
          <p:nvPr/>
        </p:nvPicPr>
        <p:blipFill>
          <a:blip r:embed="rId3" cstate="print"/>
          <a:srcRect/>
          <a:stretch>
            <a:fillRect/>
          </a:stretch>
        </p:blipFill>
        <p:spPr bwMode="auto">
          <a:xfrm>
            <a:off x="7626350" y="152400"/>
            <a:ext cx="1365250" cy="1182688"/>
          </a:xfrm>
          <a:prstGeom prst="rect">
            <a:avLst/>
          </a:prstGeom>
          <a:noFill/>
          <a:ln w="9525">
            <a:noFill/>
            <a:miter lim="800000"/>
            <a:headEnd/>
            <a:tailEnd/>
          </a:ln>
        </p:spPr>
      </p:pic>
      <p:sp>
        <p:nvSpPr>
          <p:cNvPr id="4" name="Rectangle 8"/>
          <p:cNvSpPr txBox="1">
            <a:spLocks noChangeArrowheads="1"/>
          </p:cNvSpPr>
          <p:nvPr/>
        </p:nvSpPr>
        <p:spPr>
          <a:xfrm>
            <a:off x="304800" y="2133600"/>
            <a:ext cx="8458200" cy="14478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fontAlgn="auto">
              <a:spcBef>
                <a:spcPts val="0"/>
              </a:spcBef>
              <a:spcAft>
                <a:spcPts val="0"/>
              </a:spcAft>
              <a:buFont typeface="Arial" pitchFamily="34" charset="0"/>
              <a:buChar char="•"/>
              <a:defRPr/>
            </a:pPr>
            <a:r>
              <a:rPr lang="en-US" sz="2000" kern="0" dirty="0" err="1" smtClean="0">
                <a:solidFill>
                  <a:srgbClr val="000000"/>
                </a:solidFill>
                <a:latin typeface="Times New Roman" pitchFamily="18" charset="0"/>
                <a:cs typeface="Times New Roman" pitchFamily="18" charset="0"/>
              </a:rPr>
              <a:t>Кандидат</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је</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од</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избора</a:t>
            </a:r>
            <a:r>
              <a:rPr lang="en-US" sz="2000" kern="0" dirty="0" smtClean="0">
                <a:solidFill>
                  <a:srgbClr val="000000"/>
                </a:solidFill>
                <a:latin typeface="Times New Roman" pitchFamily="18" charset="0"/>
                <a:cs typeface="Times New Roman" pitchFamily="18" charset="0"/>
              </a:rPr>
              <a:t> у </a:t>
            </a:r>
            <a:r>
              <a:rPr lang="en-US" sz="2000" kern="0" dirty="0" err="1" smtClean="0">
                <a:solidFill>
                  <a:srgbClr val="000000"/>
                </a:solidFill>
                <a:latin typeface="Times New Roman" pitchFamily="18" charset="0"/>
                <a:cs typeface="Times New Roman" pitchFamily="18" charset="0"/>
              </a:rPr>
              <a:t>претходно</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звање</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објавио</a:t>
            </a:r>
            <a:r>
              <a:rPr lang="en-US" sz="2000" kern="0" dirty="0" smtClean="0">
                <a:solidFill>
                  <a:srgbClr val="000000"/>
                </a:solidFill>
                <a:latin typeface="Times New Roman" pitchFamily="18" charset="0"/>
                <a:cs typeface="Times New Roman" pitchFamily="18" charset="0"/>
              </a:rPr>
              <a:t> </a:t>
            </a:r>
            <a:r>
              <a:rPr lang="sr-Cyrl-RS" sz="2000" kern="0" dirty="0" smtClean="0">
                <a:solidFill>
                  <a:srgbClr val="000000"/>
                </a:solidFill>
                <a:latin typeface="Times New Roman" pitchFamily="18" charset="0"/>
                <a:cs typeface="Times New Roman" pitchFamily="18" charset="0"/>
              </a:rPr>
              <a:t>21 рад, </a:t>
            </a:r>
            <a:r>
              <a:rPr lang="en-US" sz="2000" kern="0" dirty="0" smtClean="0">
                <a:solidFill>
                  <a:srgbClr val="000000"/>
                </a:solidFill>
                <a:latin typeface="Times New Roman" pitchFamily="18" charset="0"/>
                <a:cs typeface="Times New Roman" pitchFamily="18" charset="0"/>
              </a:rPr>
              <a:t>9 </a:t>
            </a:r>
            <a:r>
              <a:rPr lang="en-US" sz="2000" kern="0" dirty="0" err="1" smtClean="0">
                <a:solidFill>
                  <a:srgbClr val="000000"/>
                </a:solidFill>
                <a:latin typeface="Times New Roman" pitchFamily="18" charset="0"/>
                <a:cs typeface="Times New Roman" pitchFamily="18" charset="0"/>
              </a:rPr>
              <a:t>радова</a:t>
            </a:r>
            <a:r>
              <a:rPr lang="en-US" sz="2000" kern="0" dirty="0" smtClean="0">
                <a:solidFill>
                  <a:srgbClr val="000000"/>
                </a:solidFill>
                <a:latin typeface="Times New Roman" pitchFamily="18" charset="0"/>
                <a:cs typeface="Times New Roman" pitchFamily="18" charset="0"/>
              </a:rPr>
              <a:t> М21 </a:t>
            </a:r>
            <a:r>
              <a:rPr lang="en-US" sz="2000" kern="0" dirty="0" err="1" smtClean="0">
                <a:solidFill>
                  <a:srgbClr val="000000"/>
                </a:solidFill>
                <a:latin typeface="Times New Roman" pitchFamily="18" charset="0"/>
                <a:cs typeface="Times New Roman" pitchFamily="18" charset="0"/>
              </a:rPr>
              <a:t>категорије</a:t>
            </a:r>
            <a:r>
              <a:rPr lang="en-US" sz="2000" kern="0" dirty="0" smtClean="0">
                <a:solidFill>
                  <a:srgbClr val="000000"/>
                </a:solidFill>
                <a:latin typeface="Times New Roman" pitchFamily="18" charset="0"/>
                <a:cs typeface="Times New Roman" pitchFamily="18" charset="0"/>
              </a:rPr>
              <a:t>,</a:t>
            </a:r>
            <a:r>
              <a:rPr lang="sr-Cyrl-RS" sz="2000" kern="0" dirty="0" smtClean="0">
                <a:solidFill>
                  <a:srgbClr val="000000"/>
                </a:solidFill>
                <a:latin typeface="Times New Roman" pitchFamily="18" charset="0"/>
                <a:cs typeface="Times New Roman" pitchFamily="18" charset="0"/>
              </a:rPr>
              <a:t> 4 рада М22 категорије, 8 радова М23 категорије, </a:t>
            </a:r>
            <a:r>
              <a:rPr lang="en-US" sz="2000" kern="0" dirty="0" err="1" smtClean="0">
                <a:solidFill>
                  <a:srgbClr val="000000"/>
                </a:solidFill>
                <a:latin typeface="Times New Roman" pitchFamily="18" charset="0"/>
                <a:cs typeface="Times New Roman" pitchFamily="18" charset="0"/>
              </a:rPr>
              <a:t>има</a:t>
            </a:r>
            <a:r>
              <a:rPr lang="en-US" sz="2000" kern="0" dirty="0" smtClean="0">
                <a:solidFill>
                  <a:srgbClr val="000000"/>
                </a:solidFill>
                <a:latin typeface="Times New Roman" pitchFamily="18" charset="0"/>
                <a:cs typeface="Times New Roman" pitchFamily="18" charset="0"/>
              </a:rPr>
              <a:t> 2 </a:t>
            </a:r>
            <a:r>
              <a:rPr lang="en-US" sz="2000" kern="0" dirty="0" err="1" smtClean="0">
                <a:solidFill>
                  <a:srgbClr val="000000"/>
                </a:solidFill>
                <a:latin typeface="Times New Roman" pitchFamily="18" charset="0"/>
                <a:cs typeface="Times New Roman" pitchFamily="18" charset="0"/>
              </a:rPr>
              <a:t>саопштењ</a:t>
            </a:r>
            <a:r>
              <a:rPr lang="sr-Cyrl-RS" sz="2000" kern="0" dirty="0" smtClean="0">
                <a:solidFill>
                  <a:srgbClr val="000000"/>
                </a:solidFill>
                <a:latin typeface="Times New Roman" pitchFamily="18" charset="0"/>
                <a:cs typeface="Times New Roman" pitchFamily="18" charset="0"/>
              </a:rPr>
              <a:t>а</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на</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конференцији</a:t>
            </a:r>
            <a:r>
              <a:rPr lang="en-US" sz="2000" kern="0" dirty="0" smtClean="0">
                <a:solidFill>
                  <a:srgbClr val="000000"/>
                </a:solidFill>
                <a:latin typeface="Times New Roman" pitchFamily="18" charset="0"/>
                <a:cs typeface="Times New Roman" pitchFamily="18" charset="0"/>
              </a:rPr>
              <a:t> М32 </a:t>
            </a:r>
            <a:r>
              <a:rPr lang="en-US" sz="2000" kern="0" dirty="0" err="1" smtClean="0">
                <a:solidFill>
                  <a:srgbClr val="000000"/>
                </a:solidFill>
                <a:latin typeface="Times New Roman" pitchFamily="18" charset="0"/>
                <a:cs typeface="Times New Roman" pitchFamily="18" charset="0"/>
              </a:rPr>
              <a:t>категорије</a:t>
            </a:r>
            <a:r>
              <a:rPr lang="en-US" sz="2000" kern="0" dirty="0" smtClean="0">
                <a:solidFill>
                  <a:srgbClr val="000000"/>
                </a:solidFill>
                <a:latin typeface="Times New Roman" pitchFamily="18" charset="0"/>
                <a:cs typeface="Times New Roman" pitchFamily="18" charset="0"/>
              </a:rPr>
              <a:t> и </a:t>
            </a:r>
            <a:r>
              <a:rPr lang="sr-Cyrl-RS" sz="2000" kern="0" dirty="0" smtClean="0">
                <a:solidFill>
                  <a:srgbClr val="000000"/>
                </a:solidFill>
                <a:latin typeface="Times New Roman" pitchFamily="18" charset="0"/>
                <a:cs typeface="Times New Roman" pitchFamily="18" charset="0"/>
              </a:rPr>
              <a:t>3</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саопштења</a:t>
            </a:r>
            <a:r>
              <a:rPr lang="en-US" sz="2000" kern="0" dirty="0" smtClean="0">
                <a:solidFill>
                  <a:srgbClr val="000000"/>
                </a:solidFill>
                <a:latin typeface="Times New Roman" pitchFamily="18" charset="0"/>
                <a:cs typeface="Times New Roman" pitchFamily="18" charset="0"/>
              </a:rPr>
              <a:t> М34 </a:t>
            </a:r>
            <a:r>
              <a:rPr lang="en-US" sz="2000" kern="0" dirty="0" err="1" smtClean="0">
                <a:solidFill>
                  <a:srgbClr val="000000"/>
                </a:solidFill>
                <a:latin typeface="Times New Roman" pitchFamily="18" charset="0"/>
                <a:cs typeface="Times New Roman" pitchFamily="18" charset="0"/>
              </a:rPr>
              <a:t>категорије</a:t>
            </a:r>
            <a:r>
              <a:rPr lang="en-US" sz="2000" kern="0" dirty="0" smtClean="0">
                <a:solidFill>
                  <a:srgbClr val="000000"/>
                </a:solidFill>
                <a:latin typeface="Times New Roman" pitchFamily="18" charset="0"/>
                <a:cs typeface="Times New Roman" pitchFamily="18" charset="0"/>
              </a:rPr>
              <a:t>. </a:t>
            </a:r>
          </a:p>
          <a:p>
            <a:pPr marL="342900" indent="-342900" algn="l" fontAlgn="auto">
              <a:spcBef>
                <a:spcPts val="0"/>
              </a:spcBef>
              <a:spcAft>
                <a:spcPts val="0"/>
              </a:spcAft>
              <a:buFont typeface="Arial" pitchFamily="34" charset="0"/>
              <a:buChar char="•"/>
              <a:defRPr/>
            </a:pPr>
            <a:r>
              <a:rPr lang="en-US" sz="2000" kern="0" dirty="0" err="1" smtClean="0">
                <a:solidFill>
                  <a:srgbClr val="000000"/>
                </a:solidFill>
                <a:latin typeface="Times New Roman" pitchFamily="18" charset="0"/>
                <a:cs typeface="Times New Roman" pitchFamily="18" charset="0"/>
              </a:rPr>
              <a:t>Радови</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кандидата</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су</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цитирани</a:t>
            </a:r>
            <a:r>
              <a:rPr lang="en-US" sz="2000" kern="0" dirty="0" smtClean="0">
                <a:solidFill>
                  <a:srgbClr val="000000"/>
                </a:solidFill>
                <a:latin typeface="Times New Roman" pitchFamily="18" charset="0"/>
                <a:cs typeface="Times New Roman" pitchFamily="18" charset="0"/>
              </a:rPr>
              <a:t> 6</a:t>
            </a:r>
            <a:r>
              <a:rPr lang="sr-Cyrl-RS" sz="2000" kern="0" dirty="0" smtClean="0">
                <a:solidFill>
                  <a:srgbClr val="000000"/>
                </a:solidFill>
                <a:latin typeface="Times New Roman" pitchFamily="18" charset="0"/>
                <a:cs typeface="Times New Roman" pitchFamily="18" charset="0"/>
              </a:rPr>
              <a:t>1</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пут</a:t>
            </a:r>
            <a:r>
              <a:rPr lang="sr-Cyrl-RS" sz="2000" kern="0" dirty="0" smtClean="0">
                <a:solidFill>
                  <a:srgbClr val="000000"/>
                </a:solidFill>
                <a:latin typeface="Times New Roman" pitchFamily="18" charset="0"/>
                <a:cs typeface="Times New Roman" pitchFamily="18" charset="0"/>
              </a:rPr>
              <a:t> без аутоцитата</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са</a:t>
            </a:r>
            <a:r>
              <a:rPr lang="en-US" sz="2000" kern="0" dirty="0" smtClean="0">
                <a:solidFill>
                  <a:srgbClr val="000000"/>
                </a:solidFill>
                <a:latin typeface="Times New Roman" pitchFamily="18" charset="0"/>
                <a:cs typeface="Times New Roman" pitchFamily="18" charset="0"/>
              </a:rPr>
              <a:t> h-</a:t>
            </a:r>
            <a:r>
              <a:rPr lang="en-US" sz="2000" kern="0" dirty="0" err="1" smtClean="0">
                <a:solidFill>
                  <a:srgbClr val="000000"/>
                </a:solidFill>
                <a:latin typeface="Times New Roman" pitchFamily="18" charset="0"/>
                <a:cs typeface="Times New Roman" pitchFamily="18" charset="0"/>
              </a:rPr>
              <a:t>фактором</a:t>
            </a:r>
            <a:r>
              <a:rPr lang="en-US" sz="2000" kern="0" dirty="0" smtClean="0">
                <a:solidFill>
                  <a:srgbClr val="000000"/>
                </a:solidFill>
                <a:latin typeface="Times New Roman" pitchFamily="18" charset="0"/>
                <a:cs typeface="Times New Roman" pitchFamily="18" charset="0"/>
              </a:rPr>
              <a:t> </a:t>
            </a:r>
            <a:r>
              <a:rPr lang="sr-Cyrl-RS" sz="2000" kern="0" dirty="0" smtClean="0">
                <a:solidFill>
                  <a:srgbClr val="000000"/>
                </a:solidFill>
                <a:latin typeface="Times New Roman" pitchFamily="18" charset="0"/>
                <a:cs typeface="Times New Roman" pitchFamily="18" charset="0"/>
              </a:rPr>
              <a:t>4</a:t>
            </a:r>
            <a:r>
              <a:rPr lang="en-US" sz="2000" kern="0" dirty="0" smtClean="0">
                <a:solidFill>
                  <a:srgbClr val="000000"/>
                </a:solidFill>
                <a:latin typeface="Times New Roman" pitchFamily="18" charset="0"/>
                <a:cs typeface="Times New Roman" pitchFamily="18" charset="0"/>
              </a:rPr>
              <a:t>. </a:t>
            </a:r>
          </a:p>
          <a:p>
            <a:pPr algn="l" fontAlgn="auto">
              <a:spcBef>
                <a:spcPts val="0"/>
              </a:spcBef>
              <a:spcAft>
                <a:spcPts val="0"/>
              </a:spcAft>
              <a:defRPr/>
            </a:pPr>
            <a:r>
              <a:rPr lang="en-US" sz="2000" kern="0" dirty="0">
                <a:solidFill>
                  <a:srgbClr val="000000"/>
                </a:solidFill>
                <a:latin typeface="Times New Roman" pitchFamily="18" charset="0"/>
                <a:cs typeface="Times New Roman" pitchFamily="18" charset="0"/>
              </a:rPr>
              <a:t>		</a:t>
            </a:r>
            <a:endParaRPr lang="en-US" sz="2000" kern="0" dirty="0" smtClean="0">
              <a:solidFill>
                <a:srgbClr val="000000"/>
              </a:solidFill>
              <a:latin typeface="Times New Roman" pitchFamily="18" charset="0"/>
              <a:cs typeface="Times New Roman" pitchFamily="18" charset="0"/>
            </a:endParaRPr>
          </a:p>
        </p:txBody>
      </p:sp>
      <p:sp>
        <p:nvSpPr>
          <p:cNvPr id="8" name="Rectangle 8"/>
          <p:cNvSpPr txBox="1">
            <a:spLocks noChangeArrowheads="1"/>
          </p:cNvSpPr>
          <p:nvPr/>
        </p:nvSpPr>
        <p:spPr>
          <a:xfrm>
            <a:off x="304800" y="1447800"/>
            <a:ext cx="86868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n-U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en-US" sz="2000" b="1" kern="0" dirty="0">
                <a:solidFill>
                  <a:srgbClr val="000000"/>
                </a:solidFill>
                <a:latin typeface="Times New Roman" pitchFamily="18" charset="0"/>
                <a:cs typeface="Times New Roman" pitchFamily="18" charset="0"/>
              </a:rPr>
              <a:t>4</a:t>
            </a:r>
            <a:r>
              <a:rPr lang="en-US" sz="2000" b="1" kern="0" dirty="0" smtClean="0">
                <a:solidFill>
                  <a:srgbClr val="000000"/>
                </a:solidFill>
                <a:latin typeface="Times New Roman" pitchFamily="18" charset="0"/>
                <a:cs typeface="Times New Roman" pitchFamily="18" charset="0"/>
              </a:rPr>
              <a:t>. </a:t>
            </a:r>
            <a:r>
              <a:rPr lang="ru-RU" sz="2000" b="1" kern="0" dirty="0">
                <a:solidFill>
                  <a:srgbClr val="000000"/>
                </a:solidFill>
                <a:latin typeface="Times New Roman" pitchFamily="18" charset="0"/>
                <a:cs typeface="Times New Roman" pitchFamily="18" charset="0"/>
              </a:rPr>
              <a:t>Елементи за </a:t>
            </a:r>
            <a:r>
              <a:rPr lang="ru-RU" sz="2000" b="1" kern="0" dirty="0" smtClean="0">
                <a:solidFill>
                  <a:srgbClr val="000000"/>
                </a:solidFill>
                <a:latin typeface="Times New Roman" pitchFamily="18" charset="0"/>
                <a:cs typeface="Times New Roman" pitchFamily="18" charset="0"/>
              </a:rPr>
              <a:t>ква</a:t>
            </a:r>
            <a:r>
              <a:rPr lang="en-US" sz="2000" b="1" kern="0" dirty="0" err="1" smtClean="0">
                <a:solidFill>
                  <a:srgbClr val="000000"/>
                </a:solidFill>
                <a:latin typeface="Times New Roman" pitchFamily="18" charset="0"/>
                <a:cs typeface="Times New Roman" pitchFamily="18" charset="0"/>
              </a:rPr>
              <a:t>нт</a:t>
            </a:r>
            <a:r>
              <a:rPr lang="ru-RU" sz="2000" b="1" kern="0" dirty="0" smtClean="0">
                <a:solidFill>
                  <a:srgbClr val="000000"/>
                </a:solidFill>
                <a:latin typeface="Times New Roman" pitchFamily="18" charset="0"/>
                <a:cs typeface="Times New Roman" pitchFamily="18" charset="0"/>
              </a:rPr>
              <a:t>итативну </a:t>
            </a:r>
            <a:r>
              <a:rPr lang="ru-RU" sz="2000" b="1" kern="0" dirty="0">
                <a:solidFill>
                  <a:srgbClr val="000000"/>
                </a:solidFill>
                <a:latin typeface="Times New Roman" pitchFamily="18" charset="0"/>
                <a:cs typeface="Times New Roman" pitchFamily="18" charset="0"/>
              </a:rPr>
              <a:t>анализу рада </a:t>
            </a:r>
            <a:r>
              <a:rPr lang="ru-RU" sz="2000" b="1" kern="0" dirty="0" smtClean="0">
                <a:solidFill>
                  <a:srgbClr val="000000"/>
                </a:solidFill>
                <a:latin typeface="Times New Roman" pitchFamily="18" charset="0"/>
                <a:cs typeface="Times New Roman" pitchFamily="18" charset="0"/>
              </a:rPr>
              <a:t>кандидата</a:t>
            </a:r>
            <a:endParaRPr lang="ru-RU" sz="2000" b="1" kern="0" dirty="0">
              <a:solidFill>
                <a:srgbClr val="000000"/>
              </a:solidFill>
              <a:latin typeface="Times New Roman" pitchFamily="18" charset="0"/>
              <a:cs typeface="Times New Roman" pitchFamily="18" charset="0"/>
            </a:endParaRPr>
          </a:p>
        </p:txBody>
      </p:sp>
      <p:sp>
        <p:nvSpPr>
          <p:cNvPr id="16390" name="Rectangle 1"/>
          <p:cNvSpPr>
            <a:spLocks noChangeArrowheads="1"/>
          </p:cNvSpPr>
          <p:nvPr/>
        </p:nvSpPr>
        <p:spPr bwMode="auto">
          <a:xfrm>
            <a:off x="1966913" y="2446338"/>
            <a:ext cx="9144000" cy="457200"/>
          </a:xfrm>
          <a:prstGeom prst="rect">
            <a:avLst/>
          </a:prstGeom>
          <a:noFill/>
          <a:ln w="9525">
            <a:noFill/>
            <a:miter lim="800000"/>
            <a:headEnd/>
            <a:tailEnd/>
          </a:ln>
          <a:effectLst/>
        </p:spPr>
        <p:txBody>
          <a:bodyPr wrap="none" anchor="ctr">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57217888"/>
              </p:ext>
            </p:extLst>
          </p:nvPr>
        </p:nvGraphicFramePr>
        <p:xfrm>
          <a:off x="609600" y="4038600"/>
          <a:ext cx="8077200" cy="2295660"/>
        </p:xfrm>
        <a:graphic>
          <a:graphicData uri="http://schemas.openxmlformats.org/drawingml/2006/table">
            <a:tbl>
              <a:tblPr firstRow="1" bandRow="1">
                <a:tableStyleId>{5C22544A-7EE6-4342-B048-85BDC9FD1C3A}</a:tableStyleId>
              </a:tblPr>
              <a:tblGrid>
                <a:gridCol w="2692400"/>
                <a:gridCol w="2692400"/>
                <a:gridCol w="2692400"/>
              </a:tblGrid>
              <a:tr h="370640">
                <a:tc>
                  <a:txBody>
                    <a:bodyPr/>
                    <a:lstStyle/>
                    <a:p>
                      <a:endParaRPr lang="en-US" sz="1800" dirty="0"/>
                    </a:p>
                  </a:txBody>
                  <a:tcPr marT="45695" marB="45695"/>
                </a:tc>
                <a:tc>
                  <a:txBody>
                    <a:bodyPr/>
                    <a:lstStyle/>
                    <a:p>
                      <a:r>
                        <a:rPr lang="en-US" sz="1800" dirty="0" err="1" smtClean="0"/>
                        <a:t>Остварено</a:t>
                      </a:r>
                      <a:endParaRPr lang="en-US" sz="1800" dirty="0"/>
                    </a:p>
                  </a:txBody>
                  <a:tcPr marT="45695" marB="45695"/>
                </a:tc>
                <a:tc>
                  <a:txBody>
                    <a:bodyPr/>
                    <a:lstStyle/>
                    <a:p>
                      <a:r>
                        <a:rPr lang="en-US" sz="1800" dirty="0" err="1" smtClean="0"/>
                        <a:t>Потребно</a:t>
                      </a:r>
                      <a:endParaRPr lang="en-US" sz="1800" dirty="0"/>
                    </a:p>
                  </a:txBody>
                  <a:tcPr marT="45695" marB="45695"/>
                </a:tc>
              </a:tr>
              <a:tr h="370640">
                <a:tc>
                  <a:txBody>
                    <a:bodyPr/>
                    <a:lstStyle/>
                    <a:p>
                      <a:r>
                        <a:rPr lang="en-US" sz="1800" dirty="0" err="1" smtClean="0"/>
                        <a:t>Укупно</a:t>
                      </a:r>
                      <a:endParaRPr lang="en-US" sz="1800" dirty="0"/>
                    </a:p>
                  </a:txBody>
                  <a:tcPr marT="45695" marB="45695"/>
                </a:tc>
                <a:tc>
                  <a:txBody>
                    <a:bodyPr/>
                    <a:lstStyle/>
                    <a:p>
                      <a:r>
                        <a:rPr lang="sr-Cyrl-RS" sz="1800" dirty="0" smtClean="0"/>
                        <a:t>120,5</a:t>
                      </a:r>
                      <a:endParaRPr lang="en-US" sz="1800" dirty="0"/>
                    </a:p>
                  </a:txBody>
                  <a:tcPr marT="45695" marB="45695"/>
                </a:tc>
                <a:tc>
                  <a:txBody>
                    <a:bodyPr/>
                    <a:lstStyle/>
                    <a:p>
                      <a:r>
                        <a:rPr lang="en-US" sz="1800" dirty="0" smtClean="0"/>
                        <a:t>48</a:t>
                      </a:r>
                      <a:endParaRPr lang="en-US" sz="1800" dirty="0"/>
                    </a:p>
                  </a:txBody>
                  <a:tcPr marT="45695" marB="45695"/>
                </a:tc>
              </a:tr>
              <a:tr h="639976">
                <a:tc>
                  <a:txBody>
                    <a:bodyPr/>
                    <a:lstStyle/>
                    <a:p>
                      <a:pPr marL="0" marR="0">
                        <a:spcBef>
                          <a:spcPts val="0"/>
                        </a:spcBef>
                        <a:spcAft>
                          <a:spcPts val="0"/>
                        </a:spcAft>
                      </a:pPr>
                      <a:r>
                        <a:rPr lang="en-US" sz="1800" dirty="0" smtClean="0">
                          <a:effectLst/>
                        </a:rPr>
                        <a:t>М10+М20+М31+М32+М33+М41+М42+M51</a:t>
                      </a:r>
                      <a:endParaRPr lang="en-US" sz="2800" dirty="0" smtClean="0">
                        <a:effectLst/>
                        <a:latin typeface="Times New Roman"/>
                        <a:ea typeface="Times New Roman"/>
                      </a:endParaRPr>
                    </a:p>
                  </a:txBody>
                  <a:tcPr marT="45695" marB="45695"/>
                </a:tc>
                <a:tc>
                  <a:txBody>
                    <a:bodyPr/>
                    <a:lstStyle/>
                    <a:p>
                      <a:r>
                        <a:rPr lang="sr-Cyrl-RS" sz="1800" dirty="0" smtClean="0"/>
                        <a:t>119</a:t>
                      </a:r>
                      <a:endParaRPr lang="en-US" sz="1800" dirty="0"/>
                    </a:p>
                  </a:txBody>
                  <a:tcPr marT="45695" marB="45695"/>
                </a:tc>
                <a:tc>
                  <a:txBody>
                    <a:bodyPr/>
                    <a:lstStyle/>
                    <a:p>
                      <a:r>
                        <a:rPr lang="en-US" sz="1800" dirty="0" smtClean="0"/>
                        <a:t>40</a:t>
                      </a:r>
                      <a:endParaRPr lang="en-US" sz="1800" dirty="0"/>
                    </a:p>
                  </a:txBody>
                  <a:tcPr marT="45695" marB="45695"/>
                </a:tc>
              </a:tr>
              <a:tr h="914269">
                <a:tc>
                  <a:txBody>
                    <a:bodyPr/>
                    <a:lstStyle/>
                    <a:p>
                      <a:pPr marL="0" marR="0">
                        <a:spcBef>
                          <a:spcPts val="0"/>
                        </a:spcBef>
                        <a:spcAft>
                          <a:spcPts val="0"/>
                        </a:spcAft>
                      </a:pPr>
                      <a:r>
                        <a:rPr lang="en-US" sz="1800" dirty="0" smtClean="0">
                          <a:effectLst/>
                        </a:rPr>
                        <a:t>М11+М12+М21+М22</a:t>
                      </a:r>
                      <a:endParaRPr lang="en-US" sz="2800" dirty="0" smtClean="0">
                        <a:effectLst/>
                      </a:endParaRPr>
                    </a:p>
                    <a:p>
                      <a:pPr marL="0" marR="0">
                        <a:spcBef>
                          <a:spcPts val="0"/>
                        </a:spcBef>
                        <a:spcAft>
                          <a:spcPts val="0"/>
                        </a:spcAft>
                      </a:pPr>
                      <a:r>
                        <a:rPr lang="en-US" sz="1800" dirty="0" smtClean="0">
                          <a:effectLst/>
                        </a:rPr>
                        <a:t>М23+М24+M31+M32+M41+M42</a:t>
                      </a:r>
                      <a:endParaRPr lang="en-US" sz="2800" dirty="0" smtClean="0">
                        <a:effectLst/>
                        <a:latin typeface="Times New Roman"/>
                        <a:ea typeface="Times New Roman"/>
                      </a:endParaRPr>
                    </a:p>
                  </a:txBody>
                  <a:tcPr marT="45695" marB="45695"/>
                </a:tc>
                <a:tc>
                  <a:txBody>
                    <a:bodyPr/>
                    <a:lstStyle/>
                    <a:p>
                      <a:r>
                        <a:rPr lang="sr-Cyrl-RS" sz="1800" dirty="0" smtClean="0"/>
                        <a:t>119</a:t>
                      </a:r>
                      <a:endParaRPr lang="en-US" sz="1800" dirty="0"/>
                    </a:p>
                  </a:txBody>
                  <a:tcPr marT="45695" marB="45695"/>
                </a:tc>
                <a:tc>
                  <a:txBody>
                    <a:bodyPr/>
                    <a:lstStyle/>
                    <a:p>
                      <a:r>
                        <a:rPr lang="en-US" sz="1800" dirty="0" smtClean="0"/>
                        <a:t>28</a:t>
                      </a:r>
                      <a:endParaRPr lang="en-US" sz="1800" dirty="0"/>
                    </a:p>
                  </a:txBody>
                  <a:tcPr marT="45695" marB="45695"/>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ctrTitle"/>
          </p:nvPr>
        </p:nvSpPr>
        <p:spPr>
          <a:xfrm>
            <a:off x="304800" y="228600"/>
            <a:ext cx="7467600" cy="1295400"/>
          </a:xfrm>
        </p:spPr>
        <p:txBody>
          <a:bodyPr rtlCol="0">
            <a:normAutofit/>
          </a:bodyPr>
          <a:lstStyle/>
          <a:p>
            <a:pPr algn="l">
              <a:spcBef>
                <a:spcPts val="0"/>
              </a:spcBef>
              <a:defRPr/>
            </a:pPr>
            <a:r>
              <a:rPr lang="en-US" sz="3200" kern="0" dirty="0" err="1" smtClean="0">
                <a:solidFill>
                  <a:srgbClr val="000000"/>
                </a:solidFill>
                <a:latin typeface="Times New Roman" pitchFamily="18" charset="0"/>
                <a:cs typeface="Times New Roman" pitchFamily="18" charset="0"/>
              </a:rPr>
              <a:t>Избор</a:t>
            </a:r>
            <a:r>
              <a:rPr lang="en-US" sz="3200" kern="0" dirty="0" smtClean="0">
                <a:solidFill>
                  <a:srgbClr val="000000"/>
                </a:solidFill>
                <a:latin typeface="Times New Roman" pitchFamily="18" charset="0"/>
                <a:cs typeface="Times New Roman" pitchFamily="18" charset="0"/>
              </a:rPr>
              <a:t> у </a:t>
            </a:r>
            <a:r>
              <a:rPr lang="en-US" sz="3200" kern="0" dirty="0" err="1" smtClean="0">
                <a:solidFill>
                  <a:srgbClr val="000000"/>
                </a:solidFill>
                <a:latin typeface="Times New Roman" pitchFamily="18" charset="0"/>
                <a:cs typeface="Times New Roman" pitchFamily="18" charset="0"/>
              </a:rPr>
              <a:t>звање</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виши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научни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сарадник</a:t>
            </a:r>
            <a:r>
              <a:rPr lang="en-US" sz="3200" kern="0" dirty="0" smtClean="0">
                <a:solidFill>
                  <a:srgbClr val="000000"/>
                </a:solidFill>
                <a:latin typeface="Times New Roman" pitchFamily="18" charset="0"/>
                <a:cs typeface="Times New Roman" pitchFamily="18" charset="0"/>
              </a:rPr>
              <a:t/>
            </a:r>
            <a:br>
              <a:rPr lang="en-US" sz="3200" kern="0" dirty="0" smtClean="0">
                <a:solidFill>
                  <a:srgbClr val="000000"/>
                </a:solidFill>
                <a:latin typeface="Times New Roman" pitchFamily="18" charset="0"/>
                <a:cs typeface="Times New Roman" pitchFamily="18" charset="0"/>
              </a:rPr>
            </a:br>
            <a:r>
              <a:rPr lang="en-US" sz="3200" kern="0" dirty="0" err="1" smtClean="0">
                <a:solidFill>
                  <a:srgbClr val="000000"/>
                </a:solidFill>
                <a:latin typeface="Times New Roman" pitchFamily="18" charset="0"/>
                <a:cs typeface="Times New Roman" pitchFamily="18" charset="0"/>
              </a:rPr>
              <a:t>кандидат</a:t>
            </a:r>
            <a:r>
              <a:rPr lang="en-US" sz="3200" kern="0" dirty="0" smtClean="0">
                <a:solidFill>
                  <a:srgbClr val="000000"/>
                </a:solidFill>
                <a:latin typeface="Times New Roman" pitchFamily="18" charset="0"/>
                <a:cs typeface="Times New Roman" pitchFamily="18" charset="0"/>
              </a:rPr>
              <a:t>: </a:t>
            </a:r>
            <a:r>
              <a:rPr lang="sr-Cyrl-RS" sz="3200" kern="0" dirty="0">
                <a:solidFill>
                  <a:srgbClr val="000000"/>
                </a:solidFill>
                <a:latin typeface="Times New Roman" pitchFamily="18" charset="0"/>
                <a:cs typeface="Times New Roman" pitchFamily="18" charset="0"/>
              </a:rPr>
              <a:t>Бранка</a:t>
            </a:r>
            <a:r>
              <a:rPr lang="en-US" sz="3200" kern="0" dirty="0">
                <a:solidFill>
                  <a:srgbClr val="000000"/>
                </a:solidFill>
                <a:latin typeface="Times New Roman" pitchFamily="18" charset="0"/>
                <a:cs typeface="Times New Roman" pitchFamily="18" charset="0"/>
              </a:rPr>
              <a:t> </a:t>
            </a:r>
            <a:r>
              <a:rPr lang="sr-Cyrl-RS" sz="3200" kern="0" dirty="0">
                <a:solidFill>
                  <a:srgbClr val="000000"/>
                </a:solidFill>
                <a:latin typeface="Times New Roman" pitchFamily="18" charset="0"/>
                <a:cs typeface="Times New Roman" pitchFamily="18" charset="0"/>
              </a:rPr>
              <a:t>Хаџи</a:t>
            </a:r>
            <a:r>
              <a:rPr lang="en-US" sz="3200" kern="0" dirty="0">
                <a:solidFill>
                  <a:srgbClr val="000000"/>
                </a:solidFill>
                <a:latin typeface="Times New Roman" pitchFamily="18" charset="0"/>
                <a:cs typeface="Times New Roman" pitchFamily="18" charset="0"/>
              </a:rPr>
              <a:t>ћ</a:t>
            </a:r>
          </a:p>
        </p:txBody>
      </p:sp>
      <p:pic>
        <p:nvPicPr>
          <p:cNvPr id="17411" name="Picture 4"/>
          <p:cNvPicPr>
            <a:picLocks noChangeAspect="1"/>
          </p:cNvPicPr>
          <p:nvPr/>
        </p:nvPicPr>
        <p:blipFill>
          <a:blip r:embed="rId3" cstate="print"/>
          <a:srcRect/>
          <a:stretch>
            <a:fillRect/>
          </a:stretch>
        </p:blipFill>
        <p:spPr bwMode="auto">
          <a:xfrm>
            <a:off x="7626350" y="152400"/>
            <a:ext cx="1365250" cy="1182688"/>
          </a:xfrm>
          <a:prstGeom prst="rect">
            <a:avLst/>
          </a:prstGeom>
          <a:noFill/>
          <a:ln w="9525">
            <a:noFill/>
            <a:miter lim="800000"/>
            <a:headEnd/>
            <a:tailEnd/>
          </a:ln>
        </p:spPr>
      </p:pic>
      <p:sp>
        <p:nvSpPr>
          <p:cNvPr id="4" name="Rectangle 8"/>
          <p:cNvSpPr txBox="1">
            <a:spLocks noChangeArrowheads="1"/>
          </p:cNvSpPr>
          <p:nvPr/>
        </p:nvSpPr>
        <p:spPr>
          <a:xfrm>
            <a:off x="304800" y="3124200"/>
            <a:ext cx="8458200" cy="29638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fontAlgn="auto">
              <a:spcBef>
                <a:spcPts val="0"/>
              </a:spcBef>
              <a:spcAft>
                <a:spcPts val="0"/>
              </a:spcAft>
              <a:buFont typeface="Arial" pitchFamily="34" charset="0"/>
              <a:buChar char="•"/>
              <a:defRPr/>
            </a:pPr>
            <a:r>
              <a:rPr lang="sr-Cyrl-CS" sz="2000" dirty="0">
                <a:latin typeface="Times New Roman" panose="02020603050405020304" pitchFamily="18" charset="0"/>
                <a:cs typeface="Times New Roman" panose="02020603050405020304" pitchFamily="18" charset="0"/>
              </a:rPr>
              <a:t>Анализом изложеног извештаја о научној активности кандидата, Комисија је закључила да научни рад др Бранке Хаџић представља оригинални научни допринос области физике материјала</a:t>
            </a:r>
            <a:r>
              <a:rPr lang="sr-Cyrl-CS" sz="2000" dirty="0" smtClean="0">
                <a:latin typeface="Times New Roman" panose="02020603050405020304" pitchFamily="18" charset="0"/>
                <a:cs typeface="Times New Roman" panose="02020603050405020304" pitchFamily="18" charset="0"/>
              </a:rPr>
              <a:t>. </a:t>
            </a:r>
            <a:r>
              <a:rPr lang="sr-Cyrl-RS" sz="2000" dirty="0" smtClean="0">
                <a:latin typeface="Times New Roman" pitchFamily="18" charset="0"/>
                <a:cs typeface="Times New Roman" pitchFamily="18" charset="0"/>
              </a:rPr>
              <a:t>Имајући </a:t>
            </a:r>
            <a:r>
              <a:rPr lang="sr-Cyrl-RS" sz="2000" dirty="0">
                <a:latin typeface="Times New Roman" pitchFamily="18" charset="0"/>
                <a:cs typeface="Times New Roman" pitchFamily="18" charset="0"/>
              </a:rPr>
              <a:t>у виду квалитет научно-истраживачког рада др </a:t>
            </a:r>
            <a:r>
              <a:rPr lang="sr-Cyrl-RS" sz="2000" dirty="0" smtClean="0">
                <a:latin typeface="Times New Roman" pitchFamily="18" charset="0"/>
                <a:cs typeface="Times New Roman" pitchFamily="18" charset="0"/>
              </a:rPr>
              <a:t>Бранке Хаџић</a:t>
            </a:r>
            <a:r>
              <a:rPr lang="en-US" sz="2000" dirty="0" smtClean="0">
                <a:latin typeface="Times New Roman" pitchFamily="18" charset="0"/>
                <a:cs typeface="Times New Roman" pitchFamily="18" charset="0"/>
              </a:rPr>
              <a:t> </a:t>
            </a:r>
            <a:r>
              <a:rPr lang="sr-Cyrl-RS" sz="2000" dirty="0" smtClean="0">
                <a:latin typeface="Times New Roman" pitchFamily="18" charset="0"/>
                <a:cs typeface="Times New Roman" pitchFamily="18" charset="0"/>
              </a:rPr>
              <a:t>и </a:t>
            </a:r>
            <a:r>
              <a:rPr lang="sr-Cyrl-RS" sz="2000" dirty="0">
                <a:latin typeface="Times New Roman" pitchFamily="18" charset="0"/>
                <a:cs typeface="Times New Roman" pitchFamily="18" charset="0"/>
              </a:rPr>
              <a:t>достигнути степен истраживачке зрелости и компетентности, задовољство нам је да предложимо Научном већу Института за физику да Министарству просвете, науке и технолошког развоја Републике Србије предложи избор др </a:t>
            </a:r>
            <a:r>
              <a:rPr lang="sr-Cyrl-RS" sz="2000" dirty="0" smtClean="0">
                <a:latin typeface="Times New Roman" pitchFamily="18" charset="0"/>
                <a:cs typeface="Times New Roman" pitchFamily="18" charset="0"/>
              </a:rPr>
              <a:t>Бранке Хаџић у </a:t>
            </a:r>
            <a:r>
              <a:rPr lang="sr-Cyrl-RS" sz="2000" dirty="0">
                <a:latin typeface="Times New Roman" pitchFamily="18" charset="0"/>
                <a:cs typeface="Times New Roman" pitchFamily="18" charset="0"/>
              </a:rPr>
              <a:t>звање </a:t>
            </a:r>
            <a:r>
              <a:rPr lang="en-US" sz="2000" dirty="0" err="1" smtClean="0">
                <a:latin typeface="Times New Roman" pitchFamily="18" charset="0"/>
                <a:cs typeface="Times New Roman" pitchFamily="18" charset="0"/>
              </a:rPr>
              <a:t>вишег</a:t>
            </a:r>
            <a:r>
              <a:rPr lang="en-US" sz="2000" dirty="0" smtClean="0">
                <a:latin typeface="Times New Roman" pitchFamily="18" charset="0"/>
                <a:cs typeface="Times New Roman" pitchFamily="18" charset="0"/>
              </a:rPr>
              <a:t> </a:t>
            </a:r>
            <a:r>
              <a:rPr lang="sr-Cyrl-RS" sz="2000" dirty="0" smtClean="0">
                <a:latin typeface="Times New Roman" pitchFamily="18" charset="0"/>
                <a:cs typeface="Times New Roman" pitchFamily="18" charset="0"/>
              </a:rPr>
              <a:t>научног </a:t>
            </a:r>
            <a:r>
              <a:rPr lang="sr-Cyrl-RS" sz="2000" dirty="0">
                <a:latin typeface="Times New Roman" pitchFamily="18" charset="0"/>
                <a:cs typeface="Times New Roman" pitchFamily="18" charset="0"/>
              </a:rPr>
              <a:t>сарадника</a:t>
            </a:r>
            <a:r>
              <a:rPr lang="sr-Cyrl-R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l" fontAlgn="auto">
              <a:spcBef>
                <a:spcPts val="0"/>
              </a:spcBef>
              <a:spcAft>
                <a:spcPts val="0"/>
              </a:spcAft>
              <a:defRPr/>
            </a:pPr>
            <a:endParaRPr lang="en-US" sz="2000" dirty="0">
              <a:latin typeface="Times New Roman" pitchFamily="18" charset="0"/>
              <a:cs typeface="Times New Roman" pitchFamily="18" charset="0"/>
            </a:endParaRPr>
          </a:p>
          <a:p>
            <a:pPr marL="342900" indent="-342900" algn="l" fontAlgn="auto">
              <a:spcBef>
                <a:spcPts val="0"/>
              </a:spcBef>
              <a:spcAft>
                <a:spcPts val="0"/>
              </a:spcAft>
              <a:buFont typeface="Arial" pitchFamily="34" charset="0"/>
              <a:buChar char="•"/>
              <a:defRPr/>
            </a:pPr>
            <a:r>
              <a:rPr lang="en-US" sz="2000" kern="0" dirty="0" err="1">
                <a:solidFill>
                  <a:srgbClr val="000000"/>
                </a:solidFill>
                <a:latin typeface="Times New Roman" pitchFamily="18" charset="0"/>
                <a:cs typeface="Times New Roman" pitchFamily="18" charset="0"/>
              </a:rPr>
              <a:t>Комисија</a:t>
            </a:r>
            <a:r>
              <a:rPr lang="en-US" sz="2000" kern="0" dirty="0">
                <a:solidFill>
                  <a:srgbClr val="000000"/>
                </a:solidFill>
                <a:latin typeface="Times New Roman" pitchFamily="18" charset="0"/>
                <a:cs typeface="Times New Roman" pitchFamily="18" charset="0"/>
              </a:rPr>
              <a:t>: </a:t>
            </a:r>
            <a:r>
              <a:rPr lang="sr-Cyrl-RS" sz="2000" kern="0" dirty="0" smtClean="0">
                <a:solidFill>
                  <a:srgbClr val="000000"/>
                </a:solidFill>
                <a:latin typeface="Times New Roman" pitchFamily="18" charset="0"/>
                <a:cs typeface="Times New Roman" pitchFamily="18" charset="0"/>
              </a:rPr>
              <a:t>    др Јелена Трајић, виши научни сарадник </a:t>
            </a:r>
            <a:r>
              <a:rPr lang="en-US" sz="2000" kern="0" dirty="0" smtClean="0">
                <a:solidFill>
                  <a:srgbClr val="000000"/>
                </a:solidFill>
                <a:latin typeface="Times New Roman" pitchFamily="18" charset="0"/>
                <a:cs typeface="Times New Roman" pitchFamily="18" charset="0"/>
              </a:rPr>
              <a:t>И</a:t>
            </a:r>
            <a:r>
              <a:rPr lang="sr-Cyrl-RS" sz="2000" kern="0" dirty="0" smtClean="0">
                <a:solidFill>
                  <a:srgbClr val="000000"/>
                </a:solidFill>
                <a:latin typeface="Times New Roman" pitchFamily="18" charset="0"/>
                <a:cs typeface="Times New Roman" pitchFamily="18" charset="0"/>
              </a:rPr>
              <a:t>Ф</a:t>
            </a:r>
            <a:r>
              <a:rPr lang="en-US" sz="2000" kern="0" dirty="0" smtClean="0">
                <a:solidFill>
                  <a:srgbClr val="000000"/>
                </a:solidFill>
                <a:latin typeface="Times New Roman" pitchFamily="18" charset="0"/>
                <a:cs typeface="Times New Roman" pitchFamily="18" charset="0"/>
              </a:rPr>
              <a:t>, </a:t>
            </a:r>
            <a:endParaRPr lang="sr-Cyrl-R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sr-Cyrl-RS" sz="2000" kern="0" dirty="0">
                <a:solidFill>
                  <a:srgbClr val="000000"/>
                </a:solidFill>
                <a:latin typeface="Times New Roman" pitchFamily="18" charset="0"/>
                <a:cs typeface="Times New Roman" pitchFamily="18" charset="0"/>
              </a:rPr>
              <a:t>	</a:t>
            </a:r>
            <a:r>
              <a:rPr lang="sr-Cyrl-RS" sz="2000" kern="0" dirty="0" smtClean="0">
                <a:solidFill>
                  <a:srgbClr val="000000"/>
                </a:solidFill>
                <a:latin typeface="Times New Roman" pitchFamily="18" charset="0"/>
                <a:cs typeface="Times New Roman" pitchFamily="18" charset="0"/>
              </a:rPr>
              <a:t>             др Зорица Лазаревић, </a:t>
            </a:r>
            <a:r>
              <a:rPr lang="sr-Cyrl-RS" sz="2000" kern="0" dirty="0">
                <a:solidFill>
                  <a:srgbClr val="000000"/>
                </a:solidFill>
                <a:latin typeface="Times New Roman" pitchFamily="18" charset="0"/>
                <a:cs typeface="Times New Roman" pitchFamily="18" charset="0"/>
              </a:rPr>
              <a:t>виши научни </a:t>
            </a:r>
            <a:r>
              <a:rPr lang="sr-Cyrl-RS" sz="2000" kern="0" dirty="0" smtClean="0">
                <a:solidFill>
                  <a:srgbClr val="000000"/>
                </a:solidFill>
                <a:latin typeface="Times New Roman" pitchFamily="18" charset="0"/>
                <a:cs typeface="Times New Roman" pitchFamily="18" charset="0"/>
              </a:rPr>
              <a:t>сарадник </a:t>
            </a:r>
            <a:r>
              <a:rPr lang="en-US" sz="2000" kern="0" dirty="0" smtClean="0">
                <a:solidFill>
                  <a:srgbClr val="000000"/>
                </a:solidFill>
                <a:latin typeface="Times New Roman" pitchFamily="18" charset="0"/>
                <a:cs typeface="Times New Roman" pitchFamily="18" charset="0"/>
              </a:rPr>
              <a:t>И</a:t>
            </a:r>
            <a:r>
              <a:rPr lang="sr-Cyrl-RS" sz="2000" kern="0" dirty="0" smtClean="0">
                <a:solidFill>
                  <a:srgbClr val="000000"/>
                </a:solidFill>
                <a:latin typeface="Times New Roman" pitchFamily="18" charset="0"/>
                <a:cs typeface="Times New Roman" pitchFamily="18" charset="0"/>
              </a:rPr>
              <a:t>Ф</a:t>
            </a:r>
          </a:p>
          <a:p>
            <a:pPr algn="l" fontAlgn="auto">
              <a:spcBef>
                <a:spcPts val="0"/>
              </a:spcBef>
              <a:spcAft>
                <a:spcPts val="0"/>
              </a:spcAft>
              <a:defRPr/>
            </a:pPr>
            <a:r>
              <a:rPr lang="sr-Cyrl-RS" sz="2000" kern="0" dirty="0">
                <a:solidFill>
                  <a:srgbClr val="000000"/>
                </a:solidFill>
                <a:latin typeface="Times New Roman" pitchFamily="18" charset="0"/>
                <a:cs typeface="Times New Roman" pitchFamily="18" charset="0"/>
              </a:rPr>
              <a:t>	</a:t>
            </a:r>
            <a:r>
              <a:rPr lang="sr-Cyrl-RS" sz="2000" kern="0" dirty="0" smtClean="0">
                <a:solidFill>
                  <a:srgbClr val="000000"/>
                </a:solidFill>
                <a:latin typeface="Times New Roman" pitchFamily="18" charset="0"/>
                <a:cs typeface="Times New Roman" pitchFamily="18" charset="0"/>
              </a:rPr>
              <a:t>             др Јаблан Дојчиловић, редовни професор </a:t>
            </a:r>
            <a:r>
              <a:rPr lang="en-US" sz="2000" kern="0" dirty="0" smtClean="0">
                <a:solidFill>
                  <a:srgbClr val="000000"/>
                </a:solidFill>
                <a:latin typeface="Times New Roman" pitchFamily="18" charset="0"/>
                <a:cs typeface="Times New Roman" pitchFamily="18" charset="0"/>
              </a:rPr>
              <a:t>ФФ  </a:t>
            </a:r>
            <a:endParaRPr lang="sr-Cyrl-R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endParaRPr lang="en-US" sz="2000" kern="0" dirty="0">
              <a:solidFill>
                <a:srgbClr val="000000"/>
              </a:solidFill>
              <a:latin typeface="Times New Roman" pitchFamily="18" charset="0"/>
              <a:cs typeface="Times New Roman" pitchFamily="18" charset="0"/>
            </a:endParaRPr>
          </a:p>
          <a:p>
            <a:pPr algn="l" fontAlgn="auto">
              <a:spcBef>
                <a:spcPts val="0"/>
              </a:spcBef>
              <a:spcAft>
                <a:spcPts val="0"/>
              </a:spcAft>
              <a:defRPr/>
            </a:pPr>
            <a:endParaRPr lang="en-US" sz="2000" dirty="0">
              <a:latin typeface="Times New Roman" pitchFamily="18" charset="0"/>
              <a:cs typeface="Times New Roman" pitchFamily="18" charset="0"/>
            </a:endParaRPr>
          </a:p>
          <a:p>
            <a:pPr marL="342900" indent="-342900" algn="l" fontAlgn="auto">
              <a:spcBef>
                <a:spcPts val="0"/>
              </a:spcBef>
              <a:spcAft>
                <a:spcPts val="0"/>
              </a:spcAft>
              <a:buFont typeface="Arial" pitchFamily="34" charset="0"/>
              <a:buChar char="•"/>
              <a:defRPr/>
            </a:pPr>
            <a:endParaRPr lang="en-U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en-US" sz="2000" kern="0" dirty="0">
                <a:solidFill>
                  <a:srgbClr val="000000"/>
                </a:solidFill>
                <a:latin typeface="Times New Roman" pitchFamily="18" charset="0"/>
                <a:cs typeface="Times New Roman" pitchFamily="18" charset="0"/>
              </a:rPr>
              <a:t>		</a:t>
            </a:r>
            <a:endParaRPr lang="en-US" sz="2000" kern="0" dirty="0" smtClean="0">
              <a:solidFill>
                <a:srgbClr val="000000"/>
              </a:solidFill>
              <a:latin typeface="Times New Roman" pitchFamily="18" charset="0"/>
              <a:cs typeface="Times New Roman" pitchFamily="18" charset="0"/>
            </a:endParaRPr>
          </a:p>
        </p:txBody>
      </p:sp>
      <p:sp>
        <p:nvSpPr>
          <p:cNvPr id="8" name="Rectangle 8"/>
          <p:cNvSpPr txBox="1">
            <a:spLocks noChangeArrowheads="1"/>
          </p:cNvSpPr>
          <p:nvPr/>
        </p:nvSpPr>
        <p:spPr>
          <a:xfrm>
            <a:off x="304800" y="1447800"/>
            <a:ext cx="86868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n-U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en-US" sz="2000" b="1" kern="0" dirty="0" smtClean="0">
                <a:solidFill>
                  <a:srgbClr val="000000"/>
                </a:solidFill>
                <a:latin typeface="Times New Roman" pitchFamily="18" charset="0"/>
                <a:cs typeface="Times New Roman" pitchFamily="18" charset="0"/>
              </a:rPr>
              <a:t>5. </a:t>
            </a:r>
            <a:r>
              <a:rPr lang="en-US" sz="2000" b="1" kern="0" dirty="0" err="1" smtClean="0">
                <a:solidFill>
                  <a:srgbClr val="000000"/>
                </a:solidFill>
                <a:latin typeface="Times New Roman" pitchFamily="18" charset="0"/>
                <a:cs typeface="Times New Roman" pitchFamily="18" charset="0"/>
              </a:rPr>
              <a:t>Закључак</a:t>
            </a:r>
            <a:endParaRPr lang="ru-RU" sz="2000" b="1" kern="0" dirty="0">
              <a:solidFill>
                <a:srgbClr val="000000"/>
              </a:solidFill>
              <a:latin typeface="Times New Roman" pitchFamily="18" charset="0"/>
              <a:cs typeface="Times New Roman" pitchFamily="18" charset="0"/>
            </a:endParaRPr>
          </a:p>
        </p:txBody>
      </p:sp>
      <p:sp>
        <p:nvSpPr>
          <p:cNvPr id="17414" name="Rectangle 1"/>
          <p:cNvSpPr>
            <a:spLocks noChangeArrowheads="1"/>
          </p:cNvSpPr>
          <p:nvPr/>
        </p:nvSpPr>
        <p:spPr bwMode="auto">
          <a:xfrm>
            <a:off x="1966913" y="2446338"/>
            <a:ext cx="9144000" cy="45720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628800"/>
            <a:ext cx="8280920" cy="4708981"/>
          </a:xfrm>
          <a:prstGeom prst="rect">
            <a:avLst/>
          </a:prstGeom>
        </p:spPr>
        <p:txBody>
          <a:bodyPr wrap="square">
            <a:spAutoFit/>
          </a:bodyPr>
          <a:lstStyle/>
          <a:p>
            <a:pPr marL="342900" lvl="0" indent="-342900">
              <a:buFont typeface="Arial" pitchFamily="34" charset="0"/>
              <a:buChar char="•"/>
              <a:defRPr/>
            </a:pPr>
            <a:r>
              <a:rPr lang="sr-Cyrl-RS" sz="2000" kern="0" dirty="0" smtClean="0">
                <a:solidFill>
                  <a:srgbClr val="000000"/>
                </a:solidFill>
                <a:latin typeface="Times New Roman" pitchFamily="18" charset="0"/>
                <a:cs typeface="Times New Roman" pitchFamily="18" charset="0"/>
              </a:rPr>
              <a:t>од фебруара 2005. године до августа 2005. године радила као професор у основној школи Бранко Радичевић у Батајници.</a:t>
            </a:r>
          </a:p>
          <a:p>
            <a:pPr marL="342900" lvl="0" indent="-342900">
              <a:buFont typeface="Arial" pitchFamily="34" charset="0"/>
              <a:buChar char="•"/>
              <a:defRPr/>
            </a:pPr>
            <a:r>
              <a:rPr lang="en-US" sz="2000" kern="0" dirty="0" err="1" smtClean="0">
                <a:solidFill>
                  <a:srgbClr val="000000"/>
                </a:solidFill>
                <a:latin typeface="Times New Roman" pitchFamily="18" charset="0"/>
                <a:cs typeface="Times New Roman" pitchFamily="18" charset="0"/>
              </a:rPr>
              <a:t>запосленa</a:t>
            </a:r>
            <a:r>
              <a:rPr lang="en-US" sz="2000" kern="0" dirty="0" smtClean="0">
                <a:solidFill>
                  <a:srgbClr val="000000"/>
                </a:solidFill>
                <a:latin typeface="Times New Roman" pitchFamily="18" charset="0"/>
                <a:cs typeface="Times New Roman" pitchFamily="18" charset="0"/>
              </a:rPr>
              <a:t> </a:t>
            </a:r>
            <a:r>
              <a:rPr lang="en-US" sz="2000" kern="0" dirty="0">
                <a:solidFill>
                  <a:srgbClr val="000000"/>
                </a:solidFill>
                <a:latin typeface="Times New Roman" pitchFamily="18" charset="0"/>
                <a:cs typeface="Times New Roman" pitchFamily="18" charset="0"/>
              </a:rPr>
              <a:t>у ИФ-у </a:t>
            </a:r>
            <a:r>
              <a:rPr lang="en-US" sz="2000" kern="0" dirty="0" err="1">
                <a:solidFill>
                  <a:srgbClr val="000000"/>
                </a:solidFill>
                <a:latin typeface="Times New Roman" pitchFamily="18" charset="0"/>
                <a:cs typeface="Times New Roman" pitchFamily="18" charset="0"/>
              </a:rPr>
              <a:t>од</a:t>
            </a:r>
            <a:r>
              <a:rPr lang="en-US" sz="2000" kern="0" dirty="0">
                <a:solidFill>
                  <a:srgbClr val="000000"/>
                </a:solidFill>
                <a:latin typeface="Times New Roman" pitchFamily="18" charset="0"/>
                <a:cs typeface="Times New Roman" pitchFamily="18" charset="0"/>
              </a:rPr>
              <a:t> </a:t>
            </a:r>
            <a:r>
              <a:rPr lang="sr-Cyrl-RS" sz="2000" kern="0" dirty="0" smtClean="0">
                <a:solidFill>
                  <a:srgbClr val="000000"/>
                </a:solidFill>
                <a:latin typeface="Times New Roman" pitchFamily="18" charset="0"/>
                <a:cs typeface="Times New Roman" pitchFamily="18" charset="0"/>
              </a:rPr>
              <a:t>септембра</a:t>
            </a:r>
            <a:r>
              <a:rPr lang="en-US" sz="2000" kern="0" dirty="0" smtClean="0">
                <a:solidFill>
                  <a:srgbClr val="000000"/>
                </a:solidFill>
                <a:latin typeface="Times New Roman" pitchFamily="18" charset="0"/>
                <a:cs typeface="Times New Roman" pitchFamily="18" charset="0"/>
              </a:rPr>
              <a:t> </a:t>
            </a:r>
            <a:r>
              <a:rPr lang="en-US" sz="2000" kern="0" dirty="0">
                <a:solidFill>
                  <a:srgbClr val="000000"/>
                </a:solidFill>
                <a:latin typeface="Times New Roman" pitchFamily="18" charset="0"/>
                <a:cs typeface="Times New Roman" pitchFamily="18" charset="0"/>
              </a:rPr>
              <a:t>2005. </a:t>
            </a:r>
            <a:r>
              <a:rPr lang="en-US" sz="2000" kern="0" dirty="0" err="1">
                <a:solidFill>
                  <a:srgbClr val="000000"/>
                </a:solidFill>
                <a:latin typeface="Times New Roman" pitchFamily="18" charset="0"/>
                <a:cs typeface="Times New Roman" pitchFamily="18" charset="0"/>
              </a:rPr>
              <a:t>године</a:t>
            </a:r>
            <a:r>
              <a:rPr lang="en-US" sz="2000" kern="0" dirty="0">
                <a:solidFill>
                  <a:srgbClr val="000000"/>
                </a:solidFill>
                <a:latin typeface="Times New Roman" pitchFamily="18" charset="0"/>
                <a:cs typeface="Times New Roman" pitchFamily="18" charset="0"/>
              </a:rPr>
              <a:t>. </a:t>
            </a:r>
            <a:endParaRPr lang="sr-Cyrl-RS" sz="2000" kern="0" dirty="0" smtClean="0">
              <a:solidFill>
                <a:srgbClr val="000000"/>
              </a:solidFill>
              <a:latin typeface="Times New Roman" pitchFamily="18" charset="0"/>
              <a:cs typeface="Times New Roman" pitchFamily="18" charset="0"/>
            </a:endParaRPr>
          </a:p>
          <a:p>
            <a:pPr marL="342900" lvl="0" indent="-342900">
              <a:buFont typeface="Arial" pitchFamily="34" charset="0"/>
              <a:buChar char="•"/>
              <a:defRPr/>
            </a:pPr>
            <a:r>
              <a:rPr lang="sr-Cyrl-RS" sz="2000" kern="0" dirty="0" smtClean="0">
                <a:solidFill>
                  <a:srgbClr val="000000"/>
                </a:solidFill>
                <a:latin typeface="Times New Roman" pitchFamily="18" charset="0"/>
                <a:cs typeface="Times New Roman" pitchFamily="18" charset="0"/>
              </a:rPr>
              <a:t>други релевантни биографски подаци</a:t>
            </a:r>
          </a:p>
          <a:p>
            <a:pPr marL="342900" lvl="0" indent="-342900">
              <a:buFont typeface="Arial" pitchFamily="34" charset="0"/>
              <a:buChar char="•"/>
              <a:defRPr/>
            </a:pPr>
            <a:endParaRPr lang="sr-Cyrl-RS" sz="2000" kern="0" dirty="0" smtClean="0">
              <a:solidFill>
                <a:srgbClr val="000000"/>
              </a:solidFill>
              <a:latin typeface="Times New Roman" pitchFamily="18" charset="0"/>
              <a:cs typeface="Times New Roman" pitchFamily="18" charset="0"/>
            </a:endParaRPr>
          </a:p>
          <a:p>
            <a:pPr lvl="0">
              <a:defRPr/>
            </a:pPr>
            <a:r>
              <a:rPr lang="sr-Cyrl-RS" sz="2000" kern="0" dirty="0">
                <a:solidFill>
                  <a:srgbClr val="000000"/>
                </a:solidFill>
                <a:latin typeface="Times New Roman" pitchFamily="18" charset="0"/>
                <a:cs typeface="Times New Roman" pitchFamily="18" charset="0"/>
              </a:rPr>
              <a:t>	</a:t>
            </a:r>
            <a:r>
              <a:rPr lang="sr-Cyrl-RS" sz="2000" b="1" kern="0" dirty="0" smtClean="0">
                <a:solidFill>
                  <a:srgbClr val="000000"/>
                </a:solidFill>
                <a:latin typeface="Times New Roman" pitchFamily="18" charset="0"/>
                <a:cs typeface="Times New Roman" pitchFamily="18" charset="0"/>
              </a:rPr>
              <a:t>Ангажовање на пројектима</a:t>
            </a:r>
          </a:p>
          <a:p>
            <a:pPr lvl="0">
              <a:defRPr/>
            </a:pPr>
            <a:r>
              <a:rPr lang="sr-Cyrl-RS" sz="2000" kern="0" dirty="0">
                <a:solidFill>
                  <a:srgbClr val="000000"/>
                </a:solidFill>
                <a:latin typeface="Times New Roman" pitchFamily="18" charset="0"/>
                <a:cs typeface="Times New Roman" pitchFamily="18" charset="0"/>
              </a:rPr>
              <a:t>	</a:t>
            </a:r>
            <a:endParaRPr lang="sr-Cyrl-RS" sz="2000" kern="0" dirty="0" smtClean="0">
              <a:solidFill>
                <a:srgbClr val="000000"/>
              </a:solidFill>
              <a:latin typeface="Times New Roman" pitchFamily="18" charset="0"/>
              <a:cs typeface="Times New Roman" pitchFamily="18" charset="0"/>
            </a:endParaRPr>
          </a:p>
          <a:p>
            <a:pPr lvl="0">
              <a:defRPr/>
            </a:pPr>
            <a:r>
              <a:rPr lang="sr-Cyrl-RS" sz="2000" kern="0" dirty="0">
                <a:solidFill>
                  <a:srgbClr val="000000"/>
                </a:solidFill>
                <a:latin typeface="Times New Roman" pitchFamily="18" charset="0"/>
                <a:cs typeface="Times New Roman" pitchFamily="18" charset="0"/>
              </a:rPr>
              <a:t>	</a:t>
            </a:r>
            <a:r>
              <a:rPr lang="sr-Cyrl-RS" sz="2000" kern="0" dirty="0" smtClean="0">
                <a:latin typeface="Times New Roman" pitchFamily="18" charset="0"/>
                <a:cs typeface="Times New Roman" pitchFamily="18" charset="0"/>
              </a:rPr>
              <a:t>2007-2010</a:t>
            </a:r>
            <a:r>
              <a:rPr lang="sr-Cyrl-RS" sz="2000" kern="0" dirty="0" smtClean="0">
                <a:solidFill>
                  <a:srgbClr val="000000"/>
                </a:solidFill>
                <a:latin typeface="Times New Roman" pitchFamily="18" charset="0"/>
                <a:cs typeface="Times New Roman" pitchFamily="18" charset="0"/>
              </a:rPr>
              <a:t> </a:t>
            </a:r>
            <a:r>
              <a:rPr lang="sr-Cyrl-CS" sz="2000" dirty="0">
                <a:latin typeface="Times New Roman" panose="02020603050405020304" pitchFamily="18" charset="0"/>
                <a:cs typeface="Times New Roman" panose="02020603050405020304" pitchFamily="18" charset="0"/>
              </a:rPr>
              <a:t>Спектроскопија елементарних ексцитација код </a:t>
            </a:r>
            <a:r>
              <a:rPr lang="sr-Cyrl-CS" sz="2000" dirty="0" smtClean="0">
                <a:latin typeface="Times New Roman" panose="02020603050405020304" pitchFamily="18" charset="0"/>
                <a:cs typeface="Times New Roman" panose="02020603050405020304" pitchFamily="18" charset="0"/>
              </a:rPr>
              <a:t>	полумагнетних полупроводника, пројекат основних истраживања</a:t>
            </a:r>
            <a:r>
              <a:rPr lang="sr-Cyrl-RS" sz="2000" kern="0" dirty="0" smtClean="0">
                <a:solidFill>
                  <a:srgbClr val="000000"/>
                </a:solidFill>
                <a:latin typeface="Times New Roman" pitchFamily="18" charset="0"/>
                <a:cs typeface="Times New Roman" pitchFamily="18" charset="0"/>
              </a:rPr>
              <a:t> 	при Министарству за науку и </a:t>
            </a:r>
            <a:r>
              <a:rPr lang="sr-Cyrl-RS" sz="2000" kern="0" dirty="0" smtClean="0">
                <a:solidFill>
                  <a:schemeClr val="accent4"/>
                </a:solidFill>
                <a:latin typeface="Times New Roman" pitchFamily="18" charset="0"/>
                <a:cs typeface="Times New Roman" pitchFamily="18" charset="0"/>
              </a:rPr>
              <a:t>технолошки развој.</a:t>
            </a:r>
          </a:p>
          <a:p>
            <a:pPr lvl="0">
              <a:defRPr/>
            </a:pPr>
            <a:r>
              <a:rPr lang="sr-Cyrl-RS" sz="2000" kern="0" dirty="0">
                <a:solidFill>
                  <a:srgbClr val="000000"/>
                </a:solidFill>
                <a:latin typeface="Times New Roman" pitchFamily="18" charset="0"/>
                <a:cs typeface="Times New Roman" pitchFamily="18" charset="0"/>
              </a:rPr>
              <a:t>	</a:t>
            </a:r>
            <a:r>
              <a:rPr lang="sr-Cyrl-RS" sz="2000" kern="0" dirty="0" smtClean="0">
                <a:solidFill>
                  <a:srgbClr val="000000"/>
                </a:solidFill>
                <a:latin typeface="Times New Roman" pitchFamily="18" charset="0"/>
                <a:cs typeface="Times New Roman" pitchFamily="18" charset="0"/>
              </a:rPr>
              <a:t>2011-2014 </a:t>
            </a:r>
            <a:r>
              <a:rPr lang="sr-Cyrl-CS" sz="2000" dirty="0">
                <a:latin typeface="Times New Roman" panose="02020603050405020304" pitchFamily="18" charset="0"/>
                <a:cs typeface="Times New Roman" panose="02020603050405020304" pitchFamily="18" charset="0"/>
              </a:rPr>
              <a:t>Оптоелектронски нанодимензиони системи - пут ка </a:t>
            </a:r>
            <a:r>
              <a:rPr lang="sr-Cyrl-CS" sz="2000" dirty="0" smtClean="0">
                <a:latin typeface="Times New Roman" panose="02020603050405020304" pitchFamily="18" charset="0"/>
                <a:cs typeface="Times New Roman" panose="02020603050405020304" pitchFamily="18" charset="0"/>
              </a:rPr>
              <a:t>	примени, текући пројекат </a:t>
            </a:r>
            <a:r>
              <a:rPr lang="sr-Cyrl-CS" sz="2000" dirty="0">
                <a:latin typeface="Times New Roman" panose="02020603050405020304" pitchFamily="18" charset="0"/>
                <a:cs typeface="Times New Roman" panose="02020603050405020304" pitchFamily="18" charset="0"/>
              </a:rPr>
              <a:t>Интегралних интердисциплинарних </a:t>
            </a:r>
            <a:r>
              <a:rPr lang="sr-Cyrl-CS" sz="2000" dirty="0" smtClean="0">
                <a:latin typeface="Times New Roman" panose="02020603050405020304" pitchFamily="18" charset="0"/>
                <a:cs typeface="Times New Roman" panose="02020603050405020304" pitchFamily="18" charset="0"/>
              </a:rPr>
              <a:t>	истраживања Министарства </a:t>
            </a:r>
            <a:r>
              <a:rPr lang="sr-Cyrl-CS" sz="2000" dirty="0">
                <a:latin typeface="Times New Roman" panose="02020603050405020304" pitchFamily="18" charset="0"/>
                <a:cs typeface="Times New Roman" panose="02020603050405020304" pitchFamily="18" charset="0"/>
              </a:rPr>
              <a:t>просвете, науке и технолошког </a:t>
            </a:r>
            <a:r>
              <a:rPr lang="sr-Cyrl-CS" sz="2000" dirty="0" smtClean="0">
                <a:latin typeface="Times New Roman" panose="02020603050405020304" pitchFamily="18" charset="0"/>
                <a:cs typeface="Times New Roman" panose="02020603050405020304" pitchFamily="18" charset="0"/>
              </a:rPr>
              <a:t>	развоја </a:t>
            </a:r>
            <a:r>
              <a:rPr lang="sr-Cyrl-CS" sz="2000" dirty="0">
                <a:latin typeface="Times New Roman" panose="02020603050405020304" pitchFamily="18" charset="0"/>
                <a:cs typeface="Times New Roman" panose="02020603050405020304" pitchFamily="18" charset="0"/>
              </a:rPr>
              <a:t>Републике </a:t>
            </a:r>
            <a:r>
              <a:rPr lang="sr-Cyrl-CS" sz="2000" dirty="0" smtClean="0">
                <a:latin typeface="Times New Roman" panose="02020603050405020304" pitchFamily="18" charset="0"/>
                <a:cs typeface="Times New Roman" panose="02020603050405020304" pitchFamily="18" charset="0"/>
              </a:rPr>
              <a:t>Србије.</a:t>
            </a:r>
            <a:endParaRPr lang="sr-Cyrl-RS" sz="2000" kern="0" dirty="0" smtClean="0">
              <a:solidFill>
                <a:srgbClr val="000000"/>
              </a:solidFill>
              <a:latin typeface="Times New Roman" pitchFamily="18" charset="0"/>
              <a:cs typeface="Times New Roman" pitchFamily="18" charset="0"/>
            </a:endParaRPr>
          </a:p>
          <a:p>
            <a:pPr marL="342900" lvl="0" indent="-342900">
              <a:buFont typeface="Arial" pitchFamily="34" charset="0"/>
              <a:buChar char="•"/>
              <a:defRPr/>
            </a:pPr>
            <a:endParaRPr lang="sr-Cyrl-RS" sz="2000" kern="0" dirty="0" smtClean="0">
              <a:solidFill>
                <a:srgbClr val="000000"/>
              </a:solidFill>
              <a:latin typeface="Times New Roman" pitchFamily="18" charset="0"/>
              <a:cs typeface="Times New Roman" pitchFamily="18" charset="0"/>
            </a:endParaRPr>
          </a:p>
        </p:txBody>
      </p:sp>
      <p:sp>
        <p:nvSpPr>
          <p:cNvPr id="5" name="Rectangle 8"/>
          <p:cNvSpPr txBox="1">
            <a:spLocks noChangeArrowheads="1"/>
          </p:cNvSpPr>
          <p:nvPr/>
        </p:nvSpPr>
        <p:spPr>
          <a:xfrm>
            <a:off x="304800" y="228600"/>
            <a:ext cx="6787480" cy="1295400"/>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3200" kern="0" dirty="0" err="1" smtClean="0">
                <a:solidFill>
                  <a:srgbClr val="000000"/>
                </a:solidFill>
                <a:latin typeface="Times New Roman" pitchFamily="18" charset="0"/>
                <a:cs typeface="Times New Roman" pitchFamily="18" charset="0"/>
              </a:rPr>
              <a:t>Избор</a:t>
            </a:r>
            <a:r>
              <a:rPr lang="en-US" sz="3200" kern="0" dirty="0" smtClean="0">
                <a:solidFill>
                  <a:srgbClr val="000000"/>
                </a:solidFill>
                <a:latin typeface="Times New Roman" pitchFamily="18" charset="0"/>
                <a:cs typeface="Times New Roman" pitchFamily="18" charset="0"/>
              </a:rPr>
              <a:t> у </a:t>
            </a:r>
            <a:r>
              <a:rPr lang="en-US" sz="3200" kern="0" dirty="0" err="1" smtClean="0">
                <a:solidFill>
                  <a:srgbClr val="000000"/>
                </a:solidFill>
                <a:latin typeface="Times New Roman" pitchFamily="18" charset="0"/>
                <a:cs typeface="Times New Roman" pitchFamily="18" charset="0"/>
              </a:rPr>
              <a:t>звање</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виши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научни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сарадник</a:t>
            </a:r>
            <a:r>
              <a:rPr lang="en-US" sz="3200" kern="0" dirty="0" smtClean="0">
                <a:solidFill>
                  <a:srgbClr val="000000"/>
                </a:solidFill>
                <a:latin typeface="Times New Roman" pitchFamily="18" charset="0"/>
                <a:cs typeface="Times New Roman" pitchFamily="18" charset="0"/>
              </a:rPr>
              <a:t/>
            </a:r>
            <a:br>
              <a:rPr lang="en-US" sz="3200" kern="0" dirty="0" smtClean="0">
                <a:solidFill>
                  <a:srgbClr val="000000"/>
                </a:solidFill>
                <a:latin typeface="Times New Roman" pitchFamily="18" charset="0"/>
                <a:cs typeface="Times New Roman" pitchFamily="18" charset="0"/>
              </a:rPr>
            </a:br>
            <a:r>
              <a:rPr lang="en-US" sz="3200" kern="0" dirty="0" err="1" smtClean="0">
                <a:solidFill>
                  <a:srgbClr val="000000"/>
                </a:solidFill>
                <a:latin typeface="Times New Roman" pitchFamily="18" charset="0"/>
                <a:cs typeface="Times New Roman" pitchFamily="18" charset="0"/>
              </a:rPr>
              <a:t>кандидат</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Бранка</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Хаџи</a:t>
            </a:r>
            <a:r>
              <a:rPr lang="en-US" sz="3200" kern="0" dirty="0" smtClean="0">
                <a:solidFill>
                  <a:srgbClr val="000000"/>
                </a:solidFill>
                <a:latin typeface="Times New Roman" pitchFamily="18" charset="0"/>
                <a:cs typeface="Times New Roman" pitchFamily="18" charset="0"/>
              </a:rPr>
              <a:t>ћ</a:t>
            </a:r>
            <a:endParaRPr lang="en-US" sz="3200" kern="0" dirty="0">
              <a:solidFill>
                <a:srgbClr val="000000"/>
              </a:solidFill>
              <a:latin typeface="Times New Roman" pitchFamily="18" charset="0"/>
              <a:cs typeface="Times New Roman" pitchFamily="18" charset="0"/>
            </a:endParaRPr>
          </a:p>
        </p:txBody>
      </p:sp>
      <p:pic>
        <p:nvPicPr>
          <p:cNvPr id="6" name="Picture 4"/>
          <p:cNvPicPr>
            <a:picLocks noChangeAspect="1"/>
          </p:cNvPicPr>
          <p:nvPr/>
        </p:nvPicPr>
        <p:blipFill>
          <a:blip r:embed="rId2" cstate="print"/>
          <a:srcRect/>
          <a:stretch>
            <a:fillRect/>
          </a:stretch>
        </p:blipFill>
        <p:spPr bwMode="auto">
          <a:xfrm>
            <a:off x="7626350" y="152400"/>
            <a:ext cx="1365250" cy="1182688"/>
          </a:xfrm>
          <a:prstGeom prst="rect">
            <a:avLst/>
          </a:prstGeom>
          <a:noFill/>
          <a:ln w="9525">
            <a:noFill/>
            <a:miter lim="800000"/>
            <a:headEnd/>
            <a:tailEnd/>
          </a:ln>
        </p:spPr>
      </p:pic>
    </p:spTree>
    <p:extLst>
      <p:ext uri="{BB962C8B-B14F-4D97-AF65-F5344CB8AC3E}">
        <p14:creationId xmlns:p14="http://schemas.microsoft.com/office/powerpoint/2010/main" val="253277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304800" y="228600"/>
            <a:ext cx="6787480" cy="1295400"/>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3200" kern="0" dirty="0" err="1" smtClean="0">
                <a:solidFill>
                  <a:srgbClr val="000000"/>
                </a:solidFill>
                <a:latin typeface="Times New Roman" pitchFamily="18" charset="0"/>
                <a:cs typeface="Times New Roman" pitchFamily="18" charset="0"/>
              </a:rPr>
              <a:t>Избор</a:t>
            </a:r>
            <a:r>
              <a:rPr lang="en-US" sz="3200" kern="0" dirty="0" smtClean="0">
                <a:solidFill>
                  <a:srgbClr val="000000"/>
                </a:solidFill>
                <a:latin typeface="Times New Roman" pitchFamily="18" charset="0"/>
                <a:cs typeface="Times New Roman" pitchFamily="18" charset="0"/>
              </a:rPr>
              <a:t> у </a:t>
            </a:r>
            <a:r>
              <a:rPr lang="en-US" sz="3200" kern="0" dirty="0" err="1" smtClean="0">
                <a:solidFill>
                  <a:srgbClr val="000000"/>
                </a:solidFill>
                <a:latin typeface="Times New Roman" pitchFamily="18" charset="0"/>
                <a:cs typeface="Times New Roman" pitchFamily="18" charset="0"/>
              </a:rPr>
              <a:t>звање</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виши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научни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сарадник</a:t>
            </a:r>
            <a:r>
              <a:rPr lang="en-US" sz="3200" kern="0" dirty="0" smtClean="0">
                <a:solidFill>
                  <a:srgbClr val="000000"/>
                </a:solidFill>
                <a:latin typeface="Times New Roman" pitchFamily="18" charset="0"/>
                <a:cs typeface="Times New Roman" pitchFamily="18" charset="0"/>
              </a:rPr>
              <a:t/>
            </a:r>
            <a:br>
              <a:rPr lang="en-US" sz="3200" kern="0" dirty="0" smtClean="0">
                <a:solidFill>
                  <a:srgbClr val="000000"/>
                </a:solidFill>
                <a:latin typeface="Times New Roman" pitchFamily="18" charset="0"/>
                <a:cs typeface="Times New Roman" pitchFamily="18" charset="0"/>
              </a:rPr>
            </a:br>
            <a:r>
              <a:rPr lang="en-US" sz="3200" kern="0" dirty="0" err="1" smtClean="0">
                <a:solidFill>
                  <a:srgbClr val="000000"/>
                </a:solidFill>
                <a:latin typeface="Times New Roman" pitchFamily="18" charset="0"/>
                <a:cs typeface="Times New Roman" pitchFamily="18" charset="0"/>
              </a:rPr>
              <a:t>кандидат</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Бранка</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Хаџи</a:t>
            </a:r>
            <a:r>
              <a:rPr lang="en-US" sz="3200" kern="0" dirty="0" smtClean="0">
                <a:solidFill>
                  <a:srgbClr val="000000"/>
                </a:solidFill>
                <a:latin typeface="Times New Roman" pitchFamily="18" charset="0"/>
                <a:cs typeface="Times New Roman" pitchFamily="18" charset="0"/>
              </a:rPr>
              <a:t>ћ</a:t>
            </a:r>
            <a:endParaRPr lang="en-US" sz="3200" kern="0" dirty="0">
              <a:solidFill>
                <a:srgbClr val="000000"/>
              </a:solidFill>
              <a:latin typeface="Times New Roman" pitchFamily="18" charset="0"/>
              <a:cs typeface="Times New Roman" pitchFamily="18" charset="0"/>
            </a:endParaRPr>
          </a:p>
        </p:txBody>
      </p:sp>
      <p:pic>
        <p:nvPicPr>
          <p:cNvPr id="3" name="Picture 4"/>
          <p:cNvPicPr>
            <a:picLocks noChangeAspect="1"/>
          </p:cNvPicPr>
          <p:nvPr/>
        </p:nvPicPr>
        <p:blipFill>
          <a:blip r:embed="rId2" cstate="print"/>
          <a:srcRect/>
          <a:stretch>
            <a:fillRect/>
          </a:stretch>
        </p:blipFill>
        <p:spPr bwMode="auto">
          <a:xfrm>
            <a:off x="7626350" y="152400"/>
            <a:ext cx="1365250" cy="1182688"/>
          </a:xfrm>
          <a:prstGeom prst="rect">
            <a:avLst/>
          </a:prstGeom>
          <a:noFill/>
          <a:ln w="9525">
            <a:noFill/>
            <a:miter lim="800000"/>
            <a:headEnd/>
            <a:tailEnd/>
          </a:ln>
        </p:spPr>
      </p:pic>
      <p:sp>
        <p:nvSpPr>
          <p:cNvPr id="4" name="Rectangle 3"/>
          <p:cNvSpPr/>
          <p:nvPr/>
        </p:nvSpPr>
        <p:spPr>
          <a:xfrm>
            <a:off x="395536" y="2060848"/>
            <a:ext cx="8299648" cy="2246769"/>
          </a:xfrm>
          <a:prstGeom prst="rect">
            <a:avLst/>
          </a:prstGeom>
        </p:spPr>
        <p:txBody>
          <a:bodyPr wrap="square">
            <a:spAutoFit/>
          </a:bodyPr>
          <a:lstStyle/>
          <a:p>
            <a:r>
              <a:rPr lang="sr-Cyrl-RS" sz="2000" b="1" kern="0" dirty="0">
                <a:solidFill>
                  <a:srgbClr val="000000"/>
                </a:solidFill>
                <a:latin typeface="Times New Roman" pitchFamily="18" charset="0"/>
                <a:cs typeface="Times New Roman" pitchFamily="18" charset="0"/>
              </a:rPr>
              <a:t>Ангажовање </a:t>
            </a:r>
            <a:r>
              <a:rPr lang="sr-Cyrl-RS" sz="2000" b="1" kern="0" dirty="0" smtClean="0">
                <a:solidFill>
                  <a:srgbClr val="000000"/>
                </a:solidFill>
                <a:latin typeface="Times New Roman" pitchFamily="18" charset="0"/>
                <a:cs typeface="Times New Roman" pitchFamily="18" charset="0"/>
              </a:rPr>
              <a:t>на међународним пројектима</a:t>
            </a:r>
          </a:p>
          <a:p>
            <a:endParaRPr lang="sr-Cyrl-RS" sz="2000" kern="0" dirty="0">
              <a:solidFill>
                <a:srgbClr val="000000"/>
              </a:solidFill>
              <a:latin typeface="Times New Roman" pitchFamily="18" charset="0"/>
              <a:cs typeface="Times New Roman" pitchFamily="18" charset="0"/>
            </a:endParaRPr>
          </a:p>
          <a:p>
            <a:r>
              <a:rPr lang="sr-Cyrl-RS" sz="2000" kern="0" dirty="0" smtClean="0">
                <a:solidFill>
                  <a:srgbClr val="000000"/>
                </a:solidFill>
                <a:latin typeface="Times New Roman" pitchFamily="18" charset="0"/>
                <a:cs typeface="Times New Roman" pitchFamily="18" charset="0"/>
              </a:rPr>
              <a:t>У оквиру </a:t>
            </a:r>
            <a:r>
              <a:rPr lang="sr-Cyrl-CS" sz="2000" dirty="0" smtClean="0">
                <a:latin typeface="Times New Roman" panose="02020603050405020304" pitchFamily="18" charset="0"/>
                <a:cs typeface="Times New Roman" panose="02020603050405020304" pitchFamily="18" charset="0"/>
              </a:rPr>
              <a:t>Споразума </a:t>
            </a:r>
            <a:r>
              <a:rPr lang="sr-Cyrl-CS" sz="2000" dirty="0">
                <a:latin typeface="Times New Roman" panose="02020603050405020304" pitchFamily="18" charset="0"/>
                <a:cs typeface="Times New Roman" panose="02020603050405020304" pitchFamily="18" charset="0"/>
              </a:rPr>
              <a:t>о научној сарадњи између Пољске академије наука и Српске академије наука и уметности</a:t>
            </a:r>
            <a:r>
              <a:rPr lang="sr-Latn-CS" sz="2000" dirty="0" smtClean="0">
                <a:latin typeface="Times New Roman" panose="02020603050405020304" pitchFamily="18" charset="0"/>
                <a:cs typeface="Times New Roman" panose="02020603050405020304" pitchFamily="18" charset="0"/>
              </a:rPr>
              <a:t>:</a:t>
            </a:r>
            <a:endParaRPr lang="sr-Cyrl-RS" sz="2000" dirty="0" smtClean="0">
              <a:latin typeface="Times New Roman" panose="02020603050405020304" pitchFamily="18" charset="0"/>
              <a:cs typeface="Times New Roman" panose="02020603050405020304" pitchFamily="18" charset="0"/>
            </a:endParaRPr>
          </a:p>
          <a:p>
            <a:r>
              <a:rPr lang="sr-Cyrl-RS" sz="2000" dirty="0" smtClean="0">
                <a:latin typeface="Times New Roman" panose="02020603050405020304" pitchFamily="18" charset="0"/>
                <a:cs typeface="Times New Roman" panose="02020603050405020304" pitchFamily="18" charset="0"/>
              </a:rPr>
              <a:t>- </a:t>
            </a:r>
            <a:r>
              <a:rPr lang="sr-Latn-CS" sz="2000" dirty="0" smtClean="0">
                <a:latin typeface="Times New Roman" panose="02020603050405020304" pitchFamily="18" charset="0"/>
                <a:cs typeface="Times New Roman" panose="02020603050405020304" pitchFamily="18" charset="0"/>
              </a:rPr>
              <a:t>2005-2007</a:t>
            </a:r>
            <a:r>
              <a:rPr lang="sr-Cyrl-RS" sz="2000" dirty="0" smtClean="0">
                <a:latin typeface="Times New Roman" panose="02020603050405020304" pitchFamily="18" charset="0"/>
                <a:cs typeface="Times New Roman" panose="02020603050405020304" pitchFamily="18" charset="0"/>
              </a:rPr>
              <a:t> </a:t>
            </a:r>
            <a:r>
              <a:rPr lang="sr-Latn-CS" sz="2000" dirty="0">
                <a:latin typeface="Times New Roman" panose="02020603050405020304" pitchFamily="18" charset="0"/>
                <a:cs typeface="Times New Roman" panose="02020603050405020304" pitchFamily="18" charset="0"/>
              </a:rPr>
              <a:t>Elementary excitations in semimagnetic crystals and structures</a:t>
            </a:r>
            <a:endParaRPr lang="sr-Cyrl-RS" sz="2000" dirty="0">
              <a:latin typeface="Times New Roman" panose="02020603050405020304" pitchFamily="18" charset="0"/>
              <a:cs typeface="Times New Roman" panose="02020603050405020304" pitchFamily="18" charset="0"/>
            </a:endParaRPr>
          </a:p>
          <a:p>
            <a:r>
              <a:rPr lang="sr-Cyrl-CS" sz="2000" dirty="0">
                <a:latin typeface="Times New Roman" panose="02020603050405020304" pitchFamily="18" charset="0"/>
                <a:cs typeface="Times New Roman" panose="02020603050405020304" pitchFamily="18" charset="0"/>
              </a:rPr>
              <a:t>- </a:t>
            </a:r>
            <a:r>
              <a:rPr lang="sr-Latn-CS" sz="2000" dirty="0">
                <a:latin typeface="Times New Roman" panose="02020603050405020304" pitchFamily="18" charset="0"/>
                <a:cs typeface="Times New Roman" panose="02020603050405020304" pitchFamily="18" charset="0"/>
              </a:rPr>
              <a:t>20</a:t>
            </a:r>
            <a:r>
              <a:rPr lang="sr-Cyrl-CS" sz="2000" dirty="0">
                <a:latin typeface="Times New Roman" panose="02020603050405020304" pitchFamily="18" charset="0"/>
                <a:cs typeface="Times New Roman" panose="02020603050405020304" pitchFamily="18" charset="0"/>
              </a:rPr>
              <a:t>08</a:t>
            </a:r>
            <a:r>
              <a:rPr lang="sr-Latn-CS" sz="2000" dirty="0">
                <a:latin typeface="Times New Roman" panose="02020603050405020304" pitchFamily="18" charset="0"/>
                <a:cs typeface="Times New Roman" panose="02020603050405020304" pitchFamily="18" charset="0"/>
              </a:rPr>
              <a:t>-2014 </a:t>
            </a:r>
            <a:r>
              <a:rPr lang="sr-Latn-CS" sz="2000" dirty="0" smtClean="0">
                <a:latin typeface="Times New Roman" panose="02020603050405020304" pitchFamily="18" charset="0"/>
                <a:cs typeface="Times New Roman" panose="02020603050405020304" pitchFamily="18" charset="0"/>
              </a:rPr>
              <a:t>Elementary </a:t>
            </a:r>
            <a:r>
              <a:rPr lang="sr-Latn-CS" sz="2000" dirty="0">
                <a:latin typeface="Times New Roman" panose="02020603050405020304" pitchFamily="18" charset="0"/>
                <a:cs typeface="Times New Roman" panose="02020603050405020304" pitchFamily="18" charset="0"/>
              </a:rPr>
              <a:t>excitations in semimagnetic </a:t>
            </a:r>
            <a:r>
              <a:rPr lang="sr-Cyrl-CS" sz="2000" dirty="0">
                <a:latin typeface="Times New Roman" panose="02020603050405020304" pitchFamily="18" charset="0"/>
                <a:cs typeface="Times New Roman" panose="02020603050405020304" pitchFamily="18" charset="0"/>
              </a:rPr>
              <a:t>nano</a:t>
            </a:r>
            <a:r>
              <a:rPr lang="sr-Latn-CS" sz="2000" dirty="0">
                <a:latin typeface="Times New Roman" panose="02020603050405020304" pitchFamily="18" charset="0"/>
                <a:cs typeface="Times New Roman" panose="02020603050405020304" pitchFamily="18" charset="0"/>
              </a:rPr>
              <a:t>crystals and </a:t>
            </a:r>
            <a:r>
              <a:rPr lang="sr-Latn-CS" sz="2000" dirty="0" smtClean="0">
                <a:latin typeface="Times New Roman" panose="02020603050405020304" pitchFamily="18" charset="0"/>
                <a:cs typeface="Times New Roman" panose="02020603050405020304" pitchFamily="18" charset="0"/>
              </a:rPr>
              <a:t>nanostructures.</a:t>
            </a:r>
            <a:endParaRPr lang="sr-Cyrl-RS" dirty="0"/>
          </a:p>
        </p:txBody>
      </p:sp>
    </p:spTree>
    <p:extLst>
      <p:ext uri="{BB962C8B-B14F-4D97-AF65-F5344CB8AC3E}">
        <p14:creationId xmlns:p14="http://schemas.microsoft.com/office/powerpoint/2010/main" val="336401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ctrTitle"/>
          </p:nvPr>
        </p:nvSpPr>
        <p:spPr>
          <a:xfrm>
            <a:off x="304800" y="228600"/>
            <a:ext cx="7467600" cy="1295400"/>
          </a:xfrm>
        </p:spPr>
        <p:txBody>
          <a:bodyPr rtlCol="0">
            <a:normAutofit/>
          </a:bodyPr>
          <a:lstStyle/>
          <a:p>
            <a:pPr algn="l">
              <a:spcBef>
                <a:spcPts val="0"/>
              </a:spcBef>
              <a:defRPr/>
            </a:pPr>
            <a:r>
              <a:rPr lang="en-US" sz="3200" kern="0" dirty="0" err="1" smtClean="0">
                <a:solidFill>
                  <a:srgbClr val="000000"/>
                </a:solidFill>
                <a:latin typeface="Times New Roman" pitchFamily="18" charset="0"/>
                <a:cs typeface="Times New Roman" pitchFamily="18" charset="0"/>
              </a:rPr>
              <a:t>Избор</a:t>
            </a:r>
            <a:r>
              <a:rPr lang="en-US" sz="3200" kern="0" dirty="0" smtClean="0">
                <a:solidFill>
                  <a:srgbClr val="000000"/>
                </a:solidFill>
                <a:latin typeface="Times New Roman" pitchFamily="18" charset="0"/>
                <a:cs typeface="Times New Roman" pitchFamily="18" charset="0"/>
              </a:rPr>
              <a:t> у </a:t>
            </a:r>
            <a:r>
              <a:rPr lang="en-US" sz="3200" kern="0" dirty="0" err="1" smtClean="0">
                <a:solidFill>
                  <a:srgbClr val="000000"/>
                </a:solidFill>
                <a:latin typeface="Times New Roman" pitchFamily="18" charset="0"/>
                <a:cs typeface="Times New Roman" pitchFamily="18" charset="0"/>
              </a:rPr>
              <a:t>звање</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виши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научни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сарадник</a:t>
            </a:r>
            <a:r>
              <a:rPr lang="en-US" sz="3200" kern="0" dirty="0" smtClean="0">
                <a:solidFill>
                  <a:srgbClr val="000000"/>
                </a:solidFill>
                <a:latin typeface="Times New Roman" pitchFamily="18" charset="0"/>
                <a:cs typeface="Times New Roman" pitchFamily="18" charset="0"/>
              </a:rPr>
              <a:t/>
            </a:r>
            <a:br>
              <a:rPr lang="en-US" sz="3200" kern="0" dirty="0" smtClean="0">
                <a:solidFill>
                  <a:srgbClr val="000000"/>
                </a:solidFill>
                <a:latin typeface="Times New Roman" pitchFamily="18" charset="0"/>
                <a:cs typeface="Times New Roman" pitchFamily="18" charset="0"/>
              </a:rPr>
            </a:br>
            <a:r>
              <a:rPr lang="en-US" sz="3200" kern="0" dirty="0" err="1" smtClean="0">
                <a:solidFill>
                  <a:srgbClr val="000000"/>
                </a:solidFill>
                <a:latin typeface="Times New Roman" pitchFamily="18" charset="0"/>
                <a:cs typeface="Times New Roman" pitchFamily="18" charset="0"/>
              </a:rPr>
              <a:t>кандидат</a:t>
            </a:r>
            <a:r>
              <a:rPr lang="en-US" sz="3200" kern="0" dirty="0" smtClean="0">
                <a:solidFill>
                  <a:srgbClr val="000000"/>
                </a:solidFill>
                <a:latin typeface="Times New Roman" pitchFamily="18" charset="0"/>
                <a:cs typeface="Times New Roman" pitchFamily="18" charset="0"/>
              </a:rPr>
              <a:t>: </a:t>
            </a:r>
            <a:r>
              <a:rPr lang="sr-Cyrl-RS" sz="3200" kern="0" dirty="0">
                <a:solidFill>
                  <a:srgbClr val="000000"/>
                </a:solidFill>
                <a:latin typeface="Times New Roman" pitchFamily="18" charset="0"/>
                <a:cs typeface="Times New Roman" pitchFamily="18" charset="0"/>
              </a:rPr>
              <a:t>Бранка</a:t>
            </a:r>
            <a:r>
              <a:rPr lang="en-US" sz="3200" kern="0" dirty="0">
                <a:solidFill>
                  <a:srgbClr val="000000"/>
                </a:solidFill>
                <a:latin typeface="Times New Roman" pitchFamily="18" charset="0"/>
                <a:cs typeface="Times New Roman" pitchFamily="18" charset="0"/>
              </a:rPr>
              <a:t> </a:t>
            </a:r>
            <a:r>
              <a:rPr lang="sr-Cyrl-RS" sz="3200" kern="0" dirty="0">
                <a:solidFill>
                  <a:srgbClr val="000000"/>
                </a:solidFill>
                <a:latin typeface="Times New Roman" pitchFamily="18" charset="0"/>
                <a:cs typeface="Times New Roman" pitchFamily="18" charset="0"/>
              </a:rPr>
              <a:t>Хаџи</a:t>
            </a:r>
            <a:r>
              <a:rPr lang="en-US" sz="3200" kern="0" dirty="0" smtClean="0">
                <a:solidFill>
                  <a:srgbClr val="000000"/>
                </a:solidFill>
                <a:latin typeface="Times New Roman" pitchFamily="18" charset="0"/>
                <a:cs typeface="Times New Roman" pitchFamily="18" charset="0"/>
              </a:rPr>
              <a:t>ћ</a:t>
            </a:r>
            <a:endParaRPr lang="en-US" sz="3200" kern="0" dirty="0">
              <a:solidFill>
                <a:srgbClr val="000000"/>
              </a:solidFill>
              <a:latin typeface="Times New Roman" pitchFamily="18" charset="0"/>
              <a:cs typeface="Times New Roman" pitchFamily="18" charset="0"/>
            </a:endParaRPr>
          </a:p>
        </p:txBody>
      </p:sp>
      <p:pic>
        <p:nvPicPr>
          <p:cNvPr id="12291" name="Picture 4"/>
          <p:cNvPicPr>
            <a:picLocks noChangeAspect="1"/>
          </p:cNvPicPr>
          <p:nvPr/>
        </p:nvPicPr>
        <p:blipFill>
          <a:blip r:embed="rId3" cstate="print"/>
          <a:srcRect/>
          <a:stretch>
            <a:fillRect/>
          </a:stretch>
        </p:blipFill>
        <p:spPr bwMode="auto">
          <a:xfrm>
            <a:off x="7626350" y="152400"/>
            <a:ext cx="1365250" cy="1182688"/>
          </a:xfrm>
          <a:prstGeom prst="rect">
            <a:avLst/>
          </a:prstGeom>
          <a:noFill/>
          <a:ln w="9525">
            <a:noFill/>
            <a:miter lim="800000"/>
            <a:headEnd/>
            <a:tailEnd/>
          </a:ln>
        </p:spPr>
      </p:pic>
      <p:sp>
        <p:nvSpPr>
          <p:cNvPr id="4" name="Rectangle 8"/>
          <p:cNvSpPr txBox="1">
            <a:spLocks noChangeArrowheads="1"/>
          </p:cNvSpPr>
          <p:nvPr/>
        </p:nvSpPr>
        <p:spPr>
          <a:xfrm>
            <a:off x="304800" y="2743200"/>
            <a:ext cx="8458200" cy="3822576"/>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ru-RU" sz="2000" kern="0" dirty="0" smtClean="0">
                <a:solidFill>
                  <a:srgbClr val="000000"/>
                </a:solidFill>
                <a:latin typeface="Times New Roman" pitchFamily="18" charset="0"/>
                <a:cs typeface="Times New Roman" pitchFamily="18" charset="0"/>
              </a:rPr>
              <a:t>Научно-истраживачки </a:t>
            </a:r>
            <a:r>
              <a:rPr lang="ru-RU" sz="2000" kern="0" dirty="0">
                <a:solidFill>
                  <a:srgbClr val="000000"/>
                </a:solidFill>
                <a:latin typeface="Times New Roman" pitchFamily="18" charset="0"/>
                <a:cs typeface="Times New Roman" pitchFamily="18" charset="0"/>
              </a:rPr>
              <a:t>рад </a:t>
            </a:r>
            <a:r>
              <a:rPr lang="en-US" sz="2000" kern="0" dirty="0" err="1" smtClean="0">
                <a:solidFill>
                  <a:srgbClr val="000000"/>
                </a:solidFill>
                <a:latin typeface="Times New Roman" pitchFamily="18" charset="0"/>
                <a:cs typeface="Times New Roman" pitchFamily="18" charset="0"/>
              </a:rPr>
              <a:t>кандидата</a:t>
            </a:r>
            <a:r>
              <a:rPr lang="ru-RU" sz="2000" kern="0" dirty="0" smtClean="0">
                <a:solidFill>
                  <a:srgbClr val="000000"/>
                </a:solidFill>
                <a:latin typeface="Times New Roman" pitchFamily="18" charset="0"/>
                <a:cs typeface="Times New Roman" pitchFamily="18" charset="0"/>
              </a:rPr>
              <a:t> обухвата </a:t>
            </a:r>
            <a:r>
              <a:rPr lang="sr-Cyrl-CS" sz="2000" dirty="0" smtClean="0">
                <a:latin typeface="Times New Roman" panose="02020603050405020304" pitchFamily="18" charset="0"/>
                <a:cs typeface="Times New Roman" panose="02020603050405020304" pitchFamily="18" charset="0"/>
              </a:rPr>
              <a:t>неколико </a:t>
            </a:r>
            <a:r>
              <a:rPr lang="sr-Cyrl-CS" sz="2000" dirty="0">
                <a:latin typeface="Times New Roman" panose="02020603050405020304" pitchFamily="18" charset="0"/>
                <a:cs typeface="Times New Roman" panose="02020603050405020304" pitchFamily="18" charset="0"/>
              </a:rPr>
              <a:t>области физике </a:t>
            </a:r>
            <a:r>
              <a:rPr lang="sr-Cyrl-CS" sz="2000" dirty="0" smtClean="0">
                <a:latin typeface="Times New Roman" panose="02020603050405020304" pitchFamily="18" charset="0"/>
                <a:cs typeface="Times New Roman" panose="02020603050405020304" pitchFamily="18" charset="0"/>
              </a:rPr>
              <a:t>полупроводника</a:t>
            </a:r>
            <a:r>
              <a:rPr lang="sr-Cyrl-CS" sz="2000" dirty="0">
                <a:latin typeface="Times New Roman" panose="02020603050405020304" pitchFamily="18" charset="0"/>
                <a:cs typeface="Times New Roman" panose="02020603050405020304" pitchFamily="18" charset="0"/>
              </a:rPr>
              <a:t> </a:t>
            </a:r>
            <a:r>
              <a:rPr lang="sr-Cyrl-CS" sz="2000" dirty="0" smtClean="0">
                <a:latin typeface="Times New Roman" panose="02020603050405020304" pitchFamily="18" charset="0"/>
                <a:cs typeface="Times New Roman" panose="02020603050405020304" pitchFamily="18" charset="0"/>
              </a:rPr>
              <a:t>у коме</a:t>
            </a:r>
            <a:r>
              <a:rPr lang="sr-Cyrl-CS" sz="2000" dirty="0" smtClean="0"/>
              <a:t> </a:t>
            </a:r>
            <a:r>
              <a:rPr lang="sr-Cyrl-CS" sz="2000" dirty="0" smtClean="0">
                <a:latin typeface="Times New Roman" panose="02020603050405020304" pitchFamily="18" charset="0"/>
                <a:cs typeface="Times New Roman" panose="02020603050405020304" pitchFamily="18" charset="0"/>
              </a:rPr>
              <a:t>важно </a:t>
            </a:r>
            <a:r>
              <a:rPr lang="sr-Cyrl-CS" sz="2000" dirty="0">
                <a:latin typeface="Times New Roman" panose="02020603050405020304" pitchFamily="18" charset="0"/>
                <a:cs typeface="Times New Roman" panose="02020603050405020304" pitchFamily="18" charset="0"/>
              </a:rPr>
              <a:t>место заузима проучавање оптичких </a:t>
            </a:r>
            <a:r>
              <a:rPr lang="sr-Cyrl-CS" sz="2000" dirty="0" smtClean="0">
                <a:latin typeface="Times New Roman" panose="02020603050405020304" pitchFamily="18" charset="0"/>
                <a:cs typeface="Times New Roman" panose="02020603050405020304" pitchFamily="18" charset="0"/>
              </a:rPr>
              <a:t>и магнетних особина </a:t>
            </a:r>
            <a:r>
              <a:rPr lang="sr-Cyrl-CS" sz="2000" dirty="0">
                <a:latin typeface="Times New Roman" panose="02020603050405020304" pitchFamily="18" charset="0"/>
                <a:cs typeface="Times New Roman" panose="02020603050405020304" pitchFamily="18" charset="0"/>
              </a:rPr>
              <a:t>полумагнетних полупроводника као и промене њихове струкуре, зонских и осталих особина при промени састава. </a:t>
            </a:r>
            <a:r>
              <a:rPr lang="sr-Cyrl-RS" sz="2000" dirty="0">
                <a:latin typeface="Times New Roman" panose="02020603050405020304" pitchFamily="18" charset="0"/>
                <a:cs typeface="Times New Roman" panose="02020603050405020304" pitchFamily="18" charset="0"/>
              </a:rPr>
              <a:t>Научне активности обухватају експериментални рад, обраду добијених резултата и теоријску анализу.</a:t>
            </a:r>
            <a:r>
              <a:rPr lang="sr-Cyrl-CS" sz="2000" dirty="0" smtClean="0">
                <a:latin typeface="Times New Roman" panose="02020603050405020304" pitchFamily="18" charset="0"/>
                <a:cs typeface="Times New Roman" panose="02020603050405020304" pitchFamily="18" charset="0"/>
              </a:rPr>
              <a:t> </a:t>
            </a:r>
            <a:r>
              <a:rPr lang="en-US" sz="2000" kern="0" dirty="0" err="1" smtClean="0">
                <a:solidFill>
                  <a:srgbClr val="000000"/>
                </a:solidFill>
                <a:latin typeface="Times New Roman" pitchFamily="18" charset="0"/>
                <a:cs typeface="Times New Roman" pitchFamily="18" charset="0"/>
              </a:rPr>
              <a:t>Најзначајније</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истраживачке</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теме</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којима</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се</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кандидат</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бавио</a:t>
            </a:r>
            <a:r>
              <a:rPr lang="en-US" sz="2000" kern="0" dirty="0" smtClean="0">
                <a:solidFill>
                  <a:srgbClr val="000000"/>
                </a:solidFill>
                <a:latin typeface="Times New Roman" pitchFamily="18" charset="0"/>
                <a:cs typeface="Times New Roman" pitchFamily="18" charset="0"/>
              </a:rPr>
              <a:t> </a:t>
            </a:r>
            <a:r>
              <a:rPr lang="en-US" sz="2000" kern="0" dirty="0" err="1" smtClean="0">
                <a:solidFill>
                  <a:srgbClr val="000000"/>
                </a:solidFill>
                <a:latin typeface="Times New Roman" pitchFamily="18" charset="0"/>
                <a:cs typeface="Times New Roman" pitchFamily="18" charset="0"/>
              </a:rPr>
              <a:t>су</a:t>
            </a:r>
            <a:r>
              <a:rPr lang="en-US" sz="2000" kern="0" dirty="0" smtClean="0">
                <a:solidFill>
                  <a:srgbClr val="000000"/>
                </a:solidFill>
                <a:latin typeface="Times New Roman" pitchFamily="18" charset="0"/>
                <a:cs typeface="Times New Roman" pitchFamily="18" charset="0"/>
              </a:rPr>
              <a:t>:</a:t>
            </a:r>
            <a:endParaRPr lang="sr-Cyrl-R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endParaRPr lang="en-US" sz="2000" kern="0" dirty="0" smtClean="0">
              <a:solidFill>
                <a:srgbClr val="000000"/>
              </a:solidFill>
              <a:latin typeface="Times New Roman" pitchFamily="18" charset="0"/>
              <a:cs typeface="Times New Roman" pitchFamily="18" charset="0"/>
            </a:endParaRPr>
          </a:p>
          <a:p>
            <a:pPr algn="just"/>
            <a:r>
              <a:rPr lang="en-US" sz="2000" b="1" kern="0" dirty="0" smtClean="0">
                <a:solidFill>
                  <a:srgbClr val="000000"/>
                </a:solidFill>
                <a:latin typeface="Times New Roman" pitchFamily="18" charset="0"/>
                <a:cs typeface="Times New Roman" pitchFamily="18" charset="0"/>
              </a:rPr>
              <a:t>Тема1</a:t>
            </a:r>
            <a:r>
              <a:rPr lang="en-US" sz="2000" kern="0" dirty="0" smtClean="0">
                <a:solidFill>
                  <a:srgbClr val="000000"/>
                </a:solidFill>
                <a:latin typeface="Times New Roman" pitchFamily="18" charset="0"/>
                <a:cs typeface="Times New Roman" pitchFamily="18" charset="0"/>
              </a:rPr>
              <a:t>.</a:t>
            </a:r>
            <a:r>
              <a:rPr lang="sr-Cyrl-RS" sz="2000" kern="0" dirty="0" smtClean="0">
                <a:solidFill>
                  <a:srgbClr val="000000"/>
                </a:solidFill>
                <a:latin typeface="Times New Roman" pitchFamily="18" charset="0"/>
                <a:cs typeface="Times New Roman" pitchFamily="18" charset="0"/>
              </a:rPr>
              <a:t> </a:t>
            </a:r>
            <a:r>
              <a:rPr lang="sr-Cyrl-CS" sz="1600" b="1" dirty="0">
                <a:latin typeface="Times New Roman" panose="02020603050405020304" pitchFamily="18" charset="0"/>
                <a:cs typeface="Times New Roman" panose="02020603050405020304" pitchFamily="18" charset="0"/>
              </a:rPr>
              <a:t>И</a:t>
            </a:r>
            <a:r>
              <a:rPr lang="sr-Cyrl-CS" sz="1600" b="1" dirty="0" smtClean="0">
                <a:latin typeface="Times New Roman" panose="02020603050405020304" pitchFamily="18" charset="0"/>
                <a:cs typeface="Times New Roman" panose="02020603050405020304" pitchFamily="18" charset="0"/>
              </a:rPr>
              <a:t>спитивање </a:t>
            </a:r>
            <a:r>
              <a:rPr lang="sr-Cyrl-CS" sz="1600" b="1" dirty="0">
                <a:latin typeface="Times New Roman" panose="02020603050405020304" pitchFamily="18" charset="0"/>
                <a:cs typeface="Times New Roman" panose="02020603050405020304" pitchFamily="18" charset="0"/>
              </a:rPr>
              <a:t>оптичких и магнетних особина разблажених полумагнетних полупроводника на бази </a:t>
            </a:r>
            <a:r>
              <a:rPr lang="sr-Cyrl-CS" sz="1600" b="1" dirty="0" smtClean="0">
                <a:latin typeface="Times New Roman" panose="02020603050405020304" pitchFamily="18" charset="0"/>
                <a:cs typeface="Times New Roman" panose="02020603050405020304" pitchFamily="18" charset="0"/>
              </a:rPr>
              <a:t>ZnO.</a:t>
            </a:r>
            <a:r>
              <a:rPr lang="sr-Cyrl-CS" sz="2000" b="1" dirty="0" smtClean="0">
                <a:latin typeface="Times New Roman" panose="02020603050405020304" pitchFamily="18" charset="0"/>
                <a:cs typeface="Times New Roman" panose="02020603050405020304" pitchFamily="18" charset="0"/>
              </a:rPr>
              <a:t> </a:t>
            </a:r>
            <a:r>
              <a:rPr lang="sr-Cyrl-CS" sz="1600" dirty="0" smtClean="0">
                <a:latin typeface="Times New Roman" panose="02020603050405020304" pitchFamily="18" charset="0"/>
                <a:cs typeface="Times New Roman" panose="02020603050405020304" pitchFamily="18" charset="0"/>
              </a:rPr>
              <a:t>И</a:t>
            </a:r>
            <a:r>
              <a:rPr lang="sr-Cyrl-RS" sz="1600" dirty="0" smtClean="0">
                <a:latin typeface="Times New Roman" panose="02020603050405020304" pitchFamily="18" charset="0"/>
                <a:cs typeface="Times New Roman" panose="02020603050405020304" pitchFamily="18" charset="0"/>
              </a:rPr>
              <a:t>спитиване су</a:t>
            </a:r>
            <a:r>
              <a:rPr lang="sr-Cyrl-CS" sz="1600" dirty="0" smtClean="0">
                <a:latin typeface="Times New Roman" panose="02020603050405020304" pitchFamily="18" charset="0"/>
                <a:cs typeface="Times New Roman" panose="02020603050405020304" pitchFamily="18" charset="0"/>
              </a:rPr>
              <a:t> </a:t>
            </a:r>
            <a:r>
              <a:rPr lang="sr-Cyrl-CS" sz="1600" dirty="0" smtClean="0">
                <a:latin typeface="Times New Roman" panose="02020603050405020304" pitchFamily="18" charset="0"/>
                <a:cs typeface="Times New Roman" panose="02020603050405020304" pitchFamily="18" charset="0"/>
              </a:rPr>
              <a:t>структурне</a:t>
            </a:r>
            <a:r>
              <a:rPr lang="sr-Cyrl-CS" sz="1600" dirty="0" smtClean="0">
                <a:latin typeface="Times New Roman" panose="02020603050405020304" pitchFamily="18" charset="0"/>
                <a:cs typeface="Times New Roman" panose="02020603050405020304" pitchFamily="18" charset="0"/>
              </a:rPr>
              <a:t>, </a:t>
            </a:r>
            <a:r>
              <a:rPr lang="sr-Cyrl-CS" sz="1600" dirty="0" smtClean="0">
                <a:latin typeface="Times New Roman" panose="02020603050405020304" pitchFamily="18" charset="0"/>
                <a:cs typeface="Times New Roman" panose="02020603050405020304" pitchFamily="18" charset="0"/>
              </a:rPr>
              <a:t>оптичке </a:t>
            </a:r>
            <a:r>
              <a:rPr lang="sr-Cyrl-CS" sz="1600" dirty="0">
                <a:latin typeface="Times New Roman" panose="02020603050405020304" pitchFamily="18" charset="0"/>
                <a:cs typeface="Times New Roman" panose="02020603050405020304" pitchFamily="18" charset="0"/>
              </a:rPr>
              <a:t>и </a:t>
            </a:r>
            <a:r>
              <a:rPr lang="sr-Cyrl-CS" sz="1600" dirty="0" smtClean="0">
                <a:latin typeface="Times New Roman" panose="02020603050405020304" pitchFamily="18" charset="0"/>
                <a:cs typeface="Times New Roman" panose="02020603050405020304" pitchFamily="18" charset="0"/>
              </a:rPr>
              <a:t>магнетне особине </a:t>
            </a:r>
            <a:r>
              <a:rPr lang="sr-Cyrl-CS" sz="1600" dirty="0">
                <a:latin typeface="Times New Roman" panose="02020603050405020304" pitchFamily="18" charset="0"/>
                <a:cs typeface="Times New Roman" panose="02020603050405020304" pitchFamily="18" charset="0"/>
              </a:rPr>
              <a:t>цинк-оксидних нанопрахова, као и </a:t>
            </a:r>
            <a:r>
              <a:rPr lang="sr-Cyrl-CS" sz="1600" dirty="0" smtClean="0">
                <a:latin typeface="Times New Roman" panose="02020603050405020304" pitchFamily="18" charset="0"/>
                <a:cs typeface="Times New Roman" panose="02020603050405020304" pitchFamily="18" charset="0"/>
              </a:rPr>
              <a:t>зависност </a:t>
            </a:r>
            <a:r>
              <a:rPr lang="sr-Cyrl-CS" sz="1600" dirty="0">
                <a:latin typeface="Times New Roman" panose="02020603050405020304" pitchFamily="18" charset="0"/>
                <a:cs typeface="Times New Roman" panose="02020603050405020304" pitchFamily="18" charset="0"/>
              </a:rPr>
              <a:t>тих особина од начина припреме узорка, концентрације и типа допанта, формираних фаза, промене уређености система, нарушавања симетрије, као и утицаја коришћеног ласерског зрачења. </a:t>
            </a:r>
            <a:endParaRPr lang="sr-Cyrl-RS" sz="1600" dirty="0">
              <a:latin typeface="Times New Roman" panose="02020603050405020304" pitchFamily="18" charset="0"/>
              <a:cs typeface="Times New Roman" panose="02020603050405020304" pitchFamily="18" charset="0"/>
            </a:endParaRPr>
          </a:p>
          <a:p>
            <a:pPr marL="342900" indent="-342900" algn="l" fontAlgn="auto">
              <a:spcBef>
                <a:spcPts val="0"/>
              </a:spcBef>
              <a:spcAft>
                <a:spcPts val="0"/>
              </a:spcAft>
              <a:buFont typeface="Arial" pitchFamily="34" charset="0"/>
              <a:buChar char="•"/>
              <a:defRPr/>
            </a:pPr>
            <a:endParaRPr lang="sr-Cyrl-CS" sz="2000" b="1" dirty="0" smtClean="0">
              <a:latin typeface="Times New Roman" panose="02020603050405020304" pitchFamily="18" charset="0"/>
              <a:cs typeface="Times New Roman" panose="02020603050405020304" pitchFamily="18" charset="0"/>
            </a:endParaRPr>
          </a:p>
          <a:p>
            <a:pPr algn="l" fontAlgn="auto">
              <a:spcBef>
                <a:spcPts val="0"/>
              </a:spcBef>
              <a:spcAft>
                <a:spcPts val="0"/>
              </a:spcAft>
              <a:defRPr/>
            </a:pPr>
            <a:r>
              <a:rPr lang="sr-Cyrl-CS" sz="2000" b="1" dirty="0">
                <a:latin typeface="Times New Roman" panose="02020603050405020304" pitchFamily="18" charset="0"/>
                <a:cs typeface="Times New Roman" panose="02020603050405020304" pitchFamily="18" charset="0"/>
              </a:rPr>
              <a:t>	</a:t>
            </a:r>
            <a:endParaRPr lang="sr-Cyrl-CS" sz="2000" b="1" dirty="0" smtClean="0">
              <a:latin typeface="Times New Roman" panose="02020603050405020304" pitchFamily="18" charset="0"/>
              <a:cs typeface="Times New Roman" panose="02020603050405020304" pitchFamily="18" charset="0"/>
            </a:endParaRPr>
          </a:p>
          <a:p>
            <a:pPr algn="l" fontAlgn="auto">
              <a:spcBef>
                <a:spcPts val="0"/>
              </a:spcBef>
              <a:spcAft>
                <a:spcPts val="0"/>
              </a:spcAft>
              <a:defRPr/>
            </a:pPr>
            <a:r>
              <a:rPr lang="en-US" sz="2000" kern="0" dirty="0">
                <a:solidFill>
                  <a:srgbClr val="000000"/>
                </a:solidFill>
                <a:latin typeface="Times New Roman" pitchFamily="18" charset="0"/>
                <a:cs typeface="Times New Roman" pitchFamily="18" charset="0"/>
              </a:rPr>
              <a:t>	</a:t>
            </a:r>
            <a:endParaRPr lang="en-US" sz="2000" kern="0" dirty="0" smtClean="0">
              <a:solidFill>
                <a:srgbClr val="000000"/>
              </a:solidFill>
              <a:latin typeface="Times New Roman" pitchFamily="18" charset="0"/>
              <a:cs typeface="Times New Roman" pitchFamily="18" charset="0"/>
            </a:endParaRPr>
          </a:p>
        </p:txBody>
      </p:sp>
      <p:sp>
        <p:nvSpPr>
          <p:cNvPr id="8" name="Rectangle 8"/>
          <p:cNvSpPr txBox="1">
            <a:spLocks noChangeArrowheads="1"/>
          </p:cNvSpPr>
          <p:nvPr/>
        </p:nvSpPr>
        <p:spPr>
          <a:xfrm>
            <a:off x="304800" y="1447800"/>
            <a:ext cx="86868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n-U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en-US" sz="2000" b="1" kern="0" dirty="0">
                <a:solidFill>
                  <a:srgbClr val="000000"/>
                </a:solidFill>
                <a:latin typeface="Times New Roman" pitchFamily="18" charset="0"/>
                <a:cs typeface="Times New Roman" pitchFamily="18" charset="0"/>
              </a:rPr>
              <a:t>2</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Преглед</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научне</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активности</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кандидата</a:t>
            </a:r>
            <a:r>
              <a:rPr lang="en-US" sz="2000" b="1" kern="0" dirty="0" smtClean="0">
                <a:solidFill>
                  <a:srgbClr val="000000"/>
                </a:solidFill>
                <a:latin typeface="Times New Roman" pitchFamily="18" charset="0"/>
                <a:cs typeface="Times New Roman" pitchFamily="18" charset="0"/>
              </a:rPr>
              <a:t> (1. </a:t>
            </a:r>
            <a:r>
              <a:rPr lang="en-US" sz="2000" b="1" kern="0" dirty="0" err="1" smtClean="0">
                <a:solidFill>
                  <a:srgbClr val="000000"/>
                </a:solidFill>
                <a:latin typeface="Times New Roman" pitchFamily="18" charset="0"/>
                <a:cs typeface="Times New Roman" pitchFamily="18" charset="0"/>
              </a:rPr>
              <a:t>део</a:t>
            </a:r>
            <a:r>
              <a:rPr lang="en-US" sz="2000" b="1" kern="0" dirty="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ctrTitle"/>
          </p:nvPr>
        </p:nvSpPr>
        <p:spPr>
          <a:xfrm>
            <a:off x="179512" y="-171400"/>
            <a:ext cx="7467600" cy="1295400"/>
          </a:xfrm>
        </p:spPr>
        <p:txBody>
          <a:bodyPr rtlCol="0">
            <a:normAutofit/>
          </a:bodyPr>
          <a:lstStyle/>
          <a:p>
            <a:pPr algn="l">
              <a:spcBef>
                <a:spcPts val="0"/>
              </a:spcBef>
              <a:defRPr/>
            </a:pPr>
            <a:r>
              <a:rPr lang="en-US" sz="3200" kern="0" dirty="0" err="1" smtClean="0">
                <a:solidFill>
                  <a:srgbClr val="000000"/>
                </a:solidFill>
                <a:latin typeface="Times New Roman" pitchFamily="18" charset="0"/>
                <a:cs typeface="Times New Roman" pitchFamily="18" charset="0"/>
              </a:rPr>
              <a:t>Избор</a:t>
            </a:r>
            <a:r>
              <a:rPr lang="en-US" sz="3200" kern="0" dirty="0" smtClean="0">
                <a:solidFill>
                  <a:srgbClr val="000000"/>
                </a:solidFill>
                <a:latin typeface="Times New Roman" pitchFamily="18" charset="0"/>
                <a:cs typeface="Times New Roman" pitchFamily="18" charset="0"/>
              </a:rPr>
              <a:t> у </a:t>
            </a:r>
            <a:r>
              <a:rPr lang="en-US" sz="3200" kern="0" dirty="0" err="1" smtClean="0">
                <a:solidFill>
                  <a:srgbClr val="000000"/>
                </a:solidFill>
                <a:latin typeface="Times New Roman" pitchFamily="18" charset="0"/>
                <a:cs typeface="Times New Roman" pitchFamily="18" charset="0"/>
              </a:rPr>
              <a:t>звање</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виши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научни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сарадник</a:t>
            </a:r>
            <a:r>
              <a:rPr lang="en-US" sz="3200" kern="0" dirty="0" smtClean="0">
                <a:solidFill>
                  <a:srgbClr val="000000"/>
                </a:solidFill>
                <a:latin typeface="Times New Roman" pitchFamily="18" charset="0"/>
                <a:cs typeface="Times New Roman" pitchFamily="18" charset="0"/>
              </a:rPr>
              <a:t/>
            </a:r>
            <a:br>
              <a:rPr lang="en-US" sz="3200" kern="0" dirty="0" smtClean="0">
                <a:solidFill>
                  <a:srgbClr val="000000"/>
                </a:solidFill>
                <a:latin typeface="Times New Roman" pitchFamily="18" charset="0"/>
                <a:cs typeface="Times New Roman" pitchFamily="18" charset="0"/>
              </a:rPr>
            </a:br>
            <a:r>
              <a:rPr lang="en-US" sz="3200" kern="0" dirty="0" err="1" smtClean="0">
                <a:solidFill>
                  <a:srgbClr val="000000"/>
                </a:solidFill>
                <a:latin typeface="Times New Roman" pitchFamily="18" charset="0"/>
                <a:cs typeface="Times New Roman" pitchFamily="18" charset="0"/>
              </a:rPr>
              <a:t>кандидат</a:t>
            </a:r>
            <a:r>
              <a:rPr lang="en-US" sz="3200" kern="0" dirty="0" smtClean="0">
                <a:solidFill>
                  <a:srgbClr val="000000"/>
                </a:solidFill>
                <a:latin typeface="Times New Roman" pitchFamily="18" charset="0"/>
                <a:cs typeface="Times New Roman" pitchFamily="18" charset="0"/>
              </a:rPr>
              <a:t>: </a:t>
            </a:r>
            <a:r>
              <a:rPr lang="sr-Cyrl-RS" sz="3200" kern="0" dirty="0">
                <a:solidFill>
                  <a:srgbClr val="000000"/>
                </a:solidFill>
                <a:latin typeface="Times New Roman" pitchFamily="18" charset="0"/>
                <a:cs typeface="Times New Roman" pitchFamily="18" charset="0"/>
              </a:rPr>
              <a:t>Бранка</a:t>
            </a:r>
            <a:r>
              <a:rPr lang="en-US" sz="3200" kern="0" dirty="0">
                <a:solidFill>
                  <a:srgbClr val="000000"/>
                </a:solidFill>
                <a:latin typeface="Times New Roman" pitchFamily="18" charset="0"/>
                <a:cs typeface="Times New Roman" pitchFamily="18" charset="0"/>
              </a:rPr>
              <a:t> </a:t>
            </a:r>
            <a:r>
              <a:rPr lang="sr-Cyrl-RS" sz="3200" kern="0" dirty="0">
                <a:solidFill>
                  <a:srgbClr val="000000"/>
                </a:solidFill>
                <a:latin typeface="Times New Roman" pitchFamily="18" charset="0"/>
                <a:cs typeface="Times New Roman" pitchFamily="18" charset="0"/>
              </a:rPr>
              <a:t>Хаџи</a:t>
            </a:r>
            <a:r>
              <a:rPr lang="en-US" sz="3200" kern="0" dirty="0">
                <a:solidFill>
                  <a:srgbClr val="000000"/>
                </a:solidFill>
                <a:latin typeface="Times New Roman" pitchFamily="18" charset="0"/>
                <a:cs typeface="Times New Roman" pitchFamily="18" charset="0"/>
              </a:rPr>
              <a:t>ћ</a:t>
            </a:r>
          </a:p>
        </p:txBody>
      </p:sp>
      <p:pic>
        <p:nvPicPr>
          <p:cNvPr id="13315" name="Picture 4"/>
          <p:cNvPicPr>
            <a:picLocks noChangeAspect="1"/>
          </p:cNvPicPr>
          <p:nvPr/>
        </p:nvPicPr>
        <p:blipFill>
          <a:blip r:embed="rId3" cstate="print"/>
          <a:srcRect/>
          <a:stretch>
            <a:fillRect/>
          </a:stretch>
        </p:blipFill>
        <p:spPr bwMode="auto">
          <a:xfrm>
            <a:off x="7626350" y="152400"/>
            <a:ext cx="1365250" cy="1182688"/>
          </a:xfrm>
          <a:prstGeom prst="rect">
            <a:avLst/>
          </a:prstGeom>
          <a:noFill/>
          <a:ln w="9525">
            <a:noFill/>
            <a:miter lim="800000"/>
            <a:headEnd/>
            <a:tailEnd/>
          </a:ln>
        </p:spPr>
      </p:pic>
      <p:sp>
        <p:nvSpPr>
          <p:cNvPr id="2" name="Rectangle 1"/>
          <p:cNvSpPr/>
          <p:nvPr/>
        </p:nvSpPr>
        <p:spPr>
          <a:xfrm>
            <a:off x="304800" y="1582341"/>
            <a:ext cx="8686800" cy="5078313"/>
          </a:xfrm>
          <a:prstGeom prst="rect">
            <a:avLst/>
          </a:prstGeom>
        </p:spPr>
        <p:txBody>
          <a:bodyPr wrap="square">
            <a:spAutoFit/>
          </a:bodyPr>
          <a:lstStyle/>
          <a:p>
            <a:pPr algn="just"/>
            <a:r>
              <a:rPr lang="sr-Cyrl-CS" sz="1600" dirty="0" smtClean="0">
                <a:latin typeface="Times New Roman" panose="02020603050405020304" pitchFamily="18" charset="0"/>
                <a:cs typeface="Times New Roman" panose="02020603050405020304" pitchFamily="18" charset="0"/>
              </a:rPr>
              <a:t>	Један </a:t>
            </a:r>
            <a:r>
              <a:rPr lang="sr-Cyrl-CS" sz="1600" dirty="0">
                <a:latin typeface="Times New Roman" panose="02020603050405020304" pitchFamily="18" charset="0"/>
                <a:cs typeface="Times New Roman" panose="02020603050405020304" pitchFamily="18" charset="0"/>
              </a:rPr>
              <a:t>од важних резлтата је регистровање површинских оптичких фонона у овим структурама, услед нарушавања симетрије, као и њихово понашање при промени концентрације и врсте допанта. Такође, испитивана је и промена положаја и интнзитета како површинских оптичких фонона тако и модова карактеристичних за ZnO као и за регистроване фазе допаната. Кроз експериментални рад на овим узорцима је показана и већа осетљивост Раманове спектроскопије у односу на дифракцију Х-зрака. </a:t>
            </a:r>
            <a:endParaRPr lang="sr-Cyrl-CS" sz="1600" dirty="0" smtClean="0">
              <a:latin typeface="Times New Roman" panose="02020603050405020304" pitchFamily="18" charset="0"/>
              <a:cs typeface="Times New Roman" panose="02020603050405020304" pitchFamily="18" charset="0"/>
            </a:endParaRPr>
          </a:p>
          <a:p>
            <a:pPr algn="just"/>
            <a:r>
              <a:rPr lang="sr-Cyrl-CS" sz="1600" dirty="0" smtClean="0">
                <a:latin typeface="Times New Roman" panose="02020603050405020304" pitchFamily="18" charset="0"/>
                <a:cs typeface="Times New Roman" panose="02020603050405020304" pitchFamily="18" charset="0"/>
              </a:rPr>
              <a:t>	Магнетне </a:t>
            </a:r>
            <a:r>
              <a:rPr lang="sr-Cyrl-CS" sz="1600" dirty="0">
                <a:latin typeface="Times New Roman" panose="02020603050405020304" pitchFamily="18" charset="0"/>
                <a:cs typeface="Times New Roman" panose="02020603050405020304" pitchFamily="18" charset="0"/>
              </a:rPr>
              <a:t>особине ових узорака су проучаване испитивањем сусцептибилности где је код узорака допираних са </a:t>
            </a:r>
            <a:r>
              <a:rPr lang="sr-Cyrl-CS" sz="1600" i="1" dirty="0">
                <a:latin typeface="Times New Roman" panose="02020603050405020304" pitchFamily="18" charset="0"/>
                <a:cs typeface="Times New Roman" panose="02020603050405020304" pitchFamily="18" charset="0"/>
              </a:rPr>
              <a:t>Fе</a:t>
            </a:r>
            <a:r>
              <a:rPr lang="sr-Cyrl-CS" sz="1600" i="1" baseline="-25000" dirty="0">
                <a:latin typeface="Times New Roman" panose="02020603050405020304" pitchFamily="18" charset="0"/>
                <a:cs typeface="Times New Roman" panose="02020603050405020304" pitchFamily="18" charset="0"/>
              </a:rPr>
              <a:t>2</a:t>
            </a:r>
            <a:r>
              <a:rPr lang="sr-Cyrl-CS" sz="1600" i="1" dirty="0">
                <a:latin typeface="Times New Roman" panose="02020603050405020304" pitchFamily="18" charset="0"/>
                <a:cs typeface="Times New Roman" panose="02020603050405020304" pitchFamily="18" charset="0"/>
              </a:rPr>
              <a:t>О</a:t>
            </a:r>
            <a:r>
              <a:rPr lang="sr-Cyrl-CS" sz="1600" i="1" baseline="-25000" dirty="0">
                <a:latin typeface="Times New Roman" panose="02020603050405020304" pitchFamily="18" charset="0"/>
                <a:cs typeface="Times New Roman" panose="02020603050405020304" pitchFamily="18" charset="0"/>
              </a:rPr>
              <a:t>3</a:t>
            </a:r>
            <a:r>
              <a:rPr lang="sr-Cyrl-CS" sz="1600" baseline="-25000" dirty="0">
                <a:latin typeface="Times New Roman" panose="02020603050405020304" pitchFamily="18" charset="0"/>
                <a:cs typeface="Times New Roman" panose="02020603050405020304" pitchFamily="18" charset="0"/>
              </a:rPr>
              <a:t> </a:t>
            </a:r>
            <a:r>
              <a:rPr lang="sr-Cyrl-CS" sz="1600" dirty="0">
                <a:latin typeface="Times New Roman" panose="02020603050405020304" pitchFamily="18" charset="0"/>
                <a:cs typeface="Times New Roman" panose="02020603050405020304" pitchFamily="18" charset="0"/>
              </a:rPr>
              <a:t>добијених хидротермално, понашање објашњено суперпарамагнетим моделом </a:t>
            </a:r>
            <a:r>
              <a:rPr lang="sr-Cyrl-CS" sz="1600" dirty="0" smtClean="0">
                <a:latin typeface="Times New Roman" panose="02020603050405020304" pitchFamily="18" charset="0"/>
                <a:cs typeface="Times New Roman" panose="02020603050405020304" pitchFamily="18" charset="0"/>
              </a:rPr>
              <a:t>док је </a:t>
            </a:r>
            <a:r>
              <a:rPr lang="sr-Cyrl-CS" sz="1600" dirty="0">
                <a:latin typeface="Times New Roman" panose="02020603050405020304" pitchFamily="18" charset="0"/>
                <a:cs typeface="Times New Roman" panose="02020603050405020304" pitchFamily="18" charset="0"/>
              </a:rPr>
              <a:t>код узорака добијених калцинацијом </a:t>
            </a:r>
            <a:r>
              <a:rPr lang="sr-Cyrl-RS" sz="1600" dirty="0">
                <a:latin typeface="Times New Roman" panose="02020603050405020304" pitchFamily="18" charset="0"/>
                <a:cs typeface="Times New Roman" panose="02020603050405020304" pitchFamily="18" charset="0"/>
              </a:rPr>
              <a:t>са порастом концентрације </a:t>
            </a:r>
            <a:r>
              <a:rPr lang="sr-Cyrl-CS" sz="1600" i="1" dirty="0">
                <a:latin typeface="Times New Roman" panose="02020603050405020304" pitchFamily="18" charset="0"/>
                <a:cs typeface="Times New Roman" panose="02020603050405020304" pitchFamily="18" charset="0"/>
              </a:rPr>
              <a:t>Fе</a:t>
            </a:r>
            <a:r>
              <a:rPr lang="sr-Cyrl-CS" sz="1600" i="1" baseline="-25000" dirty="0">
                <a:latin typeface="Times New Roman" panose="02020603050405020304" pitchFamily="18" charset="0"/>
                <a:cs typeface="Times New Roman" panose="02020603050405020304" pitchFamily="18" charset="0"/>
              </a:rPr>
              <a:t>2</a:t>
            </a:r>
            <a:r>
              <a:rPr lang="sr-Cyrl-CS" sz="1600" i="1" dirty="0">
                <a:latin typeface="Times New Roman" panose="02020603050405020304" pitchFamily="18" charset="0"/>
                <a:cs typeface="Times New Roman" panose="02020603050405020304" pitchFamily="18" charset="0"/>
              </a:rPr>
              <a:t>О</a:t>
            </a:r>
            <a:r>
              <a:rPr lang="sr-Cyrl-CS" sz="1600" i="1" baseline="-25000" dirty="0">
                <a:latin typeface="Times New Roman" panose="02020603050405020304" pitchFamily="18" charset="0"/>
                <a:cs typeface="Times New Roman" panose="02020603050405020304" pitchFamily="18" charset="0"/>
              </a:rPr>
              <a:t>3</a:t>
            </a:r>
            <a:r>
              <a:rPr lang="sr-Cyrl-CS" sz="1600" i="1" dirty="0">
                <a:latin typeface="Times New Roman" panose="02020603050405020304" pitchFamily="18" charset="0"/>
                <a:cs typeface="Times New Roman" panose="02020603050405020304" pitchFamily="18" charset="0"/>
              </a:rPr>
              <a:t> </a:t>
            </a:r>
            <a:r>
              <a:rPr lang="sr-Cyrl-CS" sz="1600" dirty="0">
                <a:latin typeface="Times New Roman" panose="02020603050405020304" pitchFamily="18" charset="0"/>
                <a:cs typeface="Times New Roman" panose="02020603050405020304" pitchFamily="18" charset="0"/>
              </a:rPr>
              <a:t>примећено понашање слично спинском стаклу. Високо температурно Кири-Вајсово понашање у АЦ сусцептибилности примећено је код узорака допираних са </a:t>
            </a:r>
            <a:r>
              <a:rPr lang="sr-Cyrl-CS" sz="1600" i="1" dirty="0">
                <a:latin typeface="Times New Roman" panose="02020603050405020304" pitchFamily="18" charset="0"/>
                <a:cs typeface="Times New Roman" panose="02020603050405020304" pitchFamily="18" charset="0"/>
              </a:rPr>
              <a:t>СоО. </a:t>
            </a:r>
            <a:r>
              <a:rPr lang="sr-Cyrl-CS" sz="1600" dirty="0">
                <a:latin typeface="Times New Roman" panose="02020603050405020304" pitchFamily="18" charset="0"/>
                <a:cs typeface="Times New Roman" panose="02020603050405020304" pitchFamily="18" charset="0"/>
              </a:rPr>
              <a:t>Код узорака добијених калцинацијом доминантна је антерферомагнетна интеракција. Узорци ZnO допираног са </a:t>
            </a:r>
            <a:r>
              <a:rPr lang="sr-Cyrl-CS" sz="1600" i="1" dirty="0">
                <a:latin typeface="Times New Roman" panose="02020603050405020304" pitchFamily="18" charset="0"/>
                <a:cs typeface="Times New Roman" panose="02020603050405020304" pitchFamily="18" charset="0"/>
              </a:rPr>
              <a:t>МnО</a:t>
            </a:r>
            <a:r>
              <a:rPr lang="sr-Cyrl-CS" sz="1600" dirty="0">
                <a:latin typeface="Times New Roman" panose="02020603050405020304" pitchFamily="18" charset="0"/>
                <a:cs typeface="Times New Roman" panose="02020603050405020304" pitchFamily="18" charset="0"/>
              </a:rPr>
              <a:t> до 50% показују суперпарамагнетно понашање</a:t>
            </a:r>
            <a:r>
              <a:rPr lang="sr-Cyrl-CS" sz="1600" dirty="0" smtClean="0">
                <a:latin typeface="Times New Roman" panose="02020603050405020304" pitchFamily="18" charset="0"/>
                <a:cs typeface="Times New Roman" panose="02020603050405020304" pitchFamily="18" charset="0"/>
              </a:rPr>
              <a:t>.</a:t>
            </a:r>
          </a:p>
          <a:p>
            <a:pPr algn="just"/>
            <a:endParaRPr lang="sr-Cyrl-RS" sz="1600" dirty="0">
              <a:latin typeface="Times New Roman" panose="02020603050405020304" pitchFamily="18" charset="0"/>
              <a:cs typeface="Times New Roman" panose="02020603050405020304" pitchFamily="18" charset="0"/>
            </a:endParaRPr>
          </a:p>
          <a:p>
            <a:pPr algn="just"/>
            <a:r>
              <a:rPr lang="en-US" sz="2000" b="1" kern="0" dirty="0" smtClean="0">
                <a:solidFill>
                  <a:srgbClr val="000000"/>
                </a:solidFill>
                <a:latin typeface="Times New Roman" pitchFamily="18" charset="0"/>
                <a:cs typeface="Times New Roman" pitchFamily="18" charset="0"/>
              </a:rPr>
              <a:t>Тема2</a:t>
            </a:r>
            <a:r>
              <a:rPr lang="en-US" kern="0" dirty="0" smtClean="0">
                <a:solidFill>
                  <a:srgbClr val="000000"/>
                </a:solidFill>
                <a:latin typeface="Times New Roman" pitchFamily="18" charset="0"/>
                <a:cs typeface="Times New Roman" pitchFamily="18" charset="0"/>
              </a:rPr>
              <a:t>.</a:t>
            </a:r>
            <a:r>
              <a:rPr lang="sr-Cyrl-RS" kern="0" dirty="0">
                <a:solidFill>
                  <a:srgbClr val="000000"/>
                </a:solidFill>
                <a:latin typeface="Times New Roman" pitchFamily="18" charset="0"/>
                <a:cs typeface="Times New Roman" pitchFamily="18" charset="0"/>
              </a:rPr>
              <a:t> </a:t>
            </a:r>
            <a:r>
              <a:rPr lang="sr-Cyrl-RS" sz="1600" b="1" dirty="0" smtClean="0">
                <a:latin typeface="Times New Roman" panose="02020603050405020304" pitchFamily="18" charset="0"/>
                <a:cs typeface="Times New Roman" panose="02020603050405020304" pitchFamily="18" charset="0"/>
              </a:rPr>
              <a:t>Испитивање оптичких </a:t>
            </a:r>
            <a:r>
              <a:rPr lang="sr-Cyrl-RS" sz="1600" b="1" dirty="0">
                <a:latin typeface="Times New Roman" panose="02020603050405020304" pitchFamily="18" charset="0"/>
                <a:cs typeface="Times New Roman" panose="02020603050405020304" pitchFamily="18" charset="0"/>
              </a:rPr>
              <a:t>особина материјала подвргнутих екстремној пластичној деформацији методама Раманове спектроскопије и спеткроскопске елипсометрије</a:t>
            </a:r>
            <a:r>
              <a:rPr lang="sr-Cyrl-RS" sz="1600" b="1" dirty="0" smtClean="0">
                <a:latin typeface="Times New Roman" panose="02020603050405020304" pitchFamily="18" charset="0"/>
                <a:cs typeface="Times New Roman" panose="02020603050405020304" pitchFamily="18" charset="0"/>
              </a:rPr>
              <a:t>. 	</a:t>
            </a:r>
            <a:r>
              <a:rPr lang="sr-Cyrl-RS" sz="1600" dirty="0" smtClean="0">
                <a:latin typeface="Times New Roman" panose="02020603050405020304" pitchFamily="18" charset="0"/>
                <a:cs typeface="Times New Roman" panose="02020603050405020304" pitchFamily="18" charset="0"/>
              </a:rPr>
              <a:t>О</a:t>
            </a:r>
            <a:r>
              <a:rPr lang="sr-Cyrl-RS" sz="1600" dirty="0" smtClean="0">
                <a:latin typeface="Times New Roman" panose="02020603050405020304" pitchFamily="18" charset="0"/>
                <a:cs typeface="Times New Roman" panose="02020603050405020304" pitchFamily="18" charset="0"/>
              </a:rPr>
              <a:t>птичкие особине </a:t>
            </a:r>
            <a:r>
              <a:rPr lang="sr-Cyrl-RS" sz="1600" dirty="0">
                <a:latin typeface="Times New Roman" panose="02020603050405020304" pitchFamily="18" charset="0"/>
                <a:cs typeface="Times New Roman" panose="02020603050405020304" pitchFamily="18" charset="0"/>
              </a:rPr>
              <a:t>чистог бакра који је пластично деформисан једнакоканалном угаоном пресом испитиване су коришћењем Раманове спектроскопије којом је откривено постојање нанодимензионих кристалних структура како чистог бакра тако и бакар оксида у формираним аморфним кластерима. </a:t>
            </a:r>
          </a:p>
        </p:txBody>
      </p:sp>
      <p:sp>
        <p:nvSpPr>
          <p:cNvPr id="7" name="Rectangle 8"/>
          <p:cNvSpPr txBox="1">
            <a:spLocks noChangeArrowheads="1"/>
          </p:cNvSpPr>
          <p:nvPr/>
        </p:nvSpPr>
        <p:spPr>
          <a:xfrm>
            <a:off x="304800" y="908720"/>
            <a:ext cx="86868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n-U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en-US" sz="2000" b="1" kern="0" dirty="0">
                <a:solidFill>
                  <a:srgbClr val="000000"/>
                </a:solidFill>
                <a:latin typeface="Times New Roman" pitchFamily="18" charset="0"/>
                <a:cs typeface="Times New Roman" pitchFamily="18" charset="0"/>
              </a:rPr>
              <a:t>2</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Преглед</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научне</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активности</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кандидата</a:t>
            </a:r>
            <a:r>
              <a:rPr lang="en-US" sz="2000" b="1" kern="0" dirty="0" smtClean="0">
                <a:solidFill>
                  <a:srgbClr val="000000"/>
                </a:solidFill>
                <a:latin typeface="Times New Roman" pitchFamily="18" charset="0"/>
                <a:cs typeface="Times New Roman" pitchFamily="18" charset="0"/>
              </a:rPr>
              <a:t> (2. </a:t>
            </a:r>
            <a:r>
              <a:rPr lang="en-US" sz="2000" b="1" kern="0" dirty="0" err="1" smtClean="0">
                <a:solidFill>
                  <a:srgbClr val="000000"/>
                </a:solidFill>
                <a:latin typeface="Times New Roman" pitchFamily="18" charset="0"/>
                <a:cs typeface="Times New Roman" pitchFamily="18" charset="0"/>
              </a:rPr>
              <a:t>део</a:t>
            </a:r>
            <a:r>
              <a:rPr lang="en-US" sz="2000" b="1" kern="0" dirty="0">
                <a:solidFill>
                  <a:srgbClr val="00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722" y="1700808"/>
            <a:ext cx="8686800" cy="5201424"/>
          </a:xfrm>
          <a:prstGeom prst="rect">
            <a:avLst/>
          </a:prstGeom>
        </p:spPr>
        <p:txBody>
          <a:bodyPr wrap="square">
            <a:spAutoFit/>
          </a:bodyPr>
          <a:lstStyle/>
          <a:p>
            <a:pPr algn="just"/>
            <a:r>
              <a:rPr lang="sr-Cyrl-RS" sz="1600" dirty="0" smtClean="0">
                <a:latin typeface="Times New Roman" panose="02020603050405020304" pitchFamily="18" charset="0"/>
                <a:cs typeface="Times New Roman" panose="02020603050405020304" pitchFamily="18" charset="0"/>
              </a:rPr>
              <a:t>Док је елипсометријом </a:t>
            </a:r>
            <a:r>
              <a:rPr lang="sr-Cyrl-RS" sz="1600" dirty="0">
                <a:latin typeface="Times New Roman" panose="02020603050405020304" pitchFamily="18" charset="0"/>
                <a:cs typeface="Times New Roman" panose="02020603050405020304" pitchFamily="18" charset="0"/>
              </a:rPr>
              <a:t>одређена дебљина спонтано формираног бакар оксида, </a:t>
            </a:r>
            <a:r>
              <a:rPr lang="sr-Cyrl-RS" sz="1600" dirty="0" smtClean="0">
                <a:latin typeface="Times New Roman" panose="02020603050405020304" pitchFamily="18" charset="0"/>
                <a:cs typeface="Times New Roman" panose="02020603050405020304" pitchFamily="18" charset="0"/>
              </a:rPr>
              <a:t>а храпавост </a:t>
            </a:r>
            <a:r>
              <a:rPr lang="sr-Cyrl-RS" sz="1600" dirty="0">
                <a:latin typeface="Times New Roman" panose="02020603050405020304" pitchFamily="18" charset="0"/>
                <a:cs typeface="Times New Roman" panose="02020603050405020304" pitchFamily="18" charset="0"/>
              </a:rPr>
              <a:t>површине </a:t>
            </a:r>
            <a:r>
              <a:rPr lang="sr-Cyrl-RS" sz="1600" dirty="0" smtClean="0">
                <a:latin typeface="Times New Roman" panose="02020603050405020304" pitchFamily="18" charset="0"/>
                <a:cs typeface="Times New Roman" panose="02020603050405020304" pitchFamily="18" charset="0"/>
              </a:rPr>
              <a:t>израчуната је </a:t>
            </a:r>
            <a:r>
              <a:rPr lang="sr-Cyrl-RS" sz="1600" dirty="0">
                <a:latin typeface="Times New Roman" panose="02020603050405020304" pitchFamily="18" charset="0"/>
                <a:cs typeface="Times New Roman" panose="02020603050405020304" pitchFamily="18" charset="0"/>
              </a:rPr>
              <a:t>коришћењем двослојног модела. Добијени резултати указују да није дошло до потпуне аморфизације целог узорка. </a:t>
            </a:r>
            <a:endParaRPr lang="sr-Cyrl-RS" sz="1600" dirty="0" smtClean="0">
              <a:latin typeface="Times New Roman" panose="02020603050405020304" pitchFamily="18" charset="0"/>
              <a:cs typeface="Times New Roman" panose="02020603050405020304" pitchFamily="18" charset="0"/>
            </a:endParaRPr>
          </a:p>
          <a:p>
            <a:pPr algn="just"/>
            <a:r>
              <a:rPr lang="sr-Cyrl-RS" dirty="0">
                <a:latin typeface="Times New Roman" panose="02020603050405020304" pitchFamily="18" charset="0"/>
                <a:cs typeface="Times New Roman" panose="02020603050405020304" pitchFamily="18" charset="0"/>
              </a:rPr>
              <a:t>	</a:t>
            </a:r>
            <a:r>
              <a:rPr lang="sr-Latn-CS" sz="1600" dirty="0">
                <a:latin typeface="Times New Roman" panose="02020603050405020304" pitchFamily="18" charset="0"/>
                <a:cs typeface="Times New Roman" panose="02020603050405020304" pitchFamily="18" charset="0"/>
              </a:rPr>
              <a:t>Микроструктурне особине легуре Cu – Al (0,4% Al) која је, након унутрашње оксидације, била подвргнута једнакоканалној угаоној преси, испитиване су методама микроскопије атомске силе, дифракције X – зрака и Раманове спектроскопије. </a:t>
            </a:r>
            <a:r>
              <a:rPr lang="sr-Latn-CS" sz="1600" dirty="0" smtClean="0">
                <a:latin typeface="Times New Roman" panose="02020603050405020304" pitchFamily="18" charset="0"/>
                <a:cs typeface="Times New Roman" panose="02020603050405020304" pitchFamily="18" charset="0"/>
              </a:rPr>
              <a:t>Добијени </a:t>
            </a:r>
            <a:r>
              <a:rPr lang="sr-Latn-CS" sz="1600" dirty="0">
                <a:latin typeface="Times New Roman" panose="02020603050405020304" pitchFamily="18" charset="0"/>
                <a:cs typeface="Times New Roman" panose="02020603050405020304" pitchFamily="18" charset="0"/>
              </a:rPr>
              <a:t>резултати указују на то да је пластична деформација довела до аморфизације узорка, што се може приписати повећању слободне енергије услед велике густине дислокација. Ако складиштена енергија деформације расте са напрезањем материјала, јасно је да је трансформација у аморфно стање енергијски повољнија. Степен аморфизације је већи у трансферзалној равни у односу на лонгитудиналну</a:t>
            </a:r>
            <a:r>
              <a:rPr lang="sr-Latn-CS" sz="1600" dirty="0" smtClean="0">
                <a:latin typeface="Times New Roman" panose="02020603050405020304" pitchFamily="18" charset="0"/>
                <a:cs typeface="Times New Roman" panose="02020603050405020304" pitchFamily="18" charset="0"/>
              </a:rPr>
              <a:t>.</a:t>
            </a:r>
            <a:endParaRPr lang="sr-Cyrl-RS" sz="1600" dirty="0" smtClean="0">
              <a:latin typeface="Times New Roman" panose="02020603050405020304" pitchFamily="18" charset="0"/>
              <a:cs typeface="Times New Roman" panose="02020603050405020304" pitchFamily="18" charset="0"/>
            </a:endParaRPr>
          </a:p>
          <a:p>
            <a:pPr algn="just"/>
            <a:endParaRPr lang="sr-Cyrl-RS" sz="1600" dirty="0">
              <a:latin typeface="Times New Roman" panose="02020603050405020304" pitchFamily="18" charset="0"/>
              <a:cs typeface="Times New Roman" panose="02020603050405020304" pitchFamily="18" charset="0"/>
            </a:endParaRPr>
          </a:p>
          <a:p>
            <a:pPr algn="just"/>
            <a:r>
              <a:rPr lang="en-US" b="1" kern="0" dirty="0" err="1" smtClean="0">
                <a:solidFill>
                  <a:srgbClr val="000000"/>
                </a:solidFill>
                <a:latin typeface="Times New Roman" pitchFamily="18" charset="0"/>
                <a:cs typeface="Times New Roman" pitchFamily="18" charset="0"/>
              </a:rPr>
              <a:t>Тема</a:t>
            </a:r>
            <a:r>
              <a:rPr lang="sr-Cyrl-RS" b="1" kern="0" dirty="0" smtClean="0">
                <a:solidFill>
                  <a:srgbClr val="000000"/>
                </a:solidFill>
                <a:latin typeface="Times New Roman" pitchFamily="18" charset="0"/>
                <a:cs typeface="Times New Roman" pitchFamily="18" charset="0"/>
              </a:rPr>
              <a:t>3</a:t>
            </a:r>
            <a:r>
              <a:rPr lang="en-US" kern="0" dirty="0" smtClean="0">
                <a:solidFill>
                  <a:srgbClr val="000000"/>
                </a:solidFill>
                <a:latin typeface="Times New Roman" pitchFamily="18" charset="0"/>
                <a:cs typeface="Times New Roman" pitchFamily="18" charset="0"/>
              </a:rPr>
              <a:t>.</a:t>
            </a:r>
            <a:r>
              <a:rPr lang="sr-Cyrl-RS" kern="0" dirty="0" smtClean="0">
                <a:solidFill>
                  <a:srgbClr val="000000"/>
                </a:solidFill>
                <a:latin typeface="Times New Roman" pitchFamily="18" charset="0"/>
                <a:cs typeface="Times New Roman" pitchFamily="18" charset="0"/>
              </a:rPr>
              <a:t> </a:t>
            </a:r>
            <a:r>
              <a:rPr lang="sr-Cyrl-RS" sz="1600" b="1" dirty="0">
                <a:latin typeface="Times New Roman" panose="02020603050405020304" pitchFamily="18" charset="0"/>
                <a:cs typeface="Times New Roman" panose="02020603050405020304" pitchFamily="18" charset="0"/>
              </a:rPr>
              <a:t>Структурне, електричне и оптичке особине полумагнетног полупроводног кристала </a:t>
            </a:r>
            <a:r>
              <a:rPr lang="en-US" sz="1600" b="1" dirty="0" err="1">
                <a:latin typeface="Times New Roman" panose="02020603050405020304" pitchFamily="18" charset="0"/>
                <a:cs typeface="Times New Roman" panose="02020603050405020304" pitchFamily="18" charset="0"/>
              </a:rPr>
              <a:t>ZnGeAs</a:t>
            </a:r>
            <a:r>
              <a:rPr lang="ru-RU" sz="1600" b="1" baseline="-25000" dirty="0">
                <a:latin typeface="Times New Roman" panose="02020603050405020304" pitchFamily="18" charset="0"/>
                <a:cs typeface="Times New Roman" panose="02020603050405020304" pitchFamily="18" charset="0"/>
              </a:rPr>
              <a:t>2</a:t>
            </a:r>
            <a:r>
              <a:rPr lang="sr-Cyrl-RS" sz="1600" b="1" dirty="0">
                <a:latin typeface="Times New Roman" panose="02020603050405020304" pitchFamily="18" charset="0"/>
                <a:cs typeface="Times New Roman" panose="02020603050405020304" pitchFamily="18" charset="0"/>
              </a:rPr>
              <a:t> </a:t>
            </a:r>
            <a:r>
              <a:rPr lang="sr-Cyrl-RS" sz="1600" b="1" dirty="0" smtClean="0">
                <a:latin typeface="Times New Roman" panose="02020603050405020304" pitchFamily="18" charset="0"/>
                <a:cs typeface="Times New Roman" panose="02020603050405020304" pitchFamily="18" charset="0"/>
              </a:rPr>
              <a:t>чистог и </a:t>
            </a:r>
            <a:r>
              <a:rPr lang="sr-Cyrl-RS" sz="1600" b="1" dirty="0">
                <a:latin typeface="Times New Roman" panose="02020603050405020304" pitchFamily="18" charset="0"/>
                <a:cs typeface="Times New Roman" panose="02020603050405020304" pitchFamily="18" charset="0"/>
              </a:rPr>
              <a:t>допираног са различитим процентима </a:t>
            </a:r>
            <a:r>
              <a:rPr lang="sr-Cyrl-RS" sz="1600" b="1" dirty="0" smtClean="0">
                <a:latin typeface="Times New Roman" panose="02020603050405020304" pitchFamily="18" charset="0"/>
                <a:cs typeface="Times New Roman" panose="02020603050405020304" pitchFamily="18" charset="0"/>
              </a:rPr>
              <a:t>мангана. </a:t>
            </a:r>
            <a:r>
              <a:rPr lang="sr-Cyrl-RS" sz="1600" dirty="0">
                <a:latin typeface="Times New Roman" panose="02020603050405020304" pitchFamily="18" charset="0"/>
                <a:cs typeface="Times New Roman" panose="02020603050405020304" pitchFamily="18" charset="0"/>
              </a:rPr>
              <a:t>Утврђено је постојање арсеникових кластера уз очекиване кластере </a:t>
            </a:r>
            <a:r>
              <a:rPr lang="en-US" sz="1600" dirty="0" err="1">
                <a:latin typeface="Times New Roman" panose="02020603050405020304" pitchFamily="18" charset="0"/>
                <a:cs typeface="Times New Roman" panose="02020603050405020304" pitchFamily="18" charset="0"/>
              </a:rPr>
              <a:t>MnAs</a:t>
            </a:r>
            <a:r>
              <a:rPr lang="ru-RU" sz="1600" dirty="0">
                <a:latin typeface="Times New Roman" panose="02020603050405020304" pitchFamily="18" charset="0"/>
                <a:cs typeface="Times New Roman" panose="02020603050405020304" pitchFamily="18" charset="0"/>
              </a:rPr>
              <a:t> и манганових комплекса као и постојање карактеристичних вибрационих фреквенци основног кристала </a:t>
            </a:r>
            <a:r>
              <a:rPr lang="en-US" sz="1600" dirty="0" err="1">
                <a:latin typeface="Times New Roman" panose="02020603050405020304" pitchFamily="18" charset="0"/>
                <a:cs typeface="Times New Roman" panose="02020603050405020304" pitchFamily="18" charset="0"/>
              </a:rPr>
              <a:t>ZnGeAs</a:t>
            </a:r>
            <a:r>
              <a:rPr lang="ru-RU" sz="1600" baseline="-25000" dirty="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Претпоставили смо да су ови кластери смештени на крајевима (границама) кристалита, као и да су слободни носиоци нехомогено распоређени у узорцима. </a:t>
            </a:r>
            <a:endParaRPr lang="sr-Cyrl-RS" sz="1600" dirty="0">
              <a:latin typeface="Times New Roman" panose="02020603050405020304" pitchFamily="18" charset="0"/>
              <a:cs typeface="Times New Roman" panose="02020603050405020304" pitchFamily="18" charset="0"/>
            </a:endParaRPr>
          </a:p>
          <a:p>
            <a:pPr algn="just"/>
            <a:endParaRPr lang="sr-Cyrl-RS" sz="1600" b="1" dirty="0" smtClean="0">
              <a:latin typeface="Times New Roman" panose="02020603050405020304" pitchFamily="18" charset="0"/>
              <a:cs typeface="Times New Roman" panose="02020603050405020304" pitchFamily="18" charset="0"/>
            </a:endParaRPr>
          </a:p>
          <a:p>
            <a:pPr algn="just"/>
            <a:r>
              <a:rPr lang="sr-Cyrl-RS" dirty="0">
                <a:latin typeface="Times New Roman" panose="02020603050405020304" pitchFamily="18" charset="0"/>
                <a:cs typeface="Times New Roman" panose="02020603050405020304" pitchFamily="18" charset="0"/>
              </a:rPr>
              <a:t>	</a:t>
            </a:r>
            <a:endParaRPr lang="sr-Cyrl-RS" dirty="0"/>
          </a:p>
        </p:txBody>
      </p:sp>
      <p:sp>
        <p:nvSpPr>
          <p:cNvPr id="5" name="Rectangle 8"/>
          <p:cNvSpPr txBox="1">
            <a:spLocks noChangeArrowheads="1"/>
          </p:cNvSpPr>
          <p:nvPr/>
        </p:nvSpPr>
        <p:spPr>
          <a:xfrm>
            <a:off x="304800" y="44624"/>
            <a:ext cx="7003504"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3200" kern="0" dirty="0" err="1" smtClean="0">
                <a:solidFill>
                  <a:srgbClr val="000000"/>
                </a:solidFill>
                <a:latin typeface="Times New Roman" pitchFamily="18" charset="0"/>
                <a:cs typeface="Times New Roman" pitchFamily="18" charset="0"/>
              </a:rPr>
              <a:t>Избор</a:t>
            </a:r>
            <a:r>
              <a:rPr lang="en-US" sz="3200" kern="0" dirty="0" smtClean="0">
                <a:solidFill>
                  <a:srgbClr val="000000"/>
                </a:solidFill>
                <a:latin typeface="Times New Roman" pitchFamily="18" charset="0"/>
                <a:cs typeface="Times New Roman" pitchFamily="18" charset="0"/>
              </a:rPr>
              <a:t> у </a:t>
            </a:r>
            <a:r>
              <a:rPr lang="en-US" sz="3200" kern="0" dirty="0" err="1" smtClean="0">
                <a:solidFill>
                  <a:srgbClr val="000000"/>
                </a:solidFill>
                <a:latin typeface="Times New Roman" pitchFamily="18" charset="0"/>
                <a:cs typeface="Times New Roman" pitchFamily="18" charset="0"/>
              </a:rPr>
              <a:t>звање</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виши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научни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сарадник</a:t>
            </a:r>
            <a:r>
              <a:rPr lang="en-US" sz="3200" kern="0" dirty="0" smtClean="0">
                <a:solidFill>
                  <a:srgbClr val="000000"/>
                </a:solidFill>
                <a:latin typeface="Times New Roman" pitchFamily="18" charset="0"/>
                <a:cs typeface="Times New Roman" pitchFamily="18" charset="0"/>
              </a:rPr>
              <a:t/>
            </a:r>
            <a:br>
              <a:rPr lang="en-US" sz="3200" kern="0" dirty="0" smtClean="0">
                <a:solidFill>
                  <a:srgbClr val="000000"/>
                </a:solidFill>
                <a:latin typeface="Times New Roman" pitchFamily="18" charset="0"/>
                <a:cs typeface="Times New Roman" pitchFamily="18" charset="0"/>
              </a:rPr>
            </a:br>
            <a:r>
              <a:rPr lang="en-US" sz="3200" kern="0" dirty="0" err="1" smtClean="0">
                <a:solidFill>
                  <a:srgbClr val="000000"/>
                </a:solidFill>
                <a:latin typeface="Times New Roman" pitchFamily="18" charset="0"/>
                <a:cs typeface="Times New Roman" pitchFamily="18" charset="0"/>
              </a:rPr>
              <a:t>кандидат</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Бранка</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Хаџи</a:t>
            </a:r>
            <a:r>
              <a:rPr lang="en-US" sz="3200" kern="0" dirty="0" smtClean="0">
                <a:solidFill>
                  <a:srgbClr val="000000"/>
                </a:solidFill>
                <a:latin typeface="Times New Roman" pitchFamily="18" charset="0"/>
                <a:cs typeface="Times New Roman" pitchFamily="18" charset="0"/>
              </a:rPr>
              <a:t>ћ</a:t>
            </a:r>
            <a:endParaRPr lang="en-US" sz="3200" kern="0" dirty="0">
              <a:solidFill>
                <a:srgbClr val="000000"/>
              </a:solidFill>
              <a:latin typeface="Times New Roman" pitchFamily="18" charset="0"/>
              <a:cs typeface="Times New Roman" pitchFamily="18" charset="0"/>
            </a:endParaRPr>
          </a:p>
        </p:txBody>
      </p:sp>
      <p:pic>
        <p:nvPicPr>
          <p:cNvPr id="6" name="Picture 4"/>
          <p:cNvPicPr>
            <a:picLocks noChangeAspect="1"/>
          </p:cNvPicPr>
          <p:nvPr/>
        </p:nvPicPr>
        <p:blipFill>
          <a:blip r:embed="rId2" cstate="print"/>
          <a:srcRect/>
          <a:stretch>
            <a:fillRect/>
          </a:stretch>
        </p:blipFill>
        <p:spPr bwMode="auto">
          <a:xfrm>
            <a:off x="7626350" y="152400"/>
            <a:ext cx="1365250" cy="1182688"/>
          </a:xfrm>
          <a:prstGeom prst="rect">
            <a:avLst/>
          </a:prstGeom>
          <a:noFill/>
          <a:ln w="9525">
            <a:noFill/>
            <a:miter lim="800000"/>
            <a:headEnd/>
            <a:tailEnd/>
          </a:ln>
        </p:spPr>
      </p:pic>
      <p:sp>
        <p:nvSpPr>
          <p:cNvPr id="7" name="Rectangle 8"/>
          <p:cNvSpPr txBox="1">
            <a:spLocks noChangeArrowheads="1"/>
          </p:cNvSpPr>
          <p:nvPr/>
        </p:nvSpPr>
        <p:spPr>
          <a:xfrm>
            <a:off x="304800" y="1106488"/>
            <a:ext cx="86868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n-U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en-US" sz="2000" b="1" kern="0" dirty="0">
                <a:solidFill>
                  <a:srgbClr val="000000"/>
                </a:solidFill>
                <a:latin typeface="Times New Roman" pitchFamily="18" charset="0"/>
                <a:cs typeface="Times New Roman" pitchFamily="18" charset="0"/>
              </a:rPr>
              <a:t>2</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Преглед</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научне</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активности</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кандидата</a:t>
            </a:r>
            <a:r>
              <a:rPr lang="en-US" sz="2000" b="1" kern="0" dirty="0" smtClean="0">
                <a:solidFill>
                  <a:srgbClr val="000000"/>
                </a:solidFill>
                <a:latin typeface="Times New Roman" pitchFamily="18" charset="0"/>
                <a:cs typeface="Times New Roman" pitchFamily="18" charset="0"/>
              </a:rPr>
              <a:t> (</a:t>
            </a:r>
            <a:r>
              <a:rPr lang="sr-Cyrl-RS" sz="2000" b="1" kern="0" dirty="0" smtClean="0">
                <a:solidFill>
                  <a:srgbClr val="000000"/>
                </a:solidFill>
                <a:latin typeface="Times New Roman" pitchFamily="18" charset="0"/>
                <a:cs typeface="Times New Roman" pitchFamily="18" charset="0"/>
              </a:rPr>
              <a:t>3</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део</a:t>
            </a:r>
            <a:r>
              <a:rPr lang="en-US" sz="2000" b="1" kern="0"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58935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304800" y="228600"/>
            <a:ext cx="7003504"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3200" kern="0" dirty="0" err="1" smtClean="0">
                <a:solidFill>
                  <a:srgbClr val="000000"/>
                </a:solidFill>
                <a:latin typeface="Times New Roman" pitchFamily="18" charset="0"/>
                <a:cs typeface="Times New Roman" pitchFamily="18" charset="0"/>
              </a:rPr>
              <a:t>Избор</a:t>
            </a:r>
            <a:r>
              <a:rPr lang="en-US" sz="3200" kern="0" dirty="0" smtClean="0">
                <a:solidFill>
                  <a:srgbClr val="000000"/>
                </a:solidFill>
                <a:latin typeface="Times New Roman" pitchFamily="18" charset="0"/>
                <a:cs typeface="Times New Roman" pitchFamily="18" charset="0"/>
              </a:rPr>
              <a:t> у </a:t>
            </a:r>
            <a:r>
              <a:rPr lang="en-US" sz="3200" kern="0" dirty="0" err="1" smtClean="0">
                <a:solidFill>
                  <a:srgbClr val="000000"/>
                </a:solidFill>
                <a:latin typeface="Times New Roman" pitchFamily="18" charset="0"/>
                <a:cs typeface="Times New Roman" pitchFamily="18" charset="0"/>
              </a:rPr>
              <a:t>звање</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виши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научни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сарадник</a:t>
            </a:r>
            <a:r>
              <a:rPr lang="en-US" sz="3200" kern="0" dirty="0" smtClean="0">
                <a:solidFill>
                  <a:srgbClr val="000000"/>
                </a:solidFill>
                <a:latin typeface="Times New Roman" pitchFamily="18" charset="0"/>
                <a:cs typeface="Times New Roman" pitchFamily="18" charset="0"/>
              </a:rPr>
              <a:t/>
            </a:r>
            <a:br>
              <a:rPr lang="en-US" sz="3200" kern="0" dirty="0" smtClean="0">
                <a:solidFill>
                  <a:srgbClr val="000000"/>
                </a:solidFill>
                <a:latin typeface="Times New Roman" pitchFamily="18" charset="0"/>
                <a:cs typeface="Times New Roman" pitchFamily="18" charset="0"/>
              </a:rPr>
            </a:br>
            <a:r>
              <a:rPr lang="en-US" sz="3200" kern="0" dirty="0" err="1" smtClean="0">
                <a:solidFill>
                  <a:srgbClr val="000000"/>
                </a:solidFill>
                <a:latin typeface="Times New Roman" pitchFamily="18" charset="0"/>
                <a:cs typeface="Times New Roman" pitchFamily="18" charset="0"/>
              </a:rPr>
              <a:t>кандидат</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Бранка</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Хаџи</a:t>
            </a:r>
            <a:r>
              <a:rPr lang="en-US" sz="3200" kern="0" dirty="0" smtClean="0">
                <a:solidFill>
                  <a:srgbClr val="000000"/>
                </a:solidFill>
                <a:latin typeface="Times New Roman" pitchFamily="18" charset="0"/>
                <a:cs typeface="Times New Roman" pitchFamily="18" charset="0"/>
              </a:rPr>
              <a:t>ћ</a:t>
            </a:r>
            <a:endParaRPr lang="en-US" sz="3200" kern="0" dirty="0">
              <a:solidFill>
                <a:srgbClr val="000000"/>
              </a:solidFill>
              <a:latin typeface="Times New Roman" pitchFamily="18" charset="0"/>
              <a:cs typeface="Times New Roman" pitchFamily="18" charset="0"/>
            </a:endParaRPr>
          </a:p>
        </p:txBody>
      </p:sp>
      <p:pic>
        <p:nvPicPr>
          <p:cNvPr id="3" name="Picture 4"/>
          <p:cNvPicPr>
            <a:picLocks noChangeAspect="1"/>
          </p:cNvPicPr>
          <p:nvPr/>
        </p:nvPicPr>
        <p:blipFill>
          <a:blip r:embed="rId2" cstate="print"/>
          <a:srcRect/>
          <a:stretch>
            <a:fillRect/>
          </a:stretch>
        </p:blipFill>
        <p:spPr bwMode="auto">
          <a:xfrm>
            <a:off x="7626350" y="152400"/>
            <a:ext cx="1365250" cy="1182688"/>
          </a:xfrm>
          <a:prstGeom prst="rect">
            <a:avLst/>
          </a:prstGeom>
          <a:noFill/>
          <a:ln w="9525">
            <a:noFill/>
            <a:miter lim="800000"/>
            <a:headEnd/>
            <a:tailEnd/>
          </a:ln>
        </p:spPr>
      </p:pic>
      <p:sp>
        <p:nvSpPr>
          <p:cNvPr id="4" name="Rectangle 3"/>
          <p:cNvSpPr/>
          <p:nvPr/>
        </p:nvSpPr>
        <p:spPr>
          <a:xfrm>
            <a:off x="107504" y="2132856"/>
            <a:ext cx="8812088" cy="3539430"/>
          </a:xfrm>
          <a:prstGeom prst="rect">
            <a:avLst/>
          </a:prstGeom>
        </p:spPr>
        <p:txBody>
          <a:bodyPr wrap="square">
            <a:spAutoFit/>
          </a:bodyPr>
          <a:lstStyle/>
          <a:p>
            <a:pPr algn="just"/>
            <a:r>
              <a:rPr lang="en-US" sz="1600" b="1" kern="0" dirty="0" err="1" smtClean="0">
                <a:solidFill>
                  <a:srgbClr val="000000"/>
                </a:solidFill>
                <a:latin typeface="Times New Roman" pitchFamily="18" charset="0"/>
                <a:cs typeface="Times New Roman" pitchFamily="18" charset="0"/>
              </a:rPr>
              <a:t>Тема</a:t>
            </a:r>
            <a:r>
              <a:rPr lang="sr-Cyrl-RS" sz="1600" b="1" kern="0" dirty="0" smtClean="0">
                <a:solidFill>
                  <a:srgbClr val="000000"/>
                </a:solidFill>
                <a:latin typeface="Times New Roman" pitchFamily="18" charset="0"/>
                <a:cs typeface="Times New Roman" pitchFamily="18" charset="0"/>
              </a:rPr>
              <a:t>4. </a:t>
            </a:r>
            <a:r>
              <a:rPr lang="sr-Cyrl-RS" sz="1600" b="1" dirty="0" smtClean="0">
                <a:latin typeface="Times New Roman" panose="02020603050405020304" pitchFamily="18" charset="0"/>
                <a:ea typeface="Calibri" panose="020F0502020204030204" pitchFamily="34" charset="0"/>
              </a:rPr>
              <a:t>Оптичке </a:t>
            </a:r>
            <a:r>
              <a:rPr lang="sr-Cyrl-RS" sz="1600" b="1" dirty="0">
                <a:latin typeface="Times New Roman" panose="02020603050405020304" pitchFamily="18" charset="0"/>
                <a:ea typeface="Calibri" panose="020F0502020204030204" pitchFamily="34" charset="0"/>
              </a:rPr>
              <a:t>особине монокристала CdTe</a:t>
            </a:r>
            <a:r>
              <a:rPr lang="sr-Cyrl-RS" sz="1600" b="1" baseline="-25000" dirty="0">
                <a:latin typeface="Times New Roman" panose="02020603050405020304" pitchFamily="18" charset="0"/>
                <a:ea typeface="Calibri" panose="020F0502020204030204" pitchFamily="34" charset="0"/>
              </a:rPr>
              <a:t>0,97</a:t>
            </a:r>
            <a:r>
              <a:rPr lang="sr-Cyrl-RS" sz="1600" b="1" dirty="0">
                <a:latin typeface="Times New Roman" panose="02020603050405020304" pitchFamily="18" charset="0"/>
                <a:ea typeface="Calibri" panose="020F0502020204030204" pitchFamily="34" charset="0"/>
              </a:rPr>
              <a:t>Se</a:t>
            </a:r>
            <a:r>
              <a:rPr lang="sr-Cyrl-RS" sz="1600" b="1" baseline="-25000" dirty="0">
                <a:latin typeface="Times New Roman" panose="02020603050405020304" pitchFamily="18" charset="0"/>
                <a:ea typeface="Calibri" panose="020F0502020204030204" pitchFamily="34" charset="0"/>
              </a:rPr>
              <a:t>0,03</a:t>
            </a:r>
            <a:r>
              <a:rPr lang="sr-Cyrl-RS" sz="1600" b="1" dirty="0">
                <a:latin typeface="Times New Roman" panose="02020603050405020304" pitchFamily="18" charset="0"/>
                <a:ea typeface="Calibri" panose="020F0502020204030204" pitchFamily="34" charset="0"/>
              </a:rPr>
              <a:t> и CdTe</a:t>
            </a:r>
            <a:r>
              <a:rPr lang="sr-Cyrl-RS" sz="1600" b="1" baseline="-25000" dirty="0">
                <a:latin typeface="Times New Roman" panose="02020603050405020304" pitchFamily="18" charset="0"/>
                <a:ea typeface="Calibri" panose="020F0502020204030204" pitchFamily="34" charset="0"/>
              </a:rPr>
              <a:t>0,97</a:t>
            </a:r>
            <a:r>
              <a:rPr lang="sr-Cyrl-RS" sz="1600" b="1" dirty="0">
                <a:latin typeface="Times New Roman" panose="02020603050405020304" pitchFamily="18" charset="0"/>
                <a:ea typeface="Calibri" panose="020F0502020204030204" pitchFamily="34" charset="0"/>
              </a:rPr>
              <a:t>Se</a:t>
            </a:r>
            <a:r>
              <a:rPr lang="sr-Cyrl-RS" sz="1600" b="1" baseline="-25000" dirty="0">
                <a:latin typeface="Times New Roman" panose="02020603050405020304" pitchFamily="18" charset="0"/>
                <a:ea typeface="Calibri" panose="020F0502020204030204" pitchFamily="34" charset="0"/>
              </a:rPr>
              <a:t>0,03</a:t>
            </a:r>
            <a:r>
              <a:rPr lang="sr-Cyrl-RS" sz="1600" b="1" dirty="0">
                <a:latin typeface="Times New Roman" panose="02020603050405020304" pitchFamily="18" charset="0"/>
                <a:ea typeface="Calibri" panose="020F0502020204030204" pitchFamily="34" charset="0"/>
              </a:rPr>
              <a:t>(In) изучаване </a:t>
            </a:r>
            <a:r>
              <a:rPr lang="sr-Cyrl-RS" sz="1600" b="1" dirty="0" smtClean="0">
                <a:latin typeface="Times New Roman" panose="02020603050405020304" pitchFamily="18" charset="0"/>
                <a:ea typeface="Calibri" panose="020F0502020204030204" pitchFamily="34" charset="0"/>
              </a:rPr>
              <a:t>методом </a:t>
            </a:r>
            <a:r>
              <a:rPr lang="sr-Cyrl-RS" sz="1600" b="1" dirty="0">
                <a:latin typeface="Times New Roman" panose="02020603050405020304" pitchFamily="18" charset="0"/>
                <a:ea typeface="Calibri" panose="020F0502020204030204" pitchFamily="34" charset="0"/>
              </a:rPr>
              <a:t>инфрацрвене </a:t>
            </a:r>
            <a:r>
              <a:rPr lang="sr-Cyrl-RS" sz="1600" b="1" dirty="0" smtClean="0">
                <a:latin typeface="Times New Roman" panose="02020603050405020304" pitchFamily="18" charset="0"/>
                <a:ea typeface="Calibri" panose="020F0502020204030204" pitchFamily="34" charset="0"/>
              </a:rPr>
              <a:t>спектроскопије. </a:t>
            </a:r>
            <a:r>
              <a:rPr lang="sr-Latn-CS" sz="1600" dirty="0">
                <a:latin typeface="Times New Roman" panose="02020603050405020304" pitchFamily="18" charset="0"/>
                <a:cs typeface="Times New Roman" panose="02020603050405020304" pitchFamily="18" charset="0"/>
              </a:rPr>
              <a:t>Анализа инфрацрвених спектара извршена је </a:t>
            </a:r>
            <a:r>
              <a:rPr lang="sr-Cyrl-RS" sz="1600" dirty="0">
                <a:latin typeface="Times New Roman" panose="02020603050405020304" pitchFamily="18" charset="0"/>
                <a:cs typeface="Times New Roman" panose="02020603050405020304" pitchFamily="18" charset="0"/>
              </a:rPr>
              <a:t>процедуром нумеричког усаглашавања параметара узимајући у обзир</a:t>
            </a:r>
            <a:r>
              <a:rPr lang="sr-Latn-CS" sz="1600" dirty="0">
                <a:latin typeface="Times New Roman" panose="02020603050405020304" pitchFamily="18" charset="0"/>
                <a:cs typeface="Times New Roman" panose="02020603050405020304" pitchFamily="18" charset="0"/>
              </a:rPr>
              <a:t> диелектричн</a:t>
            </a:r>
            <a:r>
              <a:rPr lang="sr-Cyrl-RS" sz="1600" dirty="0">
                <a:latin typeface="Times New Roman" panose="02020603050405020304" pitchFamily="18" charset="0"/>
                <a:cs typeface="Times New Roman" panose="02020603050405020304" pitchFamily="18" charset="0"/>
              </a:rPr>
              <a:t>у</a:t>
            </a:r>
            <a:r>
              <a:rPr lang="sr-Latn-CS" sz="1600" dirty="0">
                <a:latin typeface="Times New Roman" panose="02020603050405020304" pitchFamily="18" charset="0"/>
                <a:cs typeface="Times New Roman" panose="02020603050405020304" pitchFamily="18" charset="0"/>
              </a:rPr>
              <a:t> функциј</a:t>
            </a:r>
            <a:r>
              <a:rPr lang="sr-Cyrl-RS" sz="1600" dirty="0">
                <a:latin typeface="Times New Roman" panose="02020603050405020304" pitchFamily="18" charset="0"/>
                <a:cs typeface="Times New Roman" panose="02020603050405020304" pitchFamily="18" charset="0"/>
              </a:rPr>
              <a:t>у</a:t>
            </a:r>
            <a:r>
              <a:rPr lang="sr-Latn-CS" sz="1600" dirty="0">
                <a:latin typeface="Times New Roman" panose="02020603050405020304" pitchFamily="18" charset="0"/>
                <a:cs typeface="Times New Roman" panose="02020603050405020304" pitchFamily="18" charset="0"/>
              </a:rPr>
              <a:t> која укључује просторну расподелу слободних носилаца, као и њихов утицај на плазмон – фонон интеракцију. Нађено је да дуготаласни </a:t>
            </a:r>
            <a:r>
              <a:rPr lang="sr-Cyrl-RS" sz="1600" dirty="0">
                <a:latin typeface="Times New Roman" panose="02020603050405020304" pitchFamily="18" charset="0"/>
                <a:cs typeface="Times New Roman" panose="02020603050405020304" pitchFamily="18" charset="0"/>
              </a:rPr>
              <a:t>фонони</a:t>
            </a:r>
            <a:r>
              <a:rPr lang="sr-Latn-CS" sz="1600" dirty="0">
                <a:latin typeface="Times New Roman" panose="02020603050405020304" pitchFamily="18" charset="0"/>
                <a:cs typeface="Times New Roman" panose="02020603050405020304" pitchFamily="18" charset="0"/>
              </a:rPr>
              <a:t> мешаних кристала CdTe</a:t>
            </a:r>
            <a:r>
              <a:rPr lang="sr-Latn-CS" sz="1600" baseline="-25000" dirty="0">
                <a:latin typeface="Times New Roman" panose="02020603050405020304" pitchFamily="18" charset="0"/>
                <a:cs typeface="Times New Roman" panose="02020603050405020304" pitchFamily="18" charset="0"/>
              </a:rPr>
              <a:t>1-x</a:t>
            </a:r>
            <a:r>
              <a:rPr lang="sr-Latn-CS" sz="1600" dirty="0">
                <a:latin typeface="Times New Roman" panose="02020603050405020304" pitchFamily="18" charset="0"/>
                <a:cs typeface="Times New Roman" panose="02020603050405020304" pitchFamily="18" charset="0"/>
              </a:rPr>
              <a:t>Se</a:t>
            </a:r>
            <a:r>
              <a:rPr lang="sr-Latn-CS" sz="1600" baseline="-25000" dirty="0">
                <a:latin typeface="Times New Roman" panose="02020603050405020304" pitchFamily="18" charset="0"/>
                <a:cs typeface="Times New Roman" panose="02020603050405020304" pitchFamily="18" charset="0"/>
              </a:rPr>
              <a:t>x</a:t>
            </a:r>
            <a:r>
              <a:rPr lang="sr-Latn-CS" sz="1600" dirty="0">
                <a:latin typeface="Times New Roman" panose="02020603050405020304" pitchFamily="18" charset="0"/>
                <a:cs typeface="Times New Roman" panose="02020603050405020304" pitchFamily="18" charset="0"/>
              </a:rPr>
              <a:t> показују двомодно понашање. Уочен је локални мод In на око 160 cm</a:t>
            </a:r>
            <a:r>
              <a:rPr lang="sr-Latn-CS" sz="1600" baseline="30000" dirty="0">
                <a:latin typeface="Times New Roman" panose="02020603050405020304" pitchFamily="18" charset="0"/>
                <a:cs typeface="Times New Roman" panose="02020603050405020304" pitchFamily="18" charset="0"/>
              </a:rPr>
              <a:t>-1</a:t>
            </a:r>
            <a:r>
              <a:rPr lang="sr-Latn-CS" sz="1600" dirty="0">
                <a:latin typeface="Times New Roman" panose="02020603050405020304" pitchFamily="18" charset="0"/>
                <a:cs typeface="Times New Roman" panose="02020603050405020304" pitchFamily="18" charset="0"/>
              </a:rPr>
              <a:t>.</a:t>
            </a:r>
            <a:endParaRPr lang="sr-Cyrl-RS" sz="1600" dirty="0">
              <a:latin typeface="Times New Roman" panose="02020603050405020304" pitchFamily="18" charset="0"/>
              <a:cs typeface="Times New Roman" panose="02020603050405020304" pitchFamily="18" charset="0"/>
            </a:endParaRPr>
          </a:p>
          <a:p>
            <a:pPr algn="just"/>
            <a:endParaRPr lang="sr-Cyrl-RS" sz="1600" b="1" dirty="0" smtClean="0"/>
          </a:p>
          <a:p>
            <a:pPr algn="just"/>
            <a:r>
              <a:rPr lang="en-US" sz="1600" b="1" kern="0" dirty="0" err="1" smtClean="0">
                <a:solidFill>
                  <a:srgbClr val="000000"/>
                </a:solidFill>
                <a:latin typeface="Times New Roman" pitchFamily="18" charset="0"/>
                <a:cs typeface="Times New Roman" pitchFamily="18" charset="0"/>
              </a:rPr>
              <a:t>Тема</a:t>
            </a:r>
            <a:r>
              <a:rPr lang="sr-Cyrl-RS" sz="1600" b="1" kern="0" dirty="0" smtClean="0">
                <a:solidFill>
                  <a:srgbClr val="000000"/>
                </a:solidFill>
                <a:latin typeface="Times New Roman" pitchFamily="18" charset="0"/>
                <a:cs typeface="Times New Roman" pitchFamily="18" charset="0"/>
              </a:rPr>
              <a:t>5. Испитивање м</a:t>
            </a:r>
            <a:r>
              <a:rPr lang="sr-Latn-CS" sz="1600" b="1" dirty="0" smtClean="0">
                <a:latin typeface="Times New Roman" panose="02020603050405020304" pitchFamily="18" charset="0"/>
                <a:cs typeface="Times New Roman" panose="02020603050405020304" pitchFamily="18" charset="0"/>
              </a:rPr>
              <a:t>oнокристал</a:t>
            </a:r>
            <a:r>
              <a:rPr lang="sr-Cyrl-RS" sz="1600" b="1" dirty="0" smtClean="0">
                <a:latin typeface="Times New Roman" panose="02020603050405020304" pitchFamily="18" charset="0"/>
                <a:cs typeface="Times New Roman" panose="02020603050405020304" pitchFamily="18" charset="0"/>
              </a:rPr>
              <a:t>а</a:t>
            </a:r>
            <a:r>
              <a:rPr lang="sr-Latn-CS" sz="1600" b="1" dirty="0" smtClean="0">
                <a:latin typeface="Times New Roman" panose="02020603050405020304" pitchFamily="18" charset="0"/>
                <a:cs typeface="Times New Roman" panose="02020603050405020304" pitchFamily="18" charset="0"/>
              </a:rPr>
              <a:t> </a:t>
            </a:r>
            <a:r>
              <a:rPr lang="sr-Latn-CS" sz="1600" b="1" dirty="0">
                <a:latin typeface="Times New Roman" panose="02020603050405020304" pitchFamily="18" charset="0"/>
                <a:cs typeface="Times New Roman" panose="02020603050405020304" pitchFamily="18" charset="0"/>
              </a:rPr>
              <a:t>Bi</a:t>
            </a:r>
            <a:r>
              <a:rPr lang="sr-Latn-CS" sz="1600" b="1" baseline="-25000" dirty="0">
                <a:latin typeface="Times New Roman" panose="02020603050405020304" pitchFamily="18" charset="0"/>
                <a:cs typeface="Times New Roman" panose="02020603050405020304" pitchFamily="18" charset="0"/>
              </a:rPr>
              <a:t>12</a:t>
            </a:r>
            <a:r>
              <a:rPr lang="sr-Latn-CS" sz="1600" b="1" dirty="0">
                <a:latin typeface="Times New Roman" panose="02020603050405020304" pitchFamily="18" charset="0"/>
                <a:cs typeface="Times New Roman" panose="02020603050405020304" pitchFamily="18" charset="0"/>
              </a:rPr>
              <a:t>GeO</a:t>
            </a:r>
            <a:r>
              <a:rPr lang="sr-Latn-CS" sz="1600" b="1" baseline="-25000" dirty="0">
                <a:latin typeface="Times New Roman" panose="02020603050405020304" pitchFamily="18" charset="0"/>
                <a:cs typeface="Times New Roman" panose="02020603050405020304" pitchFamily="18" charset="0"/>
              </a:rPr>
              <a:t>20</a:t>
            </a:r>
            <a:r>
              <a:rPr lang="sr-Cyrl-RS" sz="1600" b="1" dirty="0">
                <a:latin typeface="Times New Roman" panose="02020603050405020304" pitchFamily="18" charset="0"/>
                <a:cs typeface="Times New Roman" panose="02020603050405020304" pitchFamily="18" charset="0"/>
              </a:rPr>
              <a:t> и </a:t>
            </a:r>
            <a:r>
              <a:rPr lang="sr-Latn-CS" sz="1600" b="1" dirty="0">
                <a:latin typeface="Times New Roman" panose="02020603050405020304" pitchFamily="18" charset="0"/>
                <a:cs typeface="Times New Roman" panose="02020603050405020304" pitchFamily="18" charset="0"/>
              </a:rPr>
              <a:t>Bi</a:t>
            </a:r>
            <a:r>
              <a:rPr lang="sr-Latn-CS" sz="1600" b="1" baseline="-25000" dirty="0">
                <a:latin typeface="Times New Roman" panose="02020603050405020304" pitchFamily="18" charset="0"/>
                <a:cs typeface="Times New Roman" panose="02020603050405020304" pitchFamily="18" charset="0"/>
              </a:rPr>
              <a:t>12</a:t>
            </a:r>
            <a:r>
              <a:rPr lang="sr-Latn-CS" sz="1600" b="1" dirty="0">
                <a:latin typeface="Times New Roman" panose="02020603050405020304" pitchFamily="18" charset="0"/>
                <a:cs typeface="Times New Roman" panose="02020603050405020304" pitchFamily="18" charset="0"/>
              </a:rPr>
              <a:t>SiO</a:t>
            </a:r>
            <a:r>
              <a:rPr lang="sr-Latn-CS" sz="1600" b="1" baseline="-25000" dirty="0">
                <a:latin typeface="Times New Roman" panose="02020603050405020304" pitchFamily="18" charset="0"/>
                <a:cs typeface="Times New Roman" panose="02020603050405020304" pitchFamily="18" charset="0"/>
              </a:rPr>
              <a:t>20</a:t>
            </a:r>
            <a:r>
              <a:rPr lang="sr-Latn-CS" sz="1600" b="1" dirty="0">
                <a:latin typeface="Times New Roman" panose="02020603050405020304" pitchFamily="18" charset="0"/>
                <a:cs typeface="Times New Roman" panose="02020603050405020304" pitchFamily="18" charset="0"/>
              </a:rPr>
              <a:t> </a:t>
            </a:r>
            <a:r>
              <a:rPr lang="sr-Cyrl-CS" sz="1600" b="1" dirty="0" smtClean="0">
                <a:latin typeface="Times New Roman" panose="02020603050405020304" pitchFamily="18" charset="0"/>
                <a:cs typeface="Times New Roman" panose="02020603050405020304" pitchFamily="18" charset="0"/>
              </a:rPr>
              <a:t>добијених </a:t>
            </a:r>
            <a:r>
              <a:rPr lang="sr-Cyrl-CS" sz="1600" b="1" dirty="0">
                <a:latin typeface="Times New Roman" panose="02020603050405020304" pitchFamily="18" charset="0"/>
                <a:cs typeface="Times New Roman" panose="02020603050405020304" pitchFamily="18" charset="0"/>
              </a:rPr>
              <a:t>методом раста кристала по </a:t>
            </a:r>
            <a:r>
              <a:rPr lang="sr-Cyrl-CS" sz="1600" b="1" dirty="0" smtClean="0">
                <a:latin typeface="Times New Roman" panose="02020603050405020304" pitchFamily="18" charset="0"/>
                <a:cs typeface="Times New Roman" panose="02020603050405020304" pitchFamily="18" charset="0"/>
              </a:rPr>
              <a:t>Чохралском. </a:t>
            </a:r>
            <a:r>
              <a:rPr lang="sr-Latn-CS" sz="1600" dirty="0">
                <a:latin typeface="Times New Roman" panose="02020603050405020304" pitchFamily="18" charset="0"/>
                <a:cs typeface="Times New Roman" panose="02020603050405020304" pitchFamily="18" charset="0"/>
              </a:rPr>
              <a:t>Израчунати су критични дијаметар и критична стопа ротације, а одређени</a:t>
            </a:r>
            <a:r>
              <a:rPr lang="sr-Cyrl-RS" sz="1600" dirty="0">
                <a:latin typeface="Times New Roman" panose="02020603050405020304" pitchFamily="18" charset="0"/>
                <a:cs typeface="Times New Roman" panose="02020603050405020304" pitchFamily="18" charset="0"/>
              </a:rPr>
              <a:t> су и</a:t>
            </a:r>
            <a:r>
              <a:rPr lang="sr-Latn-CS" sz="1600" dirty="0">
                <a:latin typeface="Times New Roman" panose="02020603050405020304" pitchFamily="18" charset="0"/>
                <a:cs typeface="Times New Roman" panose="02020603050405020304" pitchFamily="18" charset="0"/>
              </a:rPr>
              <a:t> погодни раствори за полирање и </a:t>
            </a:r>
            <a:r>
              <a:rPr lang="sr-Cyrl-RS" sz="1600" dirty="0">
                <a:latin typeface="Times New Roman" panose="02020603050405020304" pitchFamily="18" charset="0"/>
                <a:cs typeface="Times New Roman" panose="02020603050405020304" pitchFamily="18" charset="0"/>
              </a:rPr>
              <a:t>нагризање</a:t>
            </a:r>
            <a:r>
              <a:rPr lang="sr-Latn-CS" sz="1600" dirty="0">
                <a:latin typeface="Times New Roman" panose="02020603050405020304" pitchFamily="18" charset="0"/>
                <a:cs typeface="Times New Roman" panose="02020603050405020304" pitchFamily="18" charset="0"/>
              </a:rPr>
              <a:t>. Као резултат, произведени су монокристали светложуте боје. Структура Bi</a:t>
            </a:r>
            <a:r>
              <a:rPr lang="sr-Latn-CS" sz="1600" baseline="-25000" dirty="0">
                <a:latin typeface="Times New Roman" panose="02020603050405020304" pitchFamily="18" charset="0"/>
                <a:cs typeface="Times New Roman" panose="02020603050405020304" pitchFamily="18" charset="0"/>
              </a:rPr>
              <a:t>12</a:t>
            </a:r>
            <a:r>
              <a:rPr lang="sr-Latn-CS" sz="1600" dirty="0">
                <a:latin typeface="Times New Roman" panose="02020603050405020304" pitchFamily="18" charset="0"/>
                <a:cs typeface="Times New Roman" panose="02020603050405020304" pitchFamily="18" charset="0"/>
              </a:rPr>
              <a:t>GeO</a:t>
            </a:r>
            <a:r>
              <a:rPr lang="sr-Latn-CS" sz="1600" baseline="-25000" dirty="0">
                <a:latin typeface="Times New Roman" panose="02020603050405020304" pitchFamily="18" charset="0"/>
                <a:cs typeface="Times New Roman" panose="02020603050405020304" pitchFamily="18" charset="0"/>
              </a:rPr>
              <a:t>20</a:t>
            </a:r>
            <a:r>
              <a:rPr lang="sr-Latn-CS" sz="1600" dirty="0">
                <a:latin typeface="Times New Roman" panose="02020603050405020304" pitchFamily="18" charset="0"/>
                <a:cs typeface="Times New Roman" panose="02020603050405020304" pitchFamily="18" charset="0"/>
              </a:rPr>
              <a:t> испитивана је техником дифракције X - зрака, Раманове и инфрацрвене спектроскопије, где је </a:t>
            </a:r>
            <a:r>
              <a:rPr lang="sr-Cyrl-RS" sz="1600" dirty="0">
                <a:latin typeface="Times New Roman" panose="02020603050405020304" pitchFamily="18" charset="0"/>
                <a:cs typeface="Times New Roman" panose="02020603050405020304" pitchFamily="18" charset="0"/>
              </a:rPr>
              <a:t>у</a:t>
            </a:r>
            <a:r>
              <a:rPr lang="sr-Latn-CS" sz="1600" dirty="0">
                <a:latin typeface="Times New Roman" panose="02020603050405020304" pitchFamily="18" charset="0"/>
                <a:cs typeface="Times New Roman" panose="02020603050405020304" pitchFamily="18" charset="0"/>
              </a:rPr>
              <a:t>очено </a:t>
            </a:r>
            <a:r>
              <a:rPr lang="sr-Cyrl-RS" sz="1600" dirty="0">
                <a:latin typeface="Times New Roman" panose="02020603050405020304" pitchFamily="18" charset="0"/>
                <a:cs typeface="Times New Roman" panose="02020603050405020304" pitchFamily="18" charset="0"/>
              </a:rPr>
              <a:t>15</a:t>
            </a:r>
            <a:r>
              <a:rPr lang="sr-Latn-CS" sz="1600" dirty="0">
                <a:latin typeface="Times New Roman" panose="02020603050405020304" pitchFamily="18" charset="0"/>
                <a:cs typeface="Times New Roman" panose="02020603050405020304" pitchFamily="18" charset="0"/>
              </a:rPr>
              <a:t> Раманових и </a:t>
            </a:r>
            <a:r>
              <a:rPr lang="sr-Cyrl-RS" sz="1600" dirty="0">
                <a:latin typeface="Times New Roman" panose="02020603050405020304" pitchFamily="18" charset="0"/>
                <a:cs typeface="Times New Roman" panose="02020603050405020304" pitchFamily="18" charset="0"/>
              </a:rPr>
              <a:t>5</a:t>
            </a:r>
            <a:r>
              <a:rPr lang="sr-Latn-CS" sz="1600" dirty="0">
                <a:latin typeface="Times New Roman" panose="02020603050405020304" pitchFamily="18" charset="0"/>
                <a:cs typeface="Times New Roman" panose="02020603050405020304" pitchFamily="18" charset="0"/>
              </a:rPr>
              <a:t> инфрацрвених модова</a:t>
            </a:r>
            <a:r>
              <a:rPr lang="sr-Cyrl-RS" sz="1600" dirty="0">
                <a:latin typeface="Times New Roman" panose="02020603050405020304" pitchFamily="18" charset="0"/>
                <a:cs typeface="Times New Roman" panose="02020603050405020304" pitchFamily="18" charset="0"/>
              </a:rPr>
              <a:t>. </a:t>
            </a:r>
            <a:r>
              <a:rPr lang="sr-Latn-CS" sz="1600" dirty="0">
                <a:latin typeface="Times New Roman" panose="02020603050405020304" pitchFamily="18" charset="0"/>
                <a:cs typeface="Times New Roman" panose="02020603050405020304" pitchFamily="18" charset="0"/>
              </a:rPr>
              <a:t>Монокристална</a:t>
            </a:r>
            <a:r>
              <a:rPr lang="sr-Cyrl-RS" sz="1600" dirty="0">
                <a:latin typeface="Times New Roman" panose="02020603050405020304" pitchFamily="18" charset="0"/>
                <a:cs typeface="Times New Roman" panose="02020603050405020304" pitchFamily="18" charset="0"/>
              </a:rPr>
              <a:t> структура </a:t>
            </a:r>
            <a:r>
              <a:rPr lang="sr-Latn-CS" sz="1600" dirty="0">
                <a:latin typeface="Times New Roman" panose="02020603050405020304" pitchFamily="18" charset="0"/>
                <a:cs typeface="Times New Roman" panose="02020603050405020304" pitchFamily="18" charset="0"/>
              </a:rPr>
              <a:t>Bi</a:t>
            </a:r>
            <a:r>
              <a:rPr lang="sr-Latn-CS" sz="1600" baseline="-25000" dirty="0">
                <a:latin typeface="Times New Roman" panose="02020603050405020304" pitchFamily="18" charset="0"/>
                <a:cs typeface="Times New Roman" panose="02020603050405020304" pitchFamily="18" charset="0"/>
              </a:rPr>
              <a:t>12</a:t>
            </a:r>
            <a:r>
              <a:rPr lang="sr-Latn-CS" sz="1600" dirty="0">
                <a:latin typeface="Times New Roman" panose="02020603050405020304" pitchFamily="18" charset="0"/>
                <a:cs typeface="Times New Roman" panose="02020603050405020304" pitchFamily="18" charset="0"/>
              </a:rPr>
              <a:t>SiO</a:t>
            </a:r>
            <a:r>
              <a:rPr lang="sr-Latn-CS" sz="1600" baseline="-25000" dirty="0">
                <a:latin typeface="Times New Roman" panose="02020603050405020304" pitchFamily="18" charset="0"/>
                <a:cs typeface="Times New Roman" panose="02020603050405020304" pitchFamily="18" charset="0"/>
              </a:rPr>
              <a:t>20</a:t>
            </a:r>
            <a:r>
              <a:rPr lang="sr-Latn-CS" sz="1600" dirty="0">
                <a:latin typeface="Times New Roman" panose="02020603050405020304" pitchFamily="18" charset="0"/>
                <a:cs typeface="Times New Roman" panose="02020603050405020304" pitchFamily="18" charset="0"/>
              </a:rPr>
              <a:t> </a:t>
            </a:r>
            <a:r>
              <a:rPr lang="sr-Cyrl-RS" sz="1600" dirty="0">
                <a:latin typeface="Times New Roman" panose="02020603050405020304" pitchFamily="18" charset="0"/>
                <a:cs typeface="Times New Roman" panose="02020603050405020304" pitchFamily="18" charset="0"/>
              </a:rPr>
              <a:t>проучавана је</a:t>
            </a:r>
            <a:r>
              <a:rPr lang="sr-Latn-CS" sz="1600" dirty="0">
                <a:latin typeface="Times New Roman" panose="02020603050405020304" pitchFamily="18" charset="0"/>
                <a:cs typeface="Times New Roman" panose="02020603050405020304" pitchFamily="18" charset="0"/>
              </a:rPr>
              <a:t> методама дифракције X – зрака</a:t>
            </a:r>
            <a:r>
              <a:rPr lang="sr-Cyrl-RS" sz="1600" dirty="0">
                <a:latin typeface="Times New Roman" panose="02020603050405020304" pitchFamily="18" charset="0"/>
                <a:cs typeface="Times New Roman" panose="02020603050405020304" pitchFamily="18" charset="0"/>
              </a:rPr>
              <a:t> а потврђена</a:t>
            </a:r>
            <a:r>
              <a:rPr lang="sr-Latn-CS" sz="1600" dirty="0">
                <a:latin typeface="Times New Roman" panose="02020603050405020304" pitchFamily="18" charset="0"/>
                <a:cs typeface="Times New Roman" panose="02020603050405020304" pitchFamily="18" charset="0"/>
              </a:rPr>
              <a:t> Раманов</a:t>
            </a:r>
            <a:r>
              <a:rPr lang="sr-Cyrl-RS" sz="1600" dirty="0">
                <a:latin typeface="Times New Roman" panose="02020603050405020304" pitchFamily="18" charset="0"/>
                <a:cs typeface="Times New Roman" panose="02020603050405020304" pitchFamily="18" charset="0"/>
              </a:rPr>
              <a:t>ом </a:t>
            </a:r>
            <a:r>
              <a:rPr lang="sr-Latn-CS" sz="1600" dirty="0">
                <a:latin typeface="Times New Roman" panose="02020603050405020304" pitchFamily="18" charset="0"/>
                <a:cs typeface="Times New Roman" panose="02020603050405020304" pitchFamily="18" charset="0"/>
              </a:rPr>
              <a:t>спектроскопијом. Уочено је 1</a:t>
            </a:r>
            <a:r>
              <a:rPr lang="sr-Cyrl-RS" sz="1600" dirty="0">
                <a:latin typeface="Times New Roman" panose="02020603050405020304" pitchFamily="18" charset="0"/>
                <a:cs typeface="Times New Roman" panose="02020603050405020304" pitchFamily="18" charset="0"/>
              </a:rPr>
              <a:t>8</a:t>
            </a:r>
            <a:r>
              <a:rPr lang="sr-Latn-CS" sz="1600" dirty="0">
                <a:latin typeface="Times New Roman" panose="02020603050405020304" pitchFamily="18" charset="0"/>
                <a:cs typeface="Times New Roman" panose="02020603050405020304" pitchFamily="18" charset="0"/>
              </a:rPr>
              <a:t> Раманових </a:t>
            </a:r>
            <a:r>
              <a:rPr lang="sr-Latn-CS" sz="1600" dirty="0" smtClean="0">
                <a:latin typeface="Times New Roman" panose="02020603050405020304" pitchFamily="18" charset="0"/>
                <a:cs typeface="Times New Roman" panose="02020603050405020304" pitchFamily="18" charset="0"/>
              </a:rPr>
              <a:t>модова</a:t>
            </a:r>
            <a:r>
              <a:rPr lang="sr-Cyrl-RS" sz="1600" dirty="0" smtClean="0">
                <a:latin typeface="Times New Roman" panose="02020603050405020304" pitchFamily="18" charset="0"/>
                <a:cs typeface="Times New Roman" panose="02020603050405020304" pitchFamily="18" charset="0"/>
              </a:rPr>
              <a:t>.</a:t>
            </a:r>
            <a:endParaRPr lang="sr-Cyrl-RS" sz="1600" b="1" dirty="0">
              <a:latin typeface="Times New Roman" panose="02020603050405020304" pitchFamily="18" charset="0"/>
              <a:cs typeface="Times New Roman" panose="02020603050405020304" pitchFamily="18" charset="0"/>
            </a:endParaRPr>
          </a:p>
        </p:txBody>
      </p:sp>
      <p:sp>
        <p:nvSpPr>
          <p:cNvPr id="5" name="Rectangle 8"/>
          <p:cNvSpPr txBox="1">
            <a:spLocks noChangeArrowheads="1"/>
          </p:cNvSpPr>
          <p:nvPr/>
        </p:nvSpPr>
        <p:spPr>
          <a:xfrm>
            <a:off x="125570" y="1460746"/>
            <a:ext cx="86868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n-U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en-US" sz="2000" b="1" kern="0" dirty="0">
                <a:solidFill>
                  <a:srgbClr val="000000"/>
                </a:solidFill>
                <a:latin typeface="Times New Roman" pitchFamily="18" charset="0"/>
                <a:cs typeface="Times New Roman" pitchFamily="18" charset="0"/>
              </a:rPr>
              <a:t>2</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Преглед</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научне</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активности</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кандидата</a:t>
            </a:r>
            <a:r>
              <a:rPr lang="en-US" sz="2000" b="1" kern="0" dirty="0" smtClean="0">
                <a:solidFill>
                  <a:srgbClr val="000000"/>
                </a:solidFill>
                <a:latin typeface="Times New Roman" pitchFamily="18" charset="0"/>
                <a:cs typeface="Times New Roman" pitchFamily="18" charset="0"/>
              </a:rPr>
              <a:t> (</a:t>
            </a:r>
            <a:r>
              <a:rPr lang="sr-Cyrl-RS" sz="2000" b="1" kern="0" dirty="0" smtClean="0">
                <a:solidFill>
                  <a:srgbClr val="000000"/>
                </a:solidFill>
                <a:latin typeface="Times New Roman" pitchFamily="18" charset="0"/>
                <a:cs typeface="Times New Roman" pitchFamily="18" charset="0"/>
              </a:rPr>
              <a:t>4</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део</a:t>
            </a:r>
            <a:r>
              <a:rPr lang="en-US" sz="2000" b="1" kern="0"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15797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txBox="1">
            <a:spLocks noChangeArrowheads="1"/>
          </p:cNvSpPr>
          <p:nvPr/>
        </p:nvSpPr>
        <p:spPr>
          <a:xfrm>
            <a:off x="304800" y="228600"/>
            <a:ext cx="7003504"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3200" kern="0" dirty="0" err="1" smtClean="0">
                <a:solidFill>
                  <a:srgbClr val="000000"/>
                </a:solidFill>
                <a:latin typeface="Times New Roman" pitchFamily="18" charset="0"/>
                <a:cs typeface="Times New Roman" pitchFamily="18" charset="0"/>
              </a:rPr>
              <a:t>Избор</a:t>
            </a:r>
            <a:r>
              <a:rPr lang="en-US" sz="3200" kern="0" dirty="0" smtClean="0">
                <a:solidFill>
                  <a:srgbClr val="000000"/>
                </a:solidFill>
                <a:latin typeface="Times New Roman" pitchFamily="18" charset="0"/>
                <a:cs typeface="Times New Roman" pitchFamily="18" charset="0"/>
              </a:rPr>
              <a:t> у </a:t>
            </a:r>
            <a:r>
              <a:rPr lang="en-US" sz="3200" kern="0" dirty="0" err="1" smtClean="0">
                <a:solidFill>
                  <a:srgbClr val="000000"/>
                </a:solidFill>
                <a:latin typeface="Times New Roman" pitchFamily="18" charset="0"/>
                <a:cs typeface="Times New Roman" pitchFamily="18" charset="0"/>
              </a:rPr>
              <a:t>звање</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виши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научни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сарадник</a:t>
            </a:r>
            <a:r>
              <a:rPr lang="en-US" sz="3200" kern="0" dirty="0" smtClean="0">
                <a:solidFill>
                  <a:srgbClr val="000000"/>
                </a:solidFill>
                <a:latin typeface="Times New Roman" pitchFamily="18" charset="0"/>
                <a:cs typeface="Times New Roman" pitchFamily="18" charset="0"/>
              </a:rPr>
              <a:t/>
            </a:r>
            <a:br>
              <a:rPr lang="en-US" sz="3200" kern="0" dirty="0" smtClean="0">
                <a:solidFill>
                  <a:srgbClr val="000000"/>
                </a:solidFill>
                <a:latin typeface="Times New Roman" pitchFamily="18" charset="0"/>
                <a:cs typeface="Times New Roman" pitchFamily="18" charset="0"/>
              </a:rPr>
            </a:br>
            <a:r>
              <a:rPr lang="en-US" sz="3200" kern="0" dirty="0" err="1" smtClean="0">
                <a:solidFill>
                  <a:srgbClr val="000000"/>
                </a:solidFill>
                <a:latin typeface="Times New Roman" pitchFamily="18" charset="0"/>
                <a:cs typeface="Times New Roman" pitchFamily="18" charset="0"/>
              </a:rPr>
              <a:t>кандидат</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Бранка</a:t>
            </a:r>
            <a:r>
              <a:rPr lang="en-US" sz="3200" kern="0" dirty="0" smtClean="0">
                <a:solidFill>
                  <a:srgbClr val="000000"/>
                </a:solidFill>
                <a:latin typeface="Times New Roman" pitchFamily="18" charset="0"/>
                <a:cs typeface="Times New Roman" pitchFamily="18" charset="0"/>
              </a:rPr>
              <a:t> </a:t>
            </a:r>
            <a:r>
              <a:rPr lang="sr-Cyrl-RS" sz="3200" kern="0" dirty="0" smtClean="0">
                <a:solidFill>
                  <a:srgbClr val="000000"/>
                </a:solidFill>
                <a:latin typeface="Times New Roman" pitchFamily="18" charset="0"/>
                <a:cs typeface="Times New Roman" pitchFamily="18" charset="0"/>
              </a:rPr>
              <a:t>Хаџи</a:t>
            </a:r>
            <a:r>
              <a:rPr lang="en-US" sz="3200" kern="0" dirty="0" smtClean="0">
                <a:solidFill>
                  <a:srgbClr val="000000"/>
                </a:solidFill>
                <a:latin typeface="Times New Roman" pitchFamily="18" charset="0"/>
                <a:cs typeface="Times New Roman" pitchFamily="18" charset="0"/>
              </a:rPr>
              <a:t>ћ</a:t>
            </a:r>
            <a:endParaRPr lang="en-US" sz="3200" kern="0" dirty="0">
              <a:solidFill>
                <a:srgbClr val="000000"/>
              </a:solidFill>
              <a:latin typeface="Times New Roman" pitchFamily="18" charset="0"/>
              <a:cs typeface="Times New Roman" pitchFamily="18" charset="0"/>
            </a:endParaRPr>
          </a:p>
        </p:txBody>
      </p:sp>
      <p:pic>
        <p:nvPicPr>
          <p:cNvPr id="3" name="Picture 4"/>
          <p:cNvPicPr>
            <a:picLocks noChangeAspect="1"/>
          </p:cNvPicPr>
          <p:nvPr/>
        </p:nvPicPr>
        <p:blipFill>
          <a:blip r:embed="rId2" cstate="print"/>
          <a:srcRect/>
          <a:stretch>
            <a:fillRect/>
          </a:stretch>
        </p:blipFill>
        <p:spPr bwMode="auto">
          <a:xfrm>
            <a:off x="7626350" y="152400"/>
            <a:ext cx="1365250" cy="1182688"/>
          </a:xfrm>
          <a:prstGeom prst="rect">
            <a:avLst/>
          </a:prstGeom>
          <a:noFill/>
          <a:ln w="9525">
            <a:noFill/>
            <a:miter lim="800000"/>
            <a:headEnd/>
            <a:tailEnd/>
          </a:ln>
        </p:spPr>
      </p:pic>
      <p:sp>
        <p:nvSpPr>
          <p:cNvPr id="4" name="Rectangle 8"/>
          <p:cNvSpPr txBox="1">
            <a:spLocks noChangeArrowheads="1"/>
          </p:cNvSpPr>
          <p:nvPr/>
        </p:nvSpPr>
        <p:spPr>
          <a:xfrm>
            <a:off x="304800" y="1447800"/>
            <a:ext cx="86868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n-U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en-US" sz="2000" b="1" kern="0" dirty="0">
                <a:solidFill>
                  <a:srgbClr val="000000"/>
                </a:solidFill>
                <a:latin typeface="Times New Roman" pitchFamily="18" charset="0"/>
                <a:cs typeface="Times New Roman" pitchFamily="18" charset="0"/>
              </a:rPr>
              <a:t>2</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Преглед</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научне</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активности</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кандидата</a:t>
            </a:r>
            <a:r>
              <a:rPr lang="en-US" sz="2000" b="1" kern="0" dirty="0" smtClean="0">
                <a:solidFill>
                  <a:srgbClr val="000000"/>
                </a:solidFill>
                <a:latin typeface="Times New Roman" pitchFamily="18" charset="0"/>
                <a:cs typeface="Times New Roman" pitchFamily="18" charset="0"/>
              </a:rPr>
              <a:t> (</a:t>
            </a:r>
            <a:r>
              <a:rPr lang="sr-Cyrl-RS" sz="2000" b="1" kern="0" dirty="0" smtClean="0">
                <a:solidFill>
                  <a:srgbClr val="000000"/>
                </a:solidFill>
                <a:latin typeface="Times New Roman" pitchFamily="18" charset="0"/>
                <a:cs typeface="Times New Roman" pitchFamily="18" charset="0"/>
              </a:rPr>
              <a:t>5</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део</a:t>
            </a:r>
            <a:r>
              <a:rPr lang="en-US" sz="2000" b="1" kern="0" dirty="0">
                <a:solidFill>
                  <a:srgbClr val="000000"/>
                </a:solidFill>
                <a:latin typeface="Times New Roman" pitchFamily="18" charset="0"/>
                <a:cs typeface="Times New Roman" pitchFamily="18" charset="0"/>
              </a:rPr>
              <a:t>)</a:t>
            </a:r>
          </a:p>
        </p:txBody>
      </p:sp>
      <p:sp>
        <p:nvSpPr>
          <p:cNvPr id="5" name="Rectangle 4"/>
          <p:cNvSpPr/>
          <p:nvPr/>
        </p:nvSpPr>
        <p:spPr>
          <a:xfrm>
            <a:off x="300770" y="2204864"/>
            <a:ext cx="8690830" cy="3816429"/>
          </a:xfrm>
          <a:prstGeom prst="rect">
            <a:avLst/>
          </a:prstGeom>
        </p:spPr>
        <p:txBody>
          <a:bodyPr wrap="square">
            <a:spAutoFit/>
          </a:bodyPr>
          <a:lstStyle/>
          <a:p>
            <a:pPr algn="just"/>
            <a:r>
              <a:rPr lang="en-US" b="1" kern="0" dirty="0" err="1" smtClean="0">
                <a:solidFill>
                  <a:srgbClr val="000000"/>
                </a:solidFill>
                <a:latin typeface="Times New Roman" pitchFamily="18" charset="0"/>
                <a:cs typeface="Times New Roman" pitchFamily="18" charset="0"/>
              </a:rPr>
              <a:t>Тема</a:t>
            </a:r>
            <a:r>
              <a:rPr lang="sr-Cyrl-RS" b="1" kern="0" dirty="0" smtClean="0">
                <a:solidFill>
                  <a:srgbClr val="000000"/>
                </a:solidFill>
                <a:latin typeface="Times New Roman" pitchFamily="18" charset="0"/>
                <a:cs typeface="Times New Roman" pitchFamily="18" charset="0"/>
              </a:rPr>
              <a:t>6. Испитивање ф</a:t>
            </a:r>
            <a:r>
              <a:rPr lang="sr-Cyrl-RS" sz="1600" b="1" dirty="0" smtClean="0">
                <a:latin typeface="Times New Roman" panose="02020603050405020304" pitchFamily="18" charset="0"/>
                <a:cs typeface="Times New Roman" panose="02020603050405020304" pitchFamily="18" charset="0"/>
              </a:rPr>
              <a:t>ерита </a:t>
            </a:r>
            <a:r>
              <a:rPr lang="en-US" sz="1600" b="1" dirty="0" err="1">
                <a:latin typeface="Times New Roman" panose="02020603050405020304" pitchFamily="18" charset="0"/>
                <a:cs typeface="Times New Roman" panose="02020603050405020304" pitchFamily="18" charset="0"/>
              </a:rPr>
              <a:t>MFe</a:t>
            </a:r>
            <a:r>
              <a:rPr lang="sr-Latn-CS" sz="1600" b="1" baseline="-25000" dirty="0">
                <a:latin typeface="Times New Roman" panose="02020603050405020304" pitchFamily="18" charset="0"/>
                <a:cs typeface="Times New Roman" panose="02020603050405020304" pitchFamily="18" charset="0"/>
              </a:rPr>
              <a:t>2</a:t>
            </a:r>
            <a:r>
              <a:rPr lang="en-US" sz="1600" b="1" dirty="0">
                <a:latin typeface="Times New Roman" panose="02020603050405020304" pitchFamily="18" charset="0"/>
                <a:cs typeface="Times New Roman" panose="02020603050405020304" pitchFamily="18" charset="0"/>
              </a:rPr>
              <a:t>O</a:t>
            </a:r>
            <a:r>
              <a:rPr lang="sr-Latn-CS" sz="1600" b="1" baseline="-25000" dirty="0">
                <a:latin typeface="Times New Roman" panose="02020603050405020304" pitchFamily="18" charset="0"/>
                <a:cs typeface="Times New Roman" panose="02020603050405020304" pitchFamily="18" charset="0"/>
              </a:rPr>
              <a:t>4</a:t>
            </a:r>
            <a:r>
              <a:rPr lang="sr-Latn-CS"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M</a:t>
            </a:r>
            <a:r>
              <a:rPr lang="sr-Latn-CS" sz="1600" b="1" dirty="0">
                <a:latin typeface="Times New Roman" panose="02020603050405020304" pitchFamily="18" charset="0"/>
                <a:cs typeface="Times New Roman" panose="02020603050405020304" pitchFamily="18" charset="0"/>
              </a:rPr>
              <a:t> = </a:t>
            </a:r>
            <a:r>
              <a:rPr lang="en-US" sz="1600" b="1" dirty="0">
                <a:latin typeface="Times New Roman" panose="02020603050405020304" pitchFamily="18" charset="0"/>
                <a:cs typeface="Times New Roman" panose="02020603050405020304" pitchFamily="18" charset="0"/>
              </a:rPr>
              <a:t>Ni</a:t>
            </a:r>
            <a:r>
              <a:rPr lang="sr-Latn-C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Mn</a:t>
            </a:r>
            <a:r>
              <a:rPr lang="sr-Latn-CS"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Zn</a:t>
            </a:r>
            <a:r>
              <a:rPr lang="sr-Latn-CS" sz="1600" b="1" dirty="0">
                <a:latin typeface="Times New Roman" panose="02020603050405020304" pitchFamily="18" charset="0"/>
                <a:cs typeface="Times New Roman" panose="02020603050405020304" pitchFamily="18" charset="0"/>
              </a:rPr>
              <a:t>) </a:t>
            </a:r>
            <a:r>
              <a:rPr lang="sr-Cyrl-RS" sz="1600" b="1" dirty="0" smtClean="0">
                <a:latin typeface="Times New Roman" panose="02020603050405020304" pitchFamily="18" charset="0"/>
                <a:cs typeface="Times New Roman" panose="02020603050405020304" pitchFamily="18" charset="0"/>
              </a:rPr>
              <a:t>добијених </a:t>
            </a:r>
            <a:r>
              <a:rPr lang="sr-Cyrl-RS" sz="1600" b="1" dirty="0">
                <a:latin typeface="Times New Roman" panose="02020603050405020304" pitchFamily="18" charset="0"/>
                <a:cs typeface="Times New Roman" panose="02020603050405020304" pitchFamily="18" charset="0"/>
              </a:rPr>
              <a:t>софт механохемјском синтезом у планетарном млину са </a:t>
            </a:r>
            <a:r>
              <a:rPr lang="sr-Cyrl-RS" sz="1600" b="1" dirty="0" smtClean="0">
                <a:latin typeface="Times New Roman" panose="02020603050405020304" pitchFamily="18" charset="0"/>
                <a:cs typeface="Times New Roman" panose="02020603050405020304" pitchFamily="18" charset="0"/>
              </a:rPr>
              <a:t>куглама. </a:t>
            </a:r>
            <a:r>
              <a:rPr lang="sr-Cyrl-RS" sz="1600" dirty="0">
                <a:latin typeface="Times New Roman" panose="02020603050405020304" pitchFamily="18" charset="0"/>
                <a:cs typeface="Times New Roman" panose="02020603050405020304" pitchFamily="18" charset="0"/>
              </a:rPr>
              <a:t>Фазни састав праха и синтерованих узорака анализиран је рентгено структурном анализом и Рамановом спектроскопијом, а морфологија је испитивана скенирајућим електронским микроскопом. </a:t>
            </a:r>
            <a:r>
              <a:rPr lang="sr-Cyrl-RS" sz="1600" dirty="0" smtClean="0">
                <a:latin typeface="Times New Roman" panose="02020603050405020304" pitchFamily="18" charset="0"/>
                <a:cs typeface="Times New Roman" panose="02020603050405020304" pitchFamily="18" charset="0"/>
              </a:rPr>
              <a:t>Вредности </a:t>
            </a:r>
            <a:r>
              <a:rPr lang="sr-Cyrl-RS" sz="1600" dirty="0">
                <a:latin typeface="Times New Roman" panose="02020603050405020304" pitchFamily="18" charset="0"/>
                <a:cs typeface="Times New Roman" panose="02020603050405020304" pitchFamily="18" charset="0"/>
              </a:rPr>
              <a:t>електричне проводности показују раст са повећањем температуре, што указује на проводно понашање испитиваних ферита. Феномен проводности испитиваних узорака је објашњен моделом скока. Проучавање ефекта зрна и границе зрна на електричне особине код испитиваних узорака вршена је анализом комлексне импедансне спектроскопије</a:t>
            </a:r>
            <a:r>
              <a:rPr lang="sr-Cyrl-RS" sz="1600" dirty="0" smtClean="0">
                <a:latin typeface="Times New Roman" panose="02020603050405020304" pitchFamily="18" charset="0"/>
                <a:cs typeface="Times New Roman" panose="02020603050405020304" pitchFamily="18" charset="0"/>
              </a:rPr>
              <a:t>.</a:t>
            </a:r>
          </a:p>
          <a:p>
            <a:pPr algn="just"/>
            <a:endParaRPr lang="sr-Cyrl-RS" sz="1600" dirty="0">
              <a:latin typeface="Times New Roman" panose="02020603050405020304" pitchFamily="18" charset="0"/>
              <a:cs typeface="Times New Roman" panose="02020603050405020304" pitchFamily="18" charset="0"/>
            </a:endParaRPr>
          </a:p>
          <a:p>
            <a:pPr algn="just"/>
            <a:r>
              <a:rPr lang="en-US" sz="1600" b="1" kern="0" dirty="0" err="1" smtClean="0">
                <a:solidFill>
                  <a:srgbClr val="000000"/>
                </a:solidFill>
                <a:latin typeface="Times New Roman" pitchFamily="18" charset="0"/>
                <a:cs typeface="Times New Roman" pitchFamily="18" charset="0"/>
              </a:rPr>
              <a:t>Тема</a:t>
            </a:r>
            <a:r>
              <a:rPr lang="sr-Cyrl-RS" sz="1600" b="1" kern="0" dirty="0" smtClean="0">
                <a:solidFill>
                  <a:srgbClr val="000000"/>
                </a:solidFill>
                <a:latin typeface="Times New Roman" pitchFamily="18" charset="0"/>
                <a:cs typeface="Times New Roman" pitchFamily="18" charset="0"/>
              </a:rPr>
              <a:t>7. </a:t>
            </a:r>
            <a:r>
              <a:rPr lang="sr-Cyrl-RS" sz="1600" b="1" dirty="0">
                <a:latin typeface="Times New Roman" panose="02020603050405020304" pitchFamily="18" charset="0"/>
                <a:cs typeface="Times New Roman" panose="02020603050405020304" pitchFamily="18" charset="0"/>
              </a:rPr>
              <a:t>Кроз сарадњу са другим групама изучавани су различити материјали где је </a:t>
            </a:r>
            <a:r>
              <a:rPr lang="sr-Cyrl-RS" sz="1600" b="1" dirty="0" smtClean="0">
                <a:latin typeface="Times New Roman" panose="02020603050405020304" pitchFamily="18" charset="0"/>
                <a:cs typeface="Times New Roman" panose="02020603050405020304" pitchFamily="18" charset="0"/>
              </a:rPr>
              <a:t>кандидат дала </a:t>
            </a:r>
            <a:r>
              <a:rPr lang="sr-Cyrl-CS" sz="1600" b="1" dirty="0">
                <a:latin typeface="Times New Roman" panose="02020603050405020304" pitchFamily="18" charset="0"/>
                <a:cs typeface="Times New Roman" panose="02020603050405020304" pitchFamily="18" charset="0"/>
              </a:rPr>
              <a:t>допринос како у комплексној карактеризацији  испитиваних узорака тако и у свеобухватној анализи утицаја синтезе на изглед Раманових и фотолуминесцентних спектара. </a:t>
            </a:r>
            <a:endParaRPr lang="sr-Cyrl-RS" sz="1600" b="1" dirty="0">
              <a:latin typeface="Times New Roman" panose="02020603050405020304" pitchFamily="18" charset="0"/>
              <a:cs typeface="Times New Roman" panose="02020603050405020304" pitchFamily="18" charset="0"/>
            </a:endParaRPr>
          </a:p>
          <a:p>
            <a:pPr algn="just"/>
            <a:endParaRPr lang="sr-Cyrl-RS" sz="1600" dirty="0">
              <a:latin typeface="Times New Roman" panose="02020603050405020304" pitchFamily="18" charset="0"/>
              <a:cs typeface="Times New Roman" panose="02020603050405020304" pitchFamily="18" charset="0"/>
            </a:endParaRPr>
          </a:p>
          <a:p>
            <a:pPr algn="just"/>
            <a:endParaRPr lang="sr-Cyrl-R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55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ctrTitle"/>
          </p:nvPr>
        </p:nvSpPr>
        <p:spPr>
          <a:xfrm>
            <a:off x="304800" y="228600"/>
            <a:ext cx="7467600" cy="1295400"/>
          </a:xfrm>
        </p:spPr>
        <p:txBody>
          <a:bodyPr rtlCol="0">
            <a:normAutofit/>
          </a:bodyPr>
          <a:lstStyle/>
          <a:p>
            <a:pPr algn="l">
              <a:spcBef>
                <a:spcPts val="0"/>
              </a:spcBef>
              <a:defRPr/>
            </a:pPr>
            <a:r>
              <a:rPr lang="en-US" sz="3200" kern="0" dirty="0" err="1" smtClean="0">
                <a:solidFill>
                  <a:srgbClr val="000000"/>
                </a:solidFill>
                <a:latin typeface="Times New Roman" pitchFamily="18" charset="0"/>
                <a:cs typeface="Times New Roman" pitchFamily="18" charset="0"/>
              </a:rPr>
              <a:t>Избор</a:t>
            </a:r>
            <a:r>
              <a:rPr lang="en-US" sz="3200" kern="0" dirty="0" smtClean="0">
                <a:solidFill>
                  <a:srgbClr val="000000"/>
                </a:solidFill>
                <a:latin typeface="Times New Roman" pitchFamily="18" charset="0"/>
                <a:cs typeface="Times New Roman" pitchFamily="18" charset="0"/>
              </a:rPr>
              <a:t> у </a:t>
            </a:r>
            <a:r>
              <a:rPr lang="en-US" sz="3200" kern="0" dirty="0" err="1" smtClean="0">
                <a:solidFill>
                  <a:srgbClr val="000000"/>
                </a:solidFill>
                <a:latin typeface="Times New Roman" pitchFamily="18" charset="0"/>
                <a:cs typeface="Times New Roman" pitchFamily="18" charset="0"/>
              </a:rPr>
              <a:t>звање</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виши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научни</a:t>
            </a:r>
            <a:r>
              <a:rPr lang="en-US" sz="3200" kern="0" dirty="0" smtClean="0">
                <a:solidFill>
                  <a:srgbClr val="000000"/>
                </a:solidFill>
                <a:latin typeface="Times New Roman" pitchFamily="18" charset="0"/>
                <a:cs typeface="Times New Roman" pitchFamily="18" charset="0"/>
              </a:rPr>
              <a:t> </a:t>
            </a:r>
            <a:r>
              <a:rPr lang="en-US" sz="3200" kern="0" dirty="0" err="1" smtClean="0">
                <a:solidFill>
                  <a:srgbClr val="000000"/>
                </a:solidFill>
                <a:latin typeface="Times New Roman" pitchFamily="18" charset="0"/>
                <a:cs typeface="Times New Roman" pitchFamily="18" charset="0"/>
              </a:rPr>
              <a:t>сарадник</a:t>
            </a:r>
            <a:r>
              <a:rPr lang="en-US" sz="3200" kern="0" dirty="0" smtClean="0">
                <a:solidFill>
                  <a:srgbClr val="000000"/>
                </a:solidFill>
                <a:latin typeface="Times New Roman" pitchFamily="18" charset="0"/>
                <a:cs typeface="Times New Roman" pitchFamily="18" charset="0"/>
              </a:rPr>
              <a:t/>
            </a:r>
            <a:br>
              <a:rPr lang="en-US" sz="3200" kern="0" dirty="0" smtClean="0">
                <a:solidFill>
                  <a:srgbClr val="000000"/>
                </a:solidFill>
                <a:latin typeface="Times New Roman" pitchFamily="18" charset="0"/>
                <a:cs typeface="Times New Roman" pitchFamily="18" charset="0"/>
              </a:rPr>
            </a:br>
            <a:r>
              <a:rPr lang="en-US" sz="3200" kern="0" dirty="0" err="1" smtClean="0">
                <a:solidFill>
                  <a:srgbClr val="000000"/>
                </a:solidFill>
                <a:latin typeface="Times New Roman" pitchFamily="18" charset="0"/>
                <a:cs typeface="Times New Roman" pitchFamily="18" charset="0"/>
              </a:rPr>
              <a:t>кандидат</a:t>
            </a:r>
            <a:r>
              <a:rPr lang="en-US" sz="3200" kern="0" dirty="0" smtClean="0">
                <a:solidFill>
                  <a:srgbClr val="000000"/>
                </a:solidFill>
                <a:latin typeface="Times New Roman" pitchFamily="18" charset="0"/>
                <a:cs typeface="Times New Roman" pitchFamily="18" charset="0"/>
              </a:rPr>
              <a:t>: </a:t>
            </a:r>
            <a:r>
              <a:rPr lang="sr-Cyrl-RS" sz="3200" kern="0" dirty="0">
                <a:solidFill>
                  <a:srgbClr val="000000"/>
                </a:solidFill>
                <a:latin typeface="Times New Roman" pitchFamily="18" charset="0"/>
                <a:cs typeface="Times New Roman" pitchFamily="18" charset="0"/>
              </a:rPr>
              <a:t>Бранка</a:t>
            </a:r>
            <a:r>
              <a:rPr lang="en-US" sz="3200" kern="0" dirty="0">
                <a:solidFill>
                  <a:srgbClr val="000000"/>
                </a:solidFill>
                <a:latin typeface="Times New Roman" pitchFamily="18" charset="0"/>
                <a:cs typeface="Times New Roman" pitchFamily="18" charset="0"/>
              </a:rPr>
              <a:t> </a:t>
            </a:r>
            <a:r>
              <a:rPr lang="sr-Cyrl-RS" sz="3200" kern="0" dirty="0">
                <a:solidFill>
                  <a:srgbClr val="000000"/>
                </a:solidFill>
                <a:latin typeface="Times New Roman" pitchFamily="18" charset="0"/>
                <a:cs typeface="Times New Roman" pitchFamily="18" charset="0"/>
              </a:rPr>
              <a:t>Хаџи</a:t>
            </a:r>
            <a:r>
              <a:rPr lang="en-US" sz="3200" kern="0" dirty="0" smtClean="0">
                <a:solidFill>
                  <a:srgbClr val="000000"/>
                </a:solidFill>
                <a:latin typeface="Times New Roman" pitchFamily="18" charset="0"/>
                <a:cs typeface="Times New Roman" pitchFamily="18" charset="0"/>
              </a:rPr>
              <a:t>ћ</a:t>
            </a:r>
            <a:endParaRPr lang="en-US" sz="3200" kern="0" dirty="0">
              <a:solidFill>
                <a:srgbClr val="000000"/>
              </a:solidFill>
              <a:latin typeface="Times New Roman" pitchFamily="18" charset="0"/>
              <a:cs typeface="Times New Roman" pitchFamily="18" charset="0"/>
            </a:endParaRPr>
          </a:p>
        </p:txBody>
      </p:sp>
      <p:pic>
        <p:nvPicPr>
          <p:cNvPr id="14339" name="Picture 4"/>
          <p:cNvPicPr>
            <a:picLocks noChangeAspect="1"/>
          </p:cNvPicPr>
          <p:nvPr/>
        </p:nvPicPr>
        <p:blipFill>
          <a:blip r:embed="rId3" cstate="print"/>
          <a:srcRect/>
          <a:stretch>
            <a:fillRect/>
          </a:stretch>
        </p:blipFill>
        <p:spPr bwMode="auto">
          <a:xfrm>
            <a:off x="7626350" y="152400"/>
            <a:ext cx="1365250" cy="1182688"/>
          </a:xfrm>
          <a:prstGeom prst="rect">
            <a:avLst/>
          </a:prstGeom>
          <a:noFill/>
          <a:ln w="9525">
            <a:noFill/>
            <a:miter lim="800000"/>
            <a:headEnd/>
            <a:tailEnd/>
          </a:ln>
        </p:spPr>
      </p:pic>
      <p:sp>
        <p:nvSpPr>
          <p:cNvPr id="4" name="Rectangle 8"/>
          <p:cNvSpPr txBox="1">
            <a:spLocks noChangeArrowheads="1"/>
          </p:cNvSpPr>
          <p:nvPr/>
        </p:nvSpPr>
        <p:spPr>
          <a:xfrm>
            <a:off x="276984" y="1833409"/>
            <a:ext cx="8458200" cy="466910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ts val="0"/>
              </a:spcBef>
              <a:defRPr/>
            </a:pPr>
            <a:r>
              <a:rPr lang="sr-Cyrl-RS" sz="1600" kern="0" dirty="0" smtClean="0">
                <a:solidFill>
                  <a:srgbClr val="000000"/>
                </a:solidFill>
                <a:latin typeface="Times New Roman" pitchFamily="18" charset="0"/>
                <a:cs typeface="Times New Roman" pitchFamily="18" charset="0"/>
              </a:rPr>
              <a:t>Кандидат</a:t>
            </a:r>
            <a:r>
              <a:rPr lang="sr-Cyrl-RS" sz="2000" kern="0" dirty="0" smtClean="0">
                <a:solidFill>
                  <a:srgbClr val="000000"/>
                </a:solidFill>
                <a:latin typeface="Times New Roman" pitchFamily="18" charset="0"/>
                <a:cs typeface="Times New Roman" pitchFamily="18" charset="0"/>
              </a:rPr>
              <a:t> </a:t>
            </a:r>
            <a:r>
              <a:rPr lang="sr-Cyrl-CS" sz="1600" dirty="0">
                <a:latin typeface="Times New Roman" panose="02020603050405020304" pitchFamily="18" charset="0"/>
                <a:cs typeface="Times New Roman" panose="02020603050405020304" pitchFamily="18" charset="0"/>
              </a:rPr>
              <a:t>је проширила област истраживања и покренула сарадњу на пољу наномедицине са проф. др Браниславом Миловановићем, редовним професором Медицинског факутлета у Београду и начелником одељења за кардиологију КБЦ Бежанијска коса, где се бави проучвањем проблема програмираног плацеба. Као резултат те сарадње </a:t>
            </a:r>
            <a:r>
              <a:rPr lang="sr-Cyrl-CS" sz="1600" dirty="0" smtClean="0">
                <a:latin typeface="Times New Roman" panose="02020603050405020304" pitchFamily="18" charset="0"/>
                <a:cs typeface="Times New Roman" panose="02020603050405020304" pitchFamily="18" charset="0"/>
              </a:rPr>
              <a:t>кандидат је </a:t>
            </a:r>
            <a:r>
              <a:rPr lang="sr-Cyrl-CS" sz="1600" dirty="0">
                <a:latin typeface="Times New Roman" panose="02020603050405020304" pitchFamily="18" charset="0"/>
                <a:cs typeface="Times New Roman" panose="02020603050405020304" pitchFamily="18" charset="0"/>
              </a:rPr>
              <a:t>одржала и два предавања по позиву на међународној конференцији (Neurocard </a:t>
            </a:r>
            <a:r>
              <a:rPr lang="sr-Cyrl-RS" sz="1600" dirty="0">
                <a:latin typeface="Times New Roman" panose="02020603050405020304" pitchFamily="18" charset="0"/>
                <a:cs typeface="Times New Roman" panose="02020603050405020304" pitchFamily="18" charset="0"/>
              </a:rPr>
              <a:t>- International meeting on Neurocardiology and Noninvasive electrocardiology)</a:t>
            </a:r>
            <a:r>
              <a:rPr lang="sr-Cyrl-CS" sz="1600" dirty="0">
                <a:latin typeface="Times New Roman" panose="02020603050405020304" pitchFamily="18" charset="0"/>
                <a:cs typeface="Times New Roman" panose="02020603050405020304" pitchFamily="18" charset="0"/>
              </a:rPr>
              <a:t>. Овом сарадњом указала је на могућности и значај коришћења Раманове спектроскопије у фармацији и </a:t>
            </a:r>
            <a:r>
              <a:rPr lang="sr-Cyrl-CS" sz="1600" dirty="0" smtClean="0">
                <a:latin typeface="Times New Roman" panose="02020603050405020304" pitchFamily="18" charset="0"/>
                <a:cs typeface="Times New Roman" panose="02020603050405020304" pitchFamily="18" charset="0"/>
              </a:rPr>
              <a:t>наномедицини</a:t>
            </a:r>
            <a:r>
              <a:rPr lang="sr-Cyrl-CS" sz="1600" dirty="0">
                <a:latin typeface="Times New Roman" panose="02020603050405020304" pitchFamily="18" charset="0"/>
                <a:cs typeface="Times New Roman" panose="02020603050405020304" pitchFamily="18" charset="0"/>
              </a:rPr>
              <a:t>. </a:t>
            </a:r>
            <a:endParaRPr lang="sr-Cyrl-RS" sz="2000" kern="0" dirty="0" smtClean="0">
              <a:solidFill>
                <a:srgbClr val="000000"/>
              </a:solidFill>
              <a:latin typeface="Times New Roman" pitchFamily="18" charset="0"/>
              <a:cs typeface="Times New Roman" pitchFamily="18" charset="0"/>
            </a:endParaRPr>
          </a:p>
          <a:p>
            <a:pPr marL="342900" indent="-342900" algn="l" fontAlgn="auto">
              <a:spcBef>
                <a:spcPts val="0"/>
              </a:spcBef>
              <a:spcAft>
                <a:spcPts val="0"/>
              </a:spcAft>
              <a:buFont typeface="Arial" panose="020B0604020202020204" pitchFamily="34" charset="0"/>
              <a:buChar char="•"/>
              <a:defRPr/>
            </a:pPr>
            <a:r>
              <a:rPr lang="en-US" sz="2000" b="1" kern="0" dirty="0" err="1" smtClean="0">
                <a:solidFill>
                  <a:srgbClr val="000000"/>
                </a:solidFill>
                <a:latin typeface="Times New Roman" pitchFamily="18" charset="0"/>
                <a:cs typeface="Times New Roman" pitchFamily="18" charset="0"/>
              </a:rPr>
              <a:t>Предавања</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по</a:t>
            </a:r>
            <a:r>
              <a:rPr lang="en-US" sz="2000" b="1" kern="0" dirty="0" smtClean="0">
                <a:solidFill>
                  <a:srgbClr val="000000"/>
                </a:solidFill>
                <a:latin typeface="Times New Roman" pitchFamily="18" charset="0"/>
                <a:cs typeface="Times New Roman" pitchFamily="18" charset="0"/>
              </a:rPr>
              <a:t> </a:t>
            </a:r>
            <a:r>
              <a:rPr lang="en-US" sz="2000" b="1" kern="0" dirty="0" err="1" smtClean="0">
                <a:solidFill>
                  <a:srgbClr val="000000"/>
                </a:solidFill>
                <a:latin typeface="Times New Roman" pitchFamily="18" charset="0"/>
                <a:cs typeface="Times New Roman" pitchFamily="18" charset="0"/>
              </a:rPr>
              <a:t>позиву</a:t>
            </a:r>
            <a:r>
              <a:rPr lang="en-US" sz="2000" b="1" kern="0" dirty="0" smtClean="0">
                <a:solidFill>
                  <a:srgbClr val="000000"/>
                </a:solidFill>
                <a:latin typeface="Times New Roman" pitchFamily="18" charset="0"/>
                <a:cs typeface="Times New Roman" pitchFamily="18" charset="0"/>
              </a:rPr>
              <a:t>.</a:t>
            </a:r>
          </a:p>
          <a:p>
            <a:pPr algn="l">
              <a:spcBef>
                <a:spcPts val="0"/>
              </a:spcBef>
              <a:defRPr/>
            </a:pPr>
            <a:r>
              <a:rPr lang="en-US" sz="2000" b="1" kern="0" dirty="0" smtClean="0">
                <a:solidFill>
                  <a:srgbClr val="000000"/>
                </a:solidFill>
                <a:latin typeface="Times New Roman" pitchFamily="18" charset="0"/>
                <a:cs typeface="Times New Roman" pitchFamily="18" charset="0"/>
              </a:rPr>
              <a:t>	</a:t>
            </a:r>
            <a:r>
              <a:rPr lang="sr-Cyrl-RS" sz="2000" b="1" kern="0" dirty="0" smtClean="0">
                <a:solidFill>
                  <a:srgbClr val="000000"/>
                </a:solidFill>
                <a:latin typeface="Times New Roman" pitchFamily="18" charset="0"/>
                <a:cs typeface="Times New Roman" pitchFamily="18" charset="0"/>
              </a:rPr>
              <a:t>- </a:t>
            </a:r>
            <a:r>
              <a:rPr lang="sr-Latn-CS" sz="2000" dirty="0" smtClean="0">
                <a:latin typeface="Times New Roman" panose="02020603050405020304" pitchFamily="18" charset="0"/>
                <a:cs typeface="Times New Roman" panose="02020603050405020304" pitchFamily="18" charset="0"/>
              </a:rPr>
              <a:t>The </a:t>
            </a:r>
            <a:r>
              <a:rPr lang="sr-Latn-CS" sz="2000" dirty="0">
                <a:latin typeface="Times New Roman" panose="02020603050405020304" pitchFamily="18" charset="0"/>
                <a:cs typeface="Times New Roman" panose="02020603050405020304" pitchFamily="18" charset="0"/>
              </a:rPr>
              <a:t>Fifth International Symposium of Neurocardiology, Neurocard </a:t>
            </a:r>
            <a:r>
              <a:rPr lang="sr-Cyrl-RS" sz="2000" dirty="0" smtClean="0">
                <a:latin typeface="Times New Roman" panose="02020603050405020304" pitchFamily="18" charset="0"/>
                <a:cs typeface="Times New Roman" panose="02020603050405020304" pitchFamily="18" charset="0"/>
              </a:rPr>
              <a:t>	</a:t>
            </a:r>
            <a:r>
              <a:rPr lang="sr-Latn-CS" sz="2000" dirty="0" smtClean="0">
                <a:latin typeface="Times New Roman" panose="02020603050405020304" pitchFamily="18" charset="0"/>
                <a:cs typeface="Times New Roman" panose="02020603050405020304" pitchFamily="18" charset="0"/>
              </a:rPr>
              <a:t>2013</a:t>
            </a:r>
            <a:r>
              <a:rPr lang="sr-Latn-CS" sz="2000" dirty="0">
                <a:latin typeface="Times New Roman" panose="02020603050405020304" pitchFamily="18" charset="0"/>
                <a:cs typeface="Times New Roman" panose="02020603050405020304" pitchFamily="18" charset="0"/>
              </a:rPr>
              <a:t>, Belgrade October 17-18, </a:t>
            </a:r>
            <a:r>
              <a:rPr lang="sr-Latn-CS" sz="2000" dirty="0" smtClean="0">
                <a:latin typeface="Times New Roman" panose="02020603050405020304" pitchFamily="18" charset="0"/>
                <a:cs typeface="Times New Roman" panose="02020603050405020304" pitchFamily="18" charset="0"/>
              </a:rPr>
              <a:t>2013</a:t>
            </a:r>
            <a:r>
              <a:rPr lang="en-US" sz="2000" kern="0" dirty="0" smtClean="0">
                <a:solidFill>
                  <a:srgbClr val="000000"/>
                </a:solidFill>
                <a:latin typeface="Times New Roman" pitchFamily="18" charset="0"/>
                <a:cs typeface="Times New Roman" pitchFamily="18" charset="0"/>
              </a:rPr>
              <a:t>.</a:t>
            </a:r>
          </a:p>
          <a:p>
            <a:pPr algn="l" fontAlgn="auto">
              <a:spcBef>
                <a:spcPts val="0"/>
              </a:spcBef>
              <a:spcAft>
                <a:spcPts val="0"/>
              </a:spcAft>
              <a:defRPr/>
            </a:pPr>
            <a:r>
              <a:rPr lang="en-US" sz="2000" b="1" kern="0" dirty="0">
                <a:solidFill>
                  <a:srgbClr val="000000"/>
                </a:solidFill>
                <a:latin typeface="Times New Roman" pitchFamily="18" charset="0"/>
                <a:cs typeface="Times New Roman" pitchFamily="18" charset="0"/>
              </a:rPr>
              <a:t>	</a:t>
            </a:r>
            <a:r>
              <a:rPr lang="sr-Cyrl-RS" sz="2000" b="1" kern="0" dirty="0" smtClean="0">
                <a:solidFill>
                  <a:srgbClr val="000000"/>
                </a:solidFill>
                <a:latin typeface="Times New Roman" pitchFamily="18" charset="0"/>
                <a:cs typeface="Times New Roman" pitchFamily="18" charset="0"/>
              </a:rPr>
              <a:t>- </a:t>
            </a:r>
            <a:r>
              <a:rPr lang="sr-Latn-CS" sz="2000" dirty="0" smtClean="0">
                <a:latin typeface="Times New Roman" panose="02020603050405020304" pitchFamily="18" charset="0"/>
                <a:cs typeface="Times New Roman" panose="02020603050405020304" pitchFamily="18" charset="0"/>
              </a:rPr>
              <a:t>The </a:t>
            </a:r>
            <a:r>
              <a:rPr lang="sr-Latn-CS" sz="2000" dirty="0">
                <a:latin typeface="Times New Roman" panose="02020603050405020304" pitchFamily="18" charset="0"/>
                <a:cs typeface="Times New Roman" panose="02020603050405020304" pitchFamily="18" charset="0"/>
              </a:rPr>
              <a:t>Sixth International Symposium of Neurocardiology, Neurocard </a:t>
            </a:r>
            <a:r>
              <a:rPr lang="sr-Cyrl-RS" sz="2000" dirty="0" smtClean="0">
                <a:latin typeface="Times New Roman" panose="02020603050405020304" pitchFamily="18" charset="0"/>
                <a:cs typeface="Times New Roman" panose="02020603050405020304" pitchFamily="18" charset="0"/>
              </a:rPr>
              <a:t>	</a:t>
            </a:r>
            <a:r>
              <a:rPr lang="sr-Latn-CS" sz="2000" dirty="0" smtClean="0">
                <a:latin typeface="Times New Roman" panose="02020603050405020304" pitchFamily="18" charset="0"/>
                <a:cs typeface="Times New Roman" panose="02020603050405020304" pitchFamily="18" charset="0"/>
              </a:rPr>
              <a:t>2014</a:t>
            </a:r>
            <a:r>
              <a:rPr lang="sr-Latn-CS" sz="2000" dirty="0">
                <a:latin typeface="Times New Roman" panose="02020603050405020304" pitchFamily="18" charset="0"/>
                <a:cs typeface="Times New Roman" panose="02020603050405020304" pitchFamily="18" charset="0"/>
              </a:rPr>
              <a:t>, Belgrade October 16-17, 2014</a:t>
            </a:r>
            <a:r>
              <a:rPr lang="en-US" sz="2000" kern="0" dirty="0" smtClean="0">
                <a:solidFill>
                  <a:srgbClr val="000000"/>
                </a:solidFill>
                <a:latin typeface="Times New Roman" pitchFamily="18" charset="0"/>
                <a:cs typeface="Times New Roman" pitchFamily="18" charset="0"/>
              </a:rPr>
              <a:t>.</a:t>
            </a:r>
            <a:endParaRPr lang="sr-Cyrl-R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endParaRPr lang="sr-Cyrl-RS" sz="16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sr-Cyrl-RS" sz="1600" kern="0" dirty="0" smtClean="0">
                <a:solidFill>
                  <a:srgbClr val="000000"/>
                </a:solidFill>
                <a:latin typeface="Times New Roman" pitchFamily="18" charset="0"/>
                <a:cs typeface="Times New Roman" pitchFamily="18" charset="0"/>
              </a:rPr>
              <a:t>Ускоро ће ова сарадња прерасти у потпројекат којим ће руководити кандидат, а резултираће и коменторством на докторату који се ради.</a:t>
            </a:r>
            <a:endParaRPr lang="en-US" sz="2000" kern="0" dirty="0" smtClean="0">
              <a:solidFill>
                <a:srgbClr val="000000"/>
              </a:solidFill>
              <a:latin typeface="Times New Roman" pitchFamily="18" charset="0"/>
              <a:cs typeface="Times New Roman" pitchFamily="18" charset="0"/>
            </a:endParaRPr>
          </a:p>
        </p:txBody>
      </p:sp>
      <p:sp>
        <p:nvSpPr>
          <p:cNvPr id="8" name="Rectangle 8"/>
          <p:cNvSpPr txBox="1">
            <a:spLocks noChangeArrowheads="1"/>
          </p:cNvSpPr>
          <p:nvPr/>
        </p:nvSpPr>
        <p:spPr>
          <a:xfrm>
            <a:off x="276984" y="1376209"/>
            <a:ext cx="86868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n-US" sz="2000" kern="0" dirty="0" smtClean="0">
              <a:solidFill>
                <a:srgbClr val="000000"/>
              </a:solidFill>
              <a:latin typeface="Times New Roman" pitchFamily="18" charset="0"/>
              <a:cs typeface="Times New Roman" pitchFamily="18" charset="0"/>
            </a:endParaRPr>
          </a:p>
          <a:p>
            <a:pPr algn="l" fontAlgn="auto">
              <a:spcBef>
                <a:spcPts val="0"/>
              </a:spcBef>
              <a:spcAft>
                <a:spcPts val="0"/>
              </a:spcAft>
              <a:defRPr/>
            </a:pPr>
            <a:r>
              <a:rPr lang="en-US" sz="2000" b="1" kern="0" dirty="0" smtClean="0">
                <a:solidFill>
                  <a:srgbClr val="000000"/>
                </a:solidFill>
                <a:latin typeface="Times New Roman" pitchFamily="18" charset="0"/>
                <a:cs typeface="Times New Roman" pitchFamily="18" charset="0"/>
              </a:rPr>
              <a:t>3. </a:t>
            </a:r>
            <a:r>
              <a:rPr lang="ru-RU" sz="2000" b="1" kern="0" dirty="0">
                <a:solidFill>
                  <a:srgbClr val="000000"/>
                </a:solidFill>
                <a:latin typeface="Times New Roman" pitchFamily="18" charset="0"/>
                <a:cs typeface="Times New Roman" pitchFamily="18" charset="0"/>
              </a:rPr>
              <a:t>Елементи за квалитативну анализу рада </a:t>
            </a:r>
            <a:r>
              <a:rPr lang="ru-RU" sz="2000" b="1" kern="0" dirty="0" smtClean="0">
                <a:solidFill>
                  <a:srgbClr val="000000"/>
                </a:solidFill>
                <a:latin typeface="Times New Roman" pitchFamily="18" charset="0"/>
                <a:cs typeface="Times New Roman" pitchFamily="18" charset="0"/>
              </a:rPr>
              <a:t>кандидата</a:t>
            </a:r>
            <a:r>
              <a:rPr lang="en-US" sz="2000" b="1" kern="0" dirty="0" smtClean="0">
                <a:solidFill>
                  <a:srgbClr val="000000"/>
                </a:solidFill>
                <a:latin typeface="Times New Roman" pitchFamily="18" charset="0"/>
                <a:cs typeface="Times New Roman" pitchFamily="18" charset="0"/>
              </a:rPr>
              <a:t> (1. </a:t>
            </a:r>
            <a:r>
              <a:rPr lang="en-US" sz="2000" b="1" kern="0" dirty="0" err="1" smtClean="0">
                <a:solidFill>
                  <a:srgbClr val="000000"/>
                </a:solidFill>
                <a:latin typeface="Times New Roman" pitchFamily="18" charset="0"/>
                <a:cs typeface="Times New Roman" pitchFamily="18" charset="0"/>
              </a:rPr>
              <a:t>део</a:t>
            </a:r>
            <a:r>
              <a:rPr lang="en-US" sz="2000" b="1" kern="0" dirty="0" smtClean="0">
                <a:solidFill>
                  <a:srgbClr val="000000"/>
                </a:solidFill>
                <a:latin typeface="Times New Roman" pitchFamily="18" charset="0"/>
                <a:cs typeface="Times New Roman" pitchFamily="18" charset="0"/>
              </a:rPr>
              <a:t>)</a:t>
            </a:r>
            <a:endParaRPr lang="ru-RU" sz="2000" b="1" kern="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950</Words>
  <Application>Microsoft Office PowerPoint</Application>
  <PresentationFormat>On-screen Show (4:3)</PresentationFormat>
  <Paragraphs>119</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Избор у звање виши научни сарадник кандидат: Бранка Хаџић</vt:lpstr>
      <vt:lpstr>PowerPoint Presentation</vt:lpstr>
      <vt:lpstr>PowerPoint Presentation</vt:lpstr>
      <vt:lpstr>Избор у звање виши научни сарадник кандидат: Бранка Хаџић</vt:lpstr>
      <vt:lpstr>Избор у звање виши научни сарадник кандидат: Бранка Хаџић</vt:lpstr>
      <vt:lpstr>PowerPoint Presentation</vt:lpstr>
      <vt:lpstr>PowerPoint Presentation</vt:lpstr>
      <vt:lpstr>PowerPoint Presentation</vt:lpstr>
      <vt:lpstr>Избор у звање виши научни сарадник кандидат: Бранка Хаџић</vt:lpstr>
      <vt:lpstr>PowerPoint Presentation</vt:lpstr>
      <vt:lpstr>Избор у звање виши научни сарадник кандидат: Бранка Хаџић</vt:lpstr>
      <vt:lpstr>Избор у звање виши научни сарадник кандидат: Бранка Хаџић</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Мустра за презентацију за избор у звање виши научни сарадник (11-13 минута)</dc:title>
  <dc:creator>Enterprize</dc:creator>
  <cp:lastModifiedBy>branka</cp:lastModifiedBy>
  <cp:revision>35</cp:revision>
  <dcterms:created xsi:type="dcterms:W3CDTF">2015-06-01T13:36:35Z</dcterms:created>
  <dcterms:modified xsi:type="dcterms:W3CDTF">2015-06-10T07:27:53Z</dcterms:modified>
</cp:coreProperties>
</file>