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3" r:id="rId3"/>
    <p:sldId id="284" r:id="rId4"/>
    <p:sldId id="286" r:id="rId5"/>
    <p:sldId id="285" r:id="rId6"/>
    <p:sldId id="287" r:id="rId7"/>
    <p:sldId id="288" r:id="rId8"/>
    <p:sldId id="263" r:id="rId9"/>
    <p:sldId id="289" r:id="rId10"/>
    <p:sldId id="293" r:id="rId11"/>
    <p:sldId id="295" r:id="rId12"/>
    <p:sldId id="298" r:id="rId13"/>
    <p:sldId id="300" r:id="rId14"/>
    <p:sldId id="301" r:id="rId15"/>
    <p:sldId id="302" r:id="rId16"/>
    <p:sldId id="336" r:id="rId17"/>
    <p:sldId id="337" r:id="rId18"/>
    <p:sldId id="318" r:id="rId19"/>
    <p:sldId id="307" r:id="rId20"/>
    <p:sldId id="308" r:id="rId21"/>
    <p:sldId id="311" r:id="rId22"/>
    <p:sldId id="306" r:id="rId23"/>
    <p:sldId id="314" r:id="rId24"/>
    <p:sldId id="315" r:id="rId25"/>
    <p:sldId id="316" r:id="rId26"/>
    <p:sldId id="319" r:id="rId27"/>
    <p:sldId id="317" r:id="rId28"/>
    <p:sldId id="320" r:id="rId29"/>
    <p:sldId id="321" r:id="rId30"/>
    <p:sldId id="322" r:id="rId31"/>
    <p:sldId id="323" r:id="rId32"/>
    <p:sldId id="325" r:id="rId33"/>
    <p:sldId id="326" r:id="rId34"/>
    <p:sldId id="327" r:id="rId35"/>
    <p:sldId id="324" r:id="rId36"/>
    <p:sldId id="328" r:id="rId37"/>
    <p:sldId id="329" r:id="rId38"/>
    <p:sldId id="330" r:id="rId39"/>
    <p:sldId id="331" r:id="rId40"/>
    <p:sldId id="279" r:id="rId41"/>
    <p:sldId id="332" r:id="rId42"/>
    <p:sldId id="334" r:id="rId43"/>
    <p:sldId id="333" r:id="rId44"/>
  </p:sldIdLst>
  <p:sldSz cx="9144000" cy="6858000" type="screen4x3"/>
  <p:notesSz cx="7099300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Times New Roman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Times New Roman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Times New Roman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8000"/>
    <a:srgbClr val="66FF66"/>
    <a:srgbClr val="33CCCC"/>
    <a:srgbClr val="2720AA"/>
    <a:srgbClr val="FF0000"/>
    <a:srgbClr val="FF0066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8170" autoAdjust="0"/>
    <p:restoredTop sz="92231" autoAdjust="0"/>
  </p:normalViewPr>
  <p:slideViewPr>
    <p:cSldViewPr>
      <p:cViewPr>
        <p:scale>
          <a:sx n="50" d="100"/>
          <a:sy n="50" d="100"/>
        </p:scale>
        <p:origin x="-138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>
        <p:scale>
          <a:sx n="75" d="100"/>
          <a:sy n="75" d="100"/>
        </p:scale>
        <p:origin x="-2112" y="-6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50000"/>
              </a:spcBef>
              <a:defRPr sz="13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50000"/>
              </a:spcBef>
              <a:defRPr sz="13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50000"/>
              </a:spcBef>
              <a:defRPr sz="13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50000"/>
              </a:spcBef>
              <a:defRPr sz="1300"/>
            </a:lvl1pPr>
          </a:lstStyle>
          <a:p>
            <a:fld id="{5ADB4C8E-27F7-4AF7-98E6-25DA98350C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 b="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 b="0"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/>
            </a:lvl1pPr>
          </a:lstStyle>
          <a:p>
            <a:fld id="{36674EA5-986C-4B0B-9128-BE1388E642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66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Column </a:t>
            </a:r>
            <a:r>
              <a:rPr lang="en-US" dirty="0" err="1"/>
              <a:t>HXeOH</a:t>
            </a:r>
            <a:r>
              <a:rPr lang="en-US" dirty="0"/>
              <a:t>, Second </a:t>
            </a:r>
            <a:r>
              <a:rPr lang="en-US" dirty="0" err="1"/>
              <a:t>HXeSH</a:t>
            </a:r>
            <a:r>
              <a:rPr lang="en-US" dirty="0"/>
              <a:t> In parenthesis the values of the non-</a:t>
            </a:r>
            <a:r>
              <a:rPr lang="en-US" dirty="0" err="1"/>
              <a:t>Xe</a:t>
            </a:r>
            <a:r>
              <a:rPr lang="en-US" dirty="0"/>
              <a:t> derivatives</a:t>
            </a:r>
            <a:endParaRPr lang="en-GB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56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parenthesis the tot HF value.</a:t>
            </a:r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Force field to describe Coulomb interaction (LR)</a:t>
            </a:r>
          </a:p>
          <a:p>
            <a:r>
              <a:rPr lang="en-US"/>
              <a:t>During MD step</a:t>
            </a:r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3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parenthesis the HF value is quoted</a:t>
            </a:r>
            <a:endParaRPr lang="en-GB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660B58-5348-42E2-9726-28F66C3F8160}" type="datetime1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FDA59-3B75-446B-A15A-BC020B74CA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1B3817-FAF5-43D6-B1DB-6345CCACBADD}" type="datetime1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00A6E-E8CE-4060-90E2-F2A22A078B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0416A-E549-45FC-8C65-D6B7C689299C}" type="datetime1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6263B-247A-45A8-B587-5B4400C2C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F48C90-E667-4396-B10A-D6F1EC2C2571}" type="datetime1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86CD1-D875-444E-915E-3283AC301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AAC69-615F-495A-B6A1-48E4BECC0029}" type="datetime1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7AC1B-7D31-4107-ABFF-7903B8AAD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CE018-54CE-43FA-9B66-3E9A4355DBDC}" type="datetime1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B0FEC-08A1-422B-9E02-190823E2BD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EB2A7-CD03-4689-9D33-33A27A7CDAF7}" type="datetime1">
              <a:rPr lang="en-US" smtClean="0"/>
              <a:pPr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6E691-525C-4364-9209-CA93D29D9D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43C663-B261-4E3A-9AD6-514FAE5A4FB0}" type="datetime1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0CD38-2D10-4DB8-8E43-47E6DEFD38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08E21E-EA8A-4E31-A814-C5C365EB3072}" type="datetime1">
              <a:rPr lang="en-US" smtClean="0"/>
              <a:pPr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3BD0A-9A7B-462A-9BE7-2B7A5A1C2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0A822-ED55-4492-A32F-2970775B03BD}" type="datetime1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A2107-C062-47B0-84D9-119D807F7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66A50F-4215-4D6C-AD04-D0D71797EA99}" type="datetime1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A5D32-3812-434F-B82A-B3E4F40C9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FFEE"/>
            </a:gs>
            <a:gs pos="100000">
              <a:srgbClr val="A5FFEE">
                <a:gamma/>
                <a:tint val="8235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</a:defRPr>
            </a:lvl1pPr>
          </a:lstStyle>
          <a:p>
            <a:fld id="{5C0AA011-5B66-43AF-8D4E-8A96DF973AD5}" type="datetime1">
              <a:rPr lang="en-US" smtClean="0"/>
              <a:pPr/>
              <a:t>10/18/2012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fld id="{E9994855-E8E3-4DFF-AC26-835BEE83EF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cover dir="r"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3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4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857364"/>
            <a:ext cx="9144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dirty="0" smtClean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DESIGN OF NOVEL NANO-PHOTONIC COMPOUNDS</a:t>
            </a:r>
            <a:endParaRPr lang="en-US" dirty="0">
              <a:solidFill>
                <a:srgbClr val="2720AA"/>
              </a:solidFill>
            </a:endParaRPr>
          </a:p>
          <a:p>
            <a:endParaRPr lang="en-US" dirty="0">
              <a:solidFill>
                <a:srgbClr val="2720AA"/>
              </a:solidFill>
            </a:endParaRPr>
          </a:p>
          <a:p>
            <a:r>
              <a:rPr lang="en-GB" u="sng" dirty="0" err="1" smtClean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Aggelos</a:t>
            </a:r>
            <a:r>
              <a:rPr lang="en-GB" u="sng" dirty="0" smtClean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u="sng" dirty="0" err="1" smtClean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Avramopoulos</a:t>
            </a:r>
            <a:r>
              <a:rPr lang="en-US" dirty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dirty="0" err="1" smtClean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Manthos</a:t>
            </a:r>
            <a:r>
              <a:rPr lang="en-US" dirty="0" smtClean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G. Papadopoulos</a:t>
            </a:r>
            <a:endParaRPr lang="en-US" dirty="0">
              <a:solidFill>
                <a:srgbClr val="2720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rgbClr val="2720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of Biology, Medicinal Chemistry and </a:t>
            </a:r>
            <a:r>
              <a:rPr lang="en-US" dirty="0" err="1" smtClean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Biotechnolodgy</a:t>
            </a:r>
            <a:r>
              <a:rPr lang="en-US" dirty="0" smtClean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Computational Chemistry Group</a:t>
            </a:r>
            <a:endParaRPr lang="en-US" dirty="0">
              <a:solidFill>
                <a:srgbClr val="2720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Hellenic Research Foundation</a:t>
            </a:r>
          </a:p>
          <a:p>
            <a:r>
              <a:rPr lang="en-US" dirty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Athens</a:t>
            </a:r>
            <a:r>
              <a:rPr lang="en-US" dirty="0" smtClean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Greece</a:t>
            </a:r>
            <a:endParaRPr lang="en-US" dirty="0">
              <a:solidFill>
                <a:srgbClr val="2720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2720AA"/>
              </a:solidFill>
            </a:endParaRPr>
          </a:p>
          <a:p>
            <a:endParaRPr lang="en-US" dirty="0">
              <a:solidFill>
                <a:srgbClr val="2720AA"/>
              </a:solidFill>
            </a:endParaRPr>
          </a:p>
          <a:p>
            <a:pPr algn="l"/>
            <a:endParaRPr lang="en-US" sz="1800" dirty="0">
              <a:solidFill>
                <a:srgbClr val="008000"/>
              </a:solidFill>
            </a:endParaRPr>
          </a:p>
          <a:p>
            <a:pPr algn="l"/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50" y="0"/>
            <a:ext cx="1785950" cy="169479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13266" cy="1643050"/>
          </a:xfrm>
          <a:prstGeom prst="rect">
            <a:avLst/>
          </a:prstGeom>
          <a:noFill/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143108" y="6367482"/>
            <a:ext cx="5376890" cy="490518"/>
          </a:xfrm>
        </p:spPr>
        <p:txBody>
          <a:bodyPr/>
          <a:lstStyle/>
          <a:p>
            <a:r>
              <a:rPr lang="nb-NO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HP-SEE User Forum 2012,October 17-19, 2012, Belgrade, Serbia</a:t>
            </a:r>
            <a:endParaRPr lang="en-US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0" y="1643050"/>
            <a:ext cx="9144000" cy="1588"/>
          </a:xfrm>
          <a:prstGeom prst="line">
            <a:avLst/>
          </a:prstGeom>
          <a:solidFill>
            <a:schemeClr val="accent1"/>
          </a:solidFill>
          <a:ln w="63500" cap="flat" cmpd="thinThick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914" name="Object 2050"/>
          <p:cNvGraphicFramePr>
            <a:graphicFrameLocks noChangeAspect="1"/>
          </p:cNvGraphicFramePr>
          <p:nvPr/>
        </p:nvGraphicFramePr>
        <p:xfrm>
          <a:off x="0" y="517525"/>
          <a:ext cx="9144000" cy="6340475"/>
        </p:xfrm>
        <a:graphic>
          <a:graphicData uri="http://schemas.openxmlformats.org/presentationml/2006/ole">
            <p:oleObj spid="_x0000_s294914" name="Chart" r:id="rId4" imgW="7515000" imgH="5562000" progId="Excel.Sheet.8">
              <p:embed/>
            </p:oleObj>
          </a:graphicData>
        </a:graphic>
      </p:graphicFrame>
      <p:sp>
        <p:nvSpPr>
          <p:cNvPr id="294915" name="Text Box 2051"/>
          <p:cNvSpPr txBox="1">
            <a:spLocks noChangeArrowheads="1"/>
          </p:cNvSpPr>
          <p:nvPr/>
        </p:nvSpPr>
        <p:spPr bwMode="auto">
          <a:xfrm>
            <a:off x="1447800" y="5181600"/>
            <a:ext cx="5105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β(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HArF)=76 </a:t>
            </a:r>
            <a:r>
              <a:rPr lang="el-GR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(HF) !</a:t>
            </a:r>
            <a:r>
              <a:rPr lang="en-US"/>
              <a:t> </a:t>
            </a:r>
            <a:endParaRPr lang="en-GB"/>
          </a:p>
        </p:txBody>
      </p:sp>
      <p:sp>
        <p:nvSpPr>
          <p:cNvPr id="294916" name="Text Box 2052"/>
          <p:cNvSpPr txBox="1">
            <a:spLocks noChangeArrowheads="1"/>
          </p:cNvSpPr>
          <p:nvPr/>
        </p:nvSpPr>
        <p:spPr bwMode="auto">
          <a:xfrm>
            <a:off x="1752600" y="228600"/>
            <a:ext cx="58674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Correlation effect on first hyperpolarizability</a:t>
            </a:r>
            <a:endParaRPr lang="en-GB" sz="2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4917" name="Oval 2053"/>
          <p:cNvSpPr>
            <a:spLocks noChangeArrowheads="1"/>
          </p:cNvSpPr>
          <p:nvPr/>
        </p:nvSpPr>
        <p:spPr bwMode="auto">
          <a:xfrm>
            <a:off x="2133600" y="990600"/>
            <a:ext cx="533400" cy="228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4918" name="Text Box 2054"/>
          <p:cNvSpPr txBox="1">
            <a:spLocks noChangeArrowheads="1"/>
          </p:cNvSpPr>
          <p:nvPr/>
        </p:nvSpPr>
        <p:spPr bwMode="auto">
          <a:xfrm>
            <a:off x="1600200" y="40386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/>
              <a:t> </a:t>
            </a:r>
            <a:r>
              <a:rPr lang="en-GB" sz="2000"/>
              <a:t>HF molecule</a:t>
            </a:r>
          </a:p>
        </p:txBody>
      </p:sp>
      <p:sp>
        <p:nvSpPr>
          <p:cNvPr id="294919" name="Line 2055"/>
          <p:cNvSpPr>
            <a:spLocks noChangeShapeType="1"/>
          </p:cNvSpPr>
          <p:nvPr/>
        </p:nvSpPr>
        <p:spPr bwMode="auto">
          <a:xfrm>
            <a:off x="2438400" y="1219200"/>
            <a:ext cx="0" cy="289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94914" grpId="0"/>
      <p:bldP spid="294915" grpId="0" autoUpdateAnimBg="0"/>
      <p:bldP spid="294917" grpId="0" animBg="1"/>
      <p:bldP spid="294918" grpId="0" autoUpdateAnimBg="0"/>
      <p:bldP spid="2949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12" name="Group 52"/>
          <p:cNvGrpSpPr>
            <a:grpSpLocks/>
          </p:cNvGrpSpPr>
          <p:nvPr/>
        </p:nvGrpSpPr>
        <p:grpSpPr bwMode="auto">
          <a:xfrm>
            <a:off x="228600" y="228600"/>
            <a:ext cx="8001000" cy="5722938"/>
            <a:chOff x="-2" y="-2"/>
            <a:chExt cx="2386" cy="2986"/>
          </a:xfrm>
        </p:grpSpPr>
        <p:grpSp>
          <p:nvGrpSpPr>
            <p:cNvPr id="297010" name="Group 50"/>
            <p:cNvGrpSpPr>
              <a:grpSpLocks/>
            </p:cNvGrpSpPr>
            <p:nvPr/>
          </p:nvGrpSpPr>
          <p:grpSpPr bwMode="auto">
            <a:xfrm>
              <a:off x="0" y="0"/>
              <a:ext cx="2382" cy="2982"/>
              <a:chOff x="0" y="0"/>
              <a:chExt cx="2382" cy="2982"/>
            </a:xfrm>
          </p:grpSpPr>
          <p:grpSp>
            <p:nvGrpSpPr>
              <p:cNvPr id="296979" name="Group 19"/>
              <p:cNvGrpSpPr>
                <a:grpSpLocks/>
              </p:cNvGrpSpPr>
              <p:nvPr/>
            </p:nvGrpSpPr>
            <p:grpSpPr bwMode="auto">
              <a:xfrm>
                <a:off x="0" y="0"/>
                <a:ext cx="661" cy="508"/>
                <a:chOff x="0" y="0"/>
                <a:chExt cx="661" cy="508"/>
              </a:xfrm>
            </p:grpSpPr>
            <p:sp>
              <p:nvSpPr>
                <p:cNvPr id="296962" name="Rectangle 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575" cy="50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2000" b="0"/>
                    <a:t> </a:t>
                  </a:r>
                </a:p>
                <a:p>
                  <a:pPr algn="l"/>
                  <a:endParaRPr lang="en-US" sz="2000" b="0"/>
                </a:p>
              </p:txBody>
            </p:sp>
            <p:sp>
              <p:nvSpPr>
                <p:cNvPr id="296978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61" cy="5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6981" name="Group 21"/>
              <p:cNvGrpSpPr>
                <a:grpSpLocks/>
              </p:cNvGrpSpPr>
              <p:nvPr/>
            </p:nvGrpSpPr>
            <p:grpSpPr bwMode="auto">
              <a:xfrm>
                <a:off x="661" y="0"/>
                <a:ext cx="630" cy="508"/>
                <a:chOff x="661" y="0"/>
                <a:chExt cx="630" cy="508"/>
              </a:xfrm>
            </p:grpSpPr>
            <p:sp>
              <p:nvSpPr>
                <p:cNvPr id="296963" name="Rectangle 3"/>
                <p:cNvSpPr>
                  <a:spLocks noChangeArrowheads="1"/>
                </p:cNvSpPr>
                <p:nvPr/>
              </p:nvSpPr>
              <p:spPr bwMode="auto">
                <a:xfrm>
                  <a:off x="704" y="0"/>
                  <a:ext cx="544" cy="50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2000"/>
                    <a:t>p</a:t>
                  </a:r>
                  <a:r>
                    <a:rPr lang="en-US" sz="2000" baseline="30000"/>
                    <a:t>el</a:t>
                  </a:r>
                  <a:endParaRPr lang="en-US" sz="2000"/>
                </a:p>
                <a:p>
                  <a:endParaRPr lang="en-US" sz="2000" b="0"/>
                </a:p>
              </p:txBody>
            </p:sp>
            <p:sp>
              <p:nvSpPr>
                <p:cNvPr id="296980" name="Rectangle 20"/>
                <p:cNvSpPr>
                  <a:spLocks noChangeArrowheads="1"/>
                </p:cNvSpPr>
                <p:nvPr/>
              </p:nvSpPr>
              <p:spPr bwMode="auto">
                <a:xfrm>
                  <a:off x="661" y="0"/>
                  <a:ext cx="630" cy="5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6983" name="Group 23"/>
              <p:cNvGrpSpPr>
                <a:grpSpLocks/>
              </p:cNvGrpSpPr>
              <p:nvPr/>
            </p:nvGrpSpPr>
            <p:grpSpPr bwMode="auto">
              <a:xfrm>
                <a:off x="1291" y="0"/>
                <a:ext cx="534" cy="508"/>
                <a:chOff x="1291" y="0"/>
                <a:chExt cx="534" cy="508"/>
              </a:xfrm>
            </p:grpSpPr>
            <p:sp>
              <p:nvSpPr>
                <p:cNvPr id="296964" name="Rectangle 4"/>
                <p:cNvSpPr>
                  <a:spLocks noChangeArrowheads="1"/>
                </p:cNvSpPr>
                <p:nvPr/>
              </p:nvSpPr>
              <p:spPr bwMode="auto">
                <a:xfrm>
                  <a:off x="1334" y="0"/>
                  <a:ext cx="448" cy="50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tIns="76176" bIns="0"/>
                <a:lstStyle/>
                <a:p>
                  <a:pPr algn="just" eaLnBrk="1" hangingPunct="1"/>
                  <a:r>
                    <a:rPr lang="en-US" sz="2000"/>
                    <a:t>      p</a:t>
                  </a:r>
                  <a:r>
                    <a:rPr lang="en-US" sz="2000" baseline="30000"/>
                    <a:t>pv</a:t>
                  </a:r>
                  <a:endParaRPr lang="en-US" sz="2000"/>
                </a:p>
                <a:p>
                  <a:pPr algn="just"/>
                  <a:endParaRPr lang="en-US" sz="2000" b="0"/>
                </a:p>
              </p:txBody>
            </p:sp>
            <p:sp>
              <p:nvSpPr>
                <p:cNvPr id="296982" name="Rectangle 22"/>
                <p:cNvSpPr>
                  <a:spLocks noChangeArrowheads="1"/>
                </p:cNvSpPr>
                <p:nvPr/>
              </p:nvSpPr>
              <p:spPr bwMode="auto">
                <a:xfrm>
                  <a:off x="1291" y="0"/>
                  <a:ext cx="534" cy="5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6985" name="Group 25"/>
              <p:cNvGrpSpPr>
                <a:grpSpLocks/>
              </p:cNvGrpSpPr>
              <p:nvPr/>
            </p:nvGrpSpPr>
            <p:grpSpPr bwMode="auto">
              <a:xfrm>
                <a:off x="1825" y="0"/>
                <a:ext cx="557" cy="508"/>
                <a:chOff x="1825" y="0"/>
                <a:chExt cx="557" cy="508"/>
              </a:xfrm>
            </p:grpSpPr>
            <p:sp>
              <p:nvSpPr>
                <p:cNvPr id="296965" name="Rectangle 5"/>
                <p:cNvSpPr>
                  <a:spLocks noChangeArrowheads="1"/>
                </p:cNvSpPr>
                <p:nvPr/>
              </p:nvSpPr>
              <p:spPr bwMode="auto">
                <a:xfrm>
                  <a:off x="1868" y="0"/>
                  <a:ext cx="471" cy="50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tIns="76176" bIns="0"/>
                <a:lstStyle/>
                <a:p>
                  <a:pPr algn="just" eaLnBrk="1" hangingPunct="1"/>
                  <a:r>
                    <a:rPr lang="en-US" sz="2000"/>
                    <a:t>    p</a:t>
                  </a:r>
                  <a:r>
                    <a:rPr lang="en-US" sz="2000" baseline="30000"/>
                    <a:t>zpva</a:t>
                  </a:r>
                  <a:endParaRPr lang="en-US" sz="2000"/>
                </a:p>
                <a:p>
                  <a:pPr algn="just"/>
                  <a:endParaRPr lang="en-US" sz="2000" b="0"/>
                </a:p>
              </p:txBody>
            </p:sp>
            <p:sp>
              <p:nvSpPr>
                <p:cNvPr id="296984" name="Rectangle 24"/>
                <p:cNvSpPr>
                  <a:spLocks noChangeArrowheads="1"/>
                </p:cNvSpPr>
                <p:nvPr/>
              </p:nvSpPr>
              <p:spPr bwMode="auto">
                <a:xfrm>
                  <a:off x="1825" y="0"/>
                  <a:ext cx="557" cy="50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6987" name="Group 27"/>
              <p:cNvGrpSpPr>
                <a:grpSpLocks/>
              </p:cNvGrpSpPr>
              <p:nvPr/>
            </p:nvGrpSpPr>
            <p:grpSpPr bwMode="auto">
              <a:xfrm>
                <a:off x="0" y="508"/>
                <a:ext cx="661" cy="633"/>
                <a:chOff x="0" y="508"/>
                <a:chExt cx="661" cy="633"/>
              </a:xfrm>
            </p:grpSpPr>
            <p:sp>
              <p:nvSpPr>
                <p:cNvPr id="296966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508"/>
                  <a:ext cx="575" cy="63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l-GR" sz="2000"/>
                    <a:t>μ</a:t>
                  </a:r>
                  <a:r>
                    <a:rPr lang="en-US" sz="2000" b="0" baseline="-30000"/>
                    <a:t>z</a:t>
                  </a:r>
                  <a:endParaRPr lang="en-US" sz="2000" b="0"/>
                </a:p>
                <a:p>
                  <a:pPr algn="l"/>
                  <a:endParaRPr lang="en-US" sz="2000" b="0"/>
                </a:p>
              </p:txBody>
            </p:sp>
            <p:sp>
              <p:nvSpPr>
                <p:cNvPr id="296986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508"/>
                  <a:ext cx="661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6989" name="Group 29"/>
              <p:cNvGrpSpPr>
                <a:grpSpLocks/>
              </p:cNvGrpSpPr>
              <p:nvPr/>
            </p:nvGrpSpPr>
            <p:grpSpPr bwMode="auto">
              <a:xfrm>
                <a:off x="661" y="508"/>
                <a:ext cx="630" cy="633"/>
                <a:chOff x="661" y="508"/>
                <a:chExt cx="630" cy="633"/>
              </a:xfrm>
            </p:grpSpPr>
            <p:sp>
              <p:nvSpPr>
                <p:cNvPr id="296967" name="Rectangle 7"/>
                <p:cNvSpPr>
                  <a:spLocks noChangeArrowheads="1"/>
                </p:cNvSpPr>
                <p:nvPr/>
              </p:nvSpPr>
              <p:spPr bwMode="auto">
                <a:xfrm>
                  <a:off x="704" y="508"/>
                  <a:ext cx="544" cy="63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2000" b="0"/>
                    <a:t>            2.778</a:t>
                  </a:r>
                </a:p>
                <a:p>
                  <a:r>
                    <a:rPr lang="en-US" sz="2000" b="0"/>
                    <a:t>            </a:t>
                  </a:r>
                </a:p>
              </p:txBody>
            </p:sp>
            <p:sp>
              <p:nvSpPr>
                <p:cNvPr id="296988" name="Rectangle 28"/>
                <p:cNvSpPr>
                  <a:spLocks noChangeArrowheads="1"/>
                </p:cNvSpPr>
                <p:nvPr/>
              </p:nvSpPr>
              <p:spPr bwMode="auto">
                <a:xfrm>
                  <a:off x="661" y="508"/>
                  <a:ext cx="63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6991" name="Group 31"/>
              <p:cNvGrpSpPr>
                <a:grpSpLocks/>
              </p:cNvGrpSpPr>
              <p:nvPr/>
            </p:nvGrpSpPr>
            <p:grpSpPr bwMode="auto">
              <a:xfrm>
                <a:off x="1291" y="508"/>
                <a:ext cx="534" cy="633"/>
                <a:chOff x="1291" y="508"/>
                <a:chExt cx="534" cy="633"/>
              </a:xfrm>
            </p:grpSpPr>
            <p:sp>
              <p:nvSpPr>
                <p:cNvPr id="296968" name="Rectangle 8"/>
                <p:cNvSpPr>
                  <a:spLocks noChangeArrowheads="1"/>
                </p:cNvSpPr>
                <p:nvPr/>
              </p:nvSpPr>
              <p:spPr bwMode="auto">
                <a:xfrm>
                  <a:off x="1334" y="508"/>
                  <a:ext cx="448" cy="63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2000" b="0"/>
                    <a:t> </a:t>
                  </a:r>
                </a:p>
                <a:p>
                  <a:endParaRPr lang="en-US" sz="2000" b="0"/>
                </a:p>
              </p:txBody>
            </p:sp>
            <p:sp>
              <p:nvSpPr>
                <p:cNvPr id="296990" name="Rectangle 30"/>
                <p:cNvSpPr>
                  <a:spLocks noChangeArrowheads="1"/>
                </p:cNvSpPr>
                <p:nvPr/>
              </p:nvSpPr>
              <p:spPr bwMode="auto">
                <a:xfrm>
                  <a:off x="1291" y="508"/>
                  <a:ext cx="53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6993" name="Group 33"/>
              <p:cNvGrpSpPr>
                <a:grpSpLocks/>
              </p:cNvGrpSpPr>
              <p:nvPr/>
            </p:nvGrpSpPr>
            <p:grpSpPr bwMode="auto">
              <a:xfrm>
                <a:off x="1825" y="508"/>
                <a:ext cx="557" cy="633"/>
                <a:chOff x="1825" y="508"/>
                <a:chExt cx="557" cy="633"/>
              </a:xfrm>
            </p:grpSpPr>
            <p:sp>
              <p:nvSpPr>
                <p:cNvPr id="296969" name="Rectangle 9"/>
                <p:cNvSpPr>
                  <a:spLocks noChangeArrowheads="1"/>
                </p:cNvSpPr>
                <p:nvPr/>
              </p:nvSpPr>
              <p:spPr bwMode="auto">
                <a:xfrm>
                  <a:off x="1868" y="508"/>
                  <a:ext cx="471" cy="63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2000" b="0"/>
                    <a:t>-0.05</a:t>
                  </a:r>
                </a:p>
                <a:p>
                  <a:r>
                    <a:rPr lang="en-US" sz="2000" b="0"/>
                    <a:t>     (0.034)</a:t>
                  </a:r>
                </a:p>
                <a:p>
                  <a:endParaRPr lang="en-US" sz="2000" b="0"/>
                </a:p>
              </p:txBody>
            </p:sp>
            <p:sp>
              <p:nvSpPr>
                <p:cNvPr id="296992" name="Rectangle 32"/>
                <p:cNvSpPr>
                  <a:spLocks noChangeArrowheads="1"/>
                </p:cNvSpPr>
                <p:nvPr/>
              </p:nvSpPr>
              <p:spPr bwMode="auto">
                <a:xfrm>
                  <a:off x="1825" y="508"/>
                  <a:ext cx="55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6995" name="Group 35"/>
              <p:cNvGrpSpPr>
                <a:grpSpLocks/>
              </p:cNvGrpSpPr>
              <p:nvPr/>
            </p:nvGrpSpPr>
            <p:grpSpPr bwMode="auto">
              <a:xfrm>
                <a:off x="0" y="1141"/>
                <a:ext cx="661" cy="863"/>
                <a:chOff x="0" y="1141"/>
                <a:chExt cx="661" cy="863"/>
              </a:xfrm>
            </p:grpSpPr>
            <p:sp>
              <p:nvSpPr>
                <p:cNvPr id="296970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1141"/>
                  <a:ext cx="575" cy="86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l-GR" sz="20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α</a:t>
                  </a:r>
                  <a:r>
                    <a:rPr lang="en-US" sz="2000" baseline="-300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zz</a:t>
                  </a:r>
                  <a:r>
                    <a:rPr lang="en-US" sz="20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(0;0)</a:t>
                  </a:r>
                </a:p>
                <a:p>
                  <a:pPr algn="l"/>
                  <a:r>
                    <a:rPr lang="en-US" sz="2000"/>
                    <a:t> </a:t>
                  </a:r>
                </a:p>
                <a:p>
                  <a:pPr algn="l"/>
                  <a:r>
                    <a:rPr lang="el-GR" sz="20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α</a:t>
                  </a:r>
                  <a:r>
                    <a:rPr lang="en-US" sz="2000" baseline="-300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zz</a:t>
                  </a:r>
                  <a:r>
                    <a:rPr lang="el-GR" sz="20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(-ω;ω)</a:t>
                  </a:r>
                  <a:endParaRPr lang="en-US" sz="20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  <a:p>
                  <a:pPr algn="l"/>
                  <a:endParaRPr lang="en-US" sz="20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296994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141"/>
                  <a:ext cx="661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6997" name="Group 37"/>
              <p:cNvGrpSpPr>
                <a:grpSpLocks/>
              </p:cNvGrpSpPr>
              <p:nvPr/>
            </p:nvGrpSpPr>
            <p:grpSpPr bwMode="auto">
              <a:xfrm>
                <a:off x="661" y="1141"/>
                <a:ext cx="630" cy="863"/>
                <a:chOff x="661" y="1141"/>
                <a:chExt cx="630" cy="863"/>
              </a:xfrm>
            </p:grpSpPr>
            <p:sp>
              <p:nvSpPr>
                <p:cNvPr id="296971" name="Rectangle 11"/>
                <p:cNvSpPr>
                  <a:spLocks noChangeArrowheads="1"/>
                </p:cNvSpPr>
                <p:nvPr/>
              </p:nvSpPr>
              <p:spPr bwMode="auto">
                <a:xfrm>
                  <a:off x="704" y="1141"/>
                  <a:ext cx="544" cy="86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l-GR" sz="2000" b="0"/>
                    <a:t>        </a:t>
                  </a:r>
                  <a:r>
                    <a:rPr lang="el-GR" sz="20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59.24</a:t>
                  </a:r>
                  <a:endParaRPr lang="en-US" sz="2000" b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  <a:p>
                  <a:endParaRPr lang="en-US" sz="2000" b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  <a:p>
                  <a:r>
                    <a:rPr lang="el-GR" sz="2000" b="0"/>
                    <a:t>        </a:t>
                  </a:r>
                  <a:r>
                    <a:rPr lang="en-US" sz="2000" b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65.57</a:t>
                  </a:r>
                </a:p>
                <a:p>
                  <a:r>
                    <a:rPr lang="en-US" sz="2000" b="0"/>
                    <a:t>        </a:t>
                  </a:r>
                </a:p>
                <a:p>
                  <a:endParaRPr lang="en-US" sz="2000" b="0"/>
                </a:p>
              </p:txBody>
            </p:sp>
            <p:sp>
              <p:nvSpPr>
                <p:cNvPr id="296996" name="Rectangle 36"/>
                <p:cNvSpPr>
                  <a:spLocks noChangeArrowheads="1"/>
                </p:cNvSpPr>
                <p:nvPr/>
              </p:nvSpPr>
              <p:spPr bwMode="auto">
                <a:xfrm>
                  <a:off x="661" y="1141"/>
                  <a:ext cx="630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6999" name="Group 39"/>
              <p:cNvGrpSpPr>
                <a:grpSpLocks/>
              </p:cNvGrpSpPr>
              <p:nvPr/>
            </p:nvGrpSpPr>
            <p:grpSpPr bwMode="auto">
              <a:xfrm>
                <a:off x="1291" y="1141"/>
                <a:ext cx="534" cy="863"/>
                <a:chOff x="1291" y="1141"/>
                <a:chExt cx="534" cy="863"/>
              </a:xfrm>
            </p:grpSpPr>
            <p:sp>
              <p:nvSpPr>
                <p:cNvPr id="296972" name="Rectangle 12"/>
                <p:cNvSpPr>
                  <a:spLocks noChangeArrowheads="1"/>
                </p:cNvSpPr>
                <p:nvPr/>
              </p:nvSpPr>
              <p:spPr bwMode="auto">
                <a:xfrm>
                  <a:off x="1334" y="1141"/>
                  <a:ext cx="448" cy="86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2000" b="0"/>
                    <a:t>      </a:t>
                  </a:r>
                  <a:r>
                    <a:rPr lang="en-US" sz="20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41.87</a:t>
                  </a:r>
                </a:p>
                <a:p>
                  <a:r>
                    <a:rPr lang="en-US" sz="20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    (34.31)</a:t>
                  </a:r>
                </a:p>
                <a:p>
                  <a:r>
                    <a:rPr lang="en-US" sz="2000" b="0"/>
                    <a:t>      </a:t>
                  </a:r>
                  <a:r>
                    <a:rPr lang="en-US" sz="2000" b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-0.18</a:t>
                  </a:r>
                </a:p>
                <a:p>
                  <a:r>
                    <a:rPr lang="en-US" sz="2000" b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    (-0.03)</a:t>
                  </a:r>
                </a:p>
                <a:p>
                  <a:endParaRPr lang="en-US" sz="2000" b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296998" name="Rectangle 38"/>
                <p:cNvSpPr>
                  <a:spLocks noChangeArrowheads="1"/>
                </p:cNvSpPr>
                <p:nvPr/>
              </p:nvSpPr>
              <p:spPr bwMode="auto">
                <a:xfrm>
                  <a:off x="1291" y="1141"/>
                  <a:ext cx="534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7001" name="Group 41"/>
              <p:cNvGrpSpPr>
                <a:grpSpLocks/>
              </p:cNvGrpSpPr>
              <p:nvPr/>
            </p:nvGrpSpPr>
            <p:grpSpPr bwMode="auto">
              <a:xfrm>
                <a:off x="1825" y="1141"/>
                <a:ext cx="557" cy="863"/>
                <a:chOff x="1825" y="1141"/>
                <a:chExt cx="557" cy="863"/>
              </a:xfrm>
            </p:grpSpPr>
            <p:sp>
              <p:nvSpPr>
                <p:cNvPr id="296973" name="Rectangle 13"/>
                <p:cNvSpPr>
                  <a:spLocks noChangeArrowheads="1"/>
                </p:cNvSpPr>
                <p:nvPr/>
              </p:nvSpPr>
              <p:spPr bwMode="auto">
                <a:xfrm>
                  <a:off x="1868" y="1141"/>
                  <a:ext cx="471" cy="86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20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4.96</a:t>
                  </a:r>
                </a:p>
                <a:p>
                  <a:r>
                    <a:rPr lang="en-US" sz="20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(1.43)</a:t>
                  </a:r>
                </a:p>
                <a:p>
                  <a:r>
                    <a:rPr lang="en-US" sz="2000" b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5.49</a:t>
                  </a:r>
                </a:p>
                <a:p>
                  <a:r>
                    <a:rPr lang="en-US" sz="2000" b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(1.68)</a:t>
                  </a:r>
                </a:p>
                <a:p>
                  <a:endParaRPr lang="en-US" sz="2000" b="0"/>
                </a:p>
              </p:txBody>
            </p:sp>
            <p:sp>
              <p:nvSpPr>
                <p:cNvPr id="297000" name="Rectangle 40"/>
                <p:cNvSpPr>
                  <a:spLocks noChangeArrowheads="1"/>
                </p:cNvSpPr>
                <p:nvPr/>
              </p:nvSpPr>
              <p:spPr bwMode="auto">
                <a:xfrm>
                  <a:off x="1825" y="1141"/>
                  <a:ext cx="557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7003" name="Group 43"/>
              <p:cNvGrpSpPr>
                <a:grpSpLocks/>
              </p:cNvGrpSpPr>
              <p:nvPr/>
            </p:nvGrpSpPr>
            <p:grpSpPr bwMode="auto">
              <a:xfrm>
                <a:off x="0" y="2004"/>
                <a:ext cx="661" cy="978"/>
                <a:chOff x="0" y="2004"/>
                <a:chExt cx="661" cy="978"/>
              </a:xfrm>
            </p:grpSpPr>
            <p:sp>
              <p:nvSpPr>
                <p:cNvPr id="296974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2004"/>
                  <a:ext cx="575" cy="97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l-GR" sz="200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β</a:t>
                  </a:r>
                  <a:r>
                    <a:rPr lang="en-US" sz="2000" baseline="-3000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zzz</a:t>
                  </a:r>
                  <a:r>
                    <a:rPr lang="en-US" sz="200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(0;0,0)</a:t>
                  </a:r>
                </a:p>
                <a:p>
                  <a:pPr algn="l"/>
                  <a:r>
                    <a:rPr lang="en-US" sz="2000"/>
                    <a:t> </a:t>
                  </a:r>
                </a:p>
                <a:p>
                  <a:pPr algn="l"/>
                  <a:r>
                    <a:rPr lang="el-GR" sz="20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β</a:t>
                  </a:r>
                  <a:r>
                    <a:rPr lang="en-US" sz="2000" baseline="-300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zzz</a:t>
                  </a:r>
                  <a:r>
                    <a:rPr lang="el-GR" sz="20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(-ω;ω,0)</a:t>
                  </a:r>
                  <a:endParaRPr lang="en-US" sz="2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  <a:p>
                  <a:pPr algn="l"/>
                  <a:r>
                    <a:rPr lang="en-US" sz="2000"/>
                    <a:t> </a:t>
                  </a:r>
                </a:p>
                <a:p>
                  <a:pPr algn="l"/>
                  <a:r>
                    <a:rPr lang="el-GR" sz="20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β</a:t>
                  </a:r>
                  <a:r>
                    <a:rPr lang="en-US" sz="2000" baseline="-300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zzz</a:t>
                  </a:r>
                  <a:r>
                    <a:rPr lang="el-GR" sz="20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(-2ω;ω,ω)</a:t>
                  </a:r>
                  <a:endParaRPr lang="en-US" sz="20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  <a:p>
                  <a:pPr algn="l"/>
                  <a:endParaRPr lang="en-US" sz="20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297002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2004"/>
                  <a:ext cx="661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7005" name="Group 45"/>
              <p:cNvGrpSpPr>
                <a:grpSpLocks/>
              </p:cNvGrpSpPr>
              <p:nvPr/>
            </p:nvGrpSpPr>
            <p:grpSpPr bwMode="auto">
              <a:xfrm>
                <a:off x="661" y="2004"/>
                <a:ext cx="630" cy="978"/>
                <a:chOff x="661" y="2004"/>
                <a:chExt cx="630" cy="978"/>
              </a:xfrm>
            </p:grpSpPr>
            <p:sp>
              <p:nvSpPr>
                <p:cNvPr id="296975" name="Rectangle 15"/>
                <p:cNvSpPr>
                  <a:spLocks noChangeArrowheads="1"/>
                </p:cNvSpPr>
                <p:nvPr/>
              </p:nvSpPr>
              <p:spPr bwMode="auto">
                <a:xfrm>
                  <a:off x="704" y="2004"/>
                  <a:ext cx="544" cy="97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2000" b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-1443.4</a:t>
                  </a:r>
                </a:p>
                <a:p>
                  <a:endParaRPr lang="en-US" sz="2000" b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  <a:p>
                  <a:r>
                    <a:rPr lang="en-US" sz="20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-1859.8</a:t>
                  </a:r>
                </a:p>
                <a:p>
                  <a:endParaRPr lang="en-US" sz="2000" b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  <a:p>
                  <a:r>
                    <a:rPr lang="en-US" sz="2000" b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-3723.9</a:t>
                  </a:r>
                </a:p>
                <a:p>
                  <a:r>
                    <a:rPr lang="en-US" sz="2000" b="0"/>
                    <a:t>  </a:t>
                  </a:r>
                </a:p>
              </p:txBody>
            </p:sp>
            <p:sp>
              <p:nvSpPr>
                <p:cNvPr id="297004" name="Rectangle 44"/>
                <p:cNvSpPr>
                  <a:spLocks noChangeArrowheads="1"/>
                </p:cNvSpPr>
                <p:nvPr/>
              </p:nvSpPr>
              <p:spPr bwMode="auto">
                <a:xfrm>
                  <a:off x="661" y="2004"/>
                  <a:ext cx="630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7007" name="Group 47"/>
              <p:cNvGrpSpPr>
                <a:grpSpLocks/>
              </p:cNvGrpSpPr>
              <p:nvPr/>
            </p:nvGrpSpPr>
            <p:grpSpPr bwMode="auto">
              <a:xfrm>
                <a:off x="1291" y="2004"/>
                <a:ext cx="534" cy="978"/>
                <a:chOff x="1291" y="2004"/>
                <a:chExt cx="534" cy="978"/>
              </a:xfrm>
            </p:grpSpPr>
            <p:sp>
              <p:nvSpPr>
                <p:cNvPr id="296976" name="Rectangle 16"/>
                <p:cNvSpPr>
                  <a:spLocks noChangeArrowheads="1"/>
                </p:cNvSpPr>
                <p:nvPr/>
              </p:nvSpPr>
              <p:spPr bwMode="auto">
                <a:xfrm>
                  <a:off x="1334" y="2004"/>
                  <a:ext cx="448" cy="97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2000" b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-710.5</a:t>
                  </a:r>
                </a:p>
                <a:p>
                  <a:r>
                    <a:rPr lang="en-US" sz="2000" b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(285.9)</a:t>
                  </a:r>
                </a:p>
                <a:p>
                  <a:r>
                    <a:rPr lang="en-US" sz="20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-333.6</a:t>
                  </a:r>
                </a:p>
                <a:p>
                  <a:r>
                    <a:rPr lang="en-US" sz="20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(-68.5)</a:t>
                  </a:r>
                </a:p>
                <a:p>
                  <a:r>
                    <a:rPr lang="en-US" sz="2000" b="0"/>
                    <a:t>    </a:t>
                  </a:r>
                  <a:r>
                    <a:rPr lang="en-US" sz="2000" b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21.3</a:t>
                  </a:r>
                </a:p>
                <a:p>
                  <a:r>
                    <a:rPr lang="en-US" sz="2000" b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    (1.5)</a:t>
                  </a:r>
                </a:p>
                <a:p>
                  <a:endParaRPr lang="en-US" sz="2000" b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297006" name="Rectangle 46"/>
                <p:cNvSpPr>
                  <a:spLocks noChangeArrowheads="1"/>
                </p:cNvSpPr>
                <p:nvPr/>
              </p:nvSpPr>
              <p:spPr bwMode="auto">
                <a:xfrm>
                  <a:off x="1291" y="2004"/>
                  <a:ext cx="534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7009" name="Group 49"/>
              <p:cNvGrpSpPr>
                <a:grpSpLocks/>
              </p:cNvGrpSpPr>
              <p:nvPr/>
            </p:nvGrpSpPr>
            <p:grpSpPr bwMode="auto">
              <a:xfrm>
                <a:off x="1825" y="2004"/>
                <a:ext cx="557" cy="978"/>
                <a:chOff x="1825" y="2004"/>
                <a:chExt cx="557" cy="978"/>
              </a:xfrm>
            </p:grpSpPr>
            <p:sp>
              <p:nvSpPr>
                <p:cNvPr id="296977" name="Rectangle 17"/>
                <p:cNvSpPr>
                  <a:spLocks noChangeArrowheads="1"/>
                </p:cNvSpPr>
                <p:nvPr/>
              </p:nvSpPr>
              <p:spPr bwMode="auto">
                <a:xfrm>
                  <a:off x="1868" y="2004"/>
                  <a:ext cx="471" cy="97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2000" b="0"/>
                    <a:t>     </a:t>
                  </a:r>
                  <a:r>
                    <a:rPr lang="en-US" sz="2000" b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-146 </a:t>
                  </a:r>
                </a:p>
                <a:p>
                  <a:pPr algn="l"/>
                  <a:r>
                    <a:rPr lang="en-US" sz="2000" b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    (-68.4)</a:t>
                  </a:r>
                </a:p>
                <a:p>
                  <a:pPr algn="l"/>
                  <a:r>
                    <a:rPr lang="en-US" sz="2000" b="0"/>
                    <a:t>     </a:t>
                  </a:r>
                  <a:r>
                    <a:rPr lang="en-US" sz="20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-188.2</a:t>
                  </a:r>
                </a:p>
                <a:p>
                  <a:pPr algn="l"/>
                  <a:r>
                    <a:rPr lang="en-US" sz="20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     (-88.0)</a:t>
                  </a:r>
                </a:p>
                <a:p>
                  <a:pPr algn="l"/>
                  <a:r>
                    <a:rPr lang="en-US" sz="2000" b="0"/>
                    <a:t> </a:t>
                  </a:r>
                </a:p>
                <a:p>
                  <a:pPr algn="l"/>
                  <a:endParaRPr lang="en-US" sz="2000" b="0"/>
                </a:p>
              </p:txBody>
            </p:sp>
            <p:sp>
              <p:nvSpPr>
                <p:cNvPr id="297008" name="Rectangle 48"/>
                <p:cNvSpPr>
                  <a:spLocks noChangeArrowheads="1"/>
                </p:cNvSpPr>
                <p:nvPr/>
              </p:nvSpPr>
              <p:spPr bwMode="auto">
                <a:xfrm>
                  <a:off x="1825" y="2004"/>
                  <a:ext cx="557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97011" name="Rectangle 51"/>
            <p:cNvSpPr>
              <a:spLocks noChangeArrowheads="1"/>
            </p:cNvSpPr>
            <p:nvPr/>
          </p:nvSpPr>
          <p:spPr bwMode="auto">
            <a:xfrm>
              <a:off x="-2" y="-2"/>
              <a:ext cx="2386" cy="2986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97013" name="Text Box 53"/>
          <p:cNvSpPr txBox="1">
            <a:spLocks noChangeArrowheads="1"/>
          </p:cNvSpPr>
          <p:nvPr/>
        </p:nvSpPr>
        <p:spPr bwMode="auto">
          <a:xfrm>
            <a:off x="-928726" y="6000768"/>
            <a:ext cx="7315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 </a:t>
            </a:r>
            <a:r>
              <a:rPr 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Vibrational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contribution is significant</a:t>
            </a:r>
            <a:endParaRPr lang="en-GB" sz="2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>
          <a:xfrm>
            <a:off x="5072066" y="6400800"/>
            <a:ext cx="2895600" cy="457200"/>
          </a:xfrm>
        </p:spPr>
        <p:txBody>
          <a:bodyPr/>
          <a:lstStyle/>
          <a:p>
            <a:r>
              <a:rPr lang="nb-NO" dirty="0" smtClean="0"/>
              <a:t>HP-SEE User Forum 2012,October 17-19, 2012, Belgrade, Serbia</a:t>
            </a:r>
            <a:endParaRPr lang="en-US" dirty="0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3352800" y="990600"/>
            <a:ext cx="2819400" cy="762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HXeC</a:t>
            </a:r>
            <a:r>
              <a:rPr lang="en-US" sz="4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381000" y="2286000"/>
            <a:ext cx="8229600" cy="1800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Synthesized by 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L. Khriachtchev, H. Tanskanen, J. Lundell, M. Pettersson, H. Kiljunen and M. Räsänen, </a:t>
            </a:r>
          </a:p>
          <a:p>
            <a:pPr>
              <a:buFont typeface="Wingdings" pitchFamily="2" charset="2"/>
              <a:buNone/>
            </a:pPr>
            <a:r>
              <a:rPr lang="en-US" sz="2800" i="1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J. Am. Chem. Soc</a:t>
            </a:r>
            <a:r>
              <a:rPr lang="en-US" sz="28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., 125, 4696 (2003).</a:t>
            </a:r>
            <a:r>
              <a:rPr lang="en-GB" sz="28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800">
              <a:solidFill>
                <a:srgbClr val="2720A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1232" name="Object 1024"/>
          <p:cNvGraphicFramePr>
            <a:graphicFrameLocks noChangeAspect="1"/>
          </p:cNvGraphicFramePr>
          <p:nvPr/>
        </p:nvGraphicFramePr>
        <p:xfrm>
          <a:off x="0" y="-152400"/>
          <a:ext cx="8972550" cy="6221413"/>
        </p:xfrm>
        <a:graphic>
          <a:graphicData uri="http://schemas.openxmlformats.org/presentationml/2006/ole">
            <p:oleObj spid="_x0000_s351232" name="Chart" r:id="rId4" imgW="7515000" imgH="5562000" progId="Excel.Sheet.8">
              <p:embed/>
            </p:oleObj>
          </a:graphicData>
        </a:graphic>
      </p:graphicFrame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500034" y="5857892"/>
            <a:ext cx="800100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sz="1600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zz</a:t>
            </a:r>
            <a:r>
              <a:rPr lang="el-GR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HXeC</a:t>
            </a:r>
            <a:r>
              <a:rPr lang="en-US" sz="16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H)~4 </a:t>
            </a:r>
            <a:r>
              <a:rPr lang="el-GR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sz="1600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zz</a:t>
            </a:r>
            <a:r>
              <a:rPr lang="el-GR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</a:t>
            </a:r>
            <a:r>
              <a:rPr lang="en-US" sz="16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H) (MP2/</a:t>
            </a:r>
            <a:r>
              <a:rPr lang="en-US" sz="1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</a:t>
            </a: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-cc-</a:t>
            </a:r>
            <a:r>
              <a:rPr lang="en-US" sz="1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pVDZ</a:t>
            </a:r>
            <a:r>
              <a:rPr lang="en-US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1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2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1232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2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51232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2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51232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51232" grpId="0" bld="series"/>
      <p:bldP spid="30310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2256" name="Object 1024"/>
          <p:cNvGraphicFramePr>
            <a:graphicFrameLocks noChangeAspect="1"/>
          </p:cNvGraphicFramePr>
          <p:nvPr/>
        </p:nvGraphicFramePr>
        <p:xfrm>
          <a:off x="0" y="304800"/>
          <a:ext cx="8972550" cy="6221413"/>
        </p:xfrm>
        <a:graphic>
          <a:graphicData uri="http://schemas.openxmlformats.org/presentationml/2006/ole">
            <p:oleObj spid="_x0000_s352256" name="Chart" r:id="rId4" imgW="7569000" imgH="5490000" progId="Excel.Sheet.8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6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2256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5225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6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52256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52256" grpId="0" bld="series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3280" name="Object 1024"/>
          <p:cNvGraphicFramePr>
            <a:graphicFrameLocks noChangeAspect="1"/>
          </p:cNvGraphicFramePr>
          <p:nvPr/>
        </p:nvGraphicFramePr>
        <p:xfrm>
          <a:off x="0" y="0"/>
          <a:ext cx="8972550" cy="6221413"/>
        </p:xfrm>
        <a:graphic>
          <a:graphicData uri="http://schemas.openxmlformats.org/presentationml/2006/ole">
            <p:oleObj spid="_x0000_s353280" name="Chart" r:id="rId4" imgW="7470000" imgH="5841000" progId="Excel.Sheet.8">
              <p:embed/>
            </p:oleObj>
          </a:graphicData>
        </a:graphic>
      </p:graphicFrame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0" y="5929330"/>
            <a:ext cx="800100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</a:t>
            </a:r>
            <a:r>
              <a:rPr lang="en-US" sz="20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zzzz</a:t>
            </a:r>
            <a:r>
              <a:rPr lang="el-G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HXeC</a:t>
            </a:r>
            <a:r>
              <a:rPr lang="en-US" sz="20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H)~12.6 </a:t>
            </a:r>
            <a:r>
              <a:rPr lang="el-G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</a:t>
            </a:r>
            <a:r>
              <a:rPr lang="en-US" sz="20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zzzz</a:t>
            </a:r>
            <a:r>
              <a:rPr lang="el-G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</a:t>
            </a:r>
            <a:r>
              <a:rPr lang="en-US" sz="20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H) (MP2/</a:t>
            </a:r>
            <a:r>
              <a:rPr 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-cc-</a:t>
            </a:r>
            <a:r>
              <a:rPr 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pVDZ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GB" sz="2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HP-SEE User Forum 2012,October 17-19, 2012, Belgrade, Serbia</a:t>
            </a:r>
            <a:endParaRPr lang="en-US" dirty="0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3280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5328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5328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53280" grpId="0" bld="series"/>
      <p:bldP spid="30515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000100" y="0"/>
          <a:ext cx="7781130" cy="6357958"/>
        </p:xfrm>
        <a:graphic>
          <a:graphicData uri="http://schemas.openxmlformats.org/presentationml/2006/ole">
            <p:oleObj spid="_x0000_s392194" name="Bitmap Image" r:id="rId3" imgW="7066667" imgH="4667902" progId="PBrush">
              <p:embed/>
            </p:oleObj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57422" y="357166"/>
            <a:ext cx="4429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Method: </a:t>
            </a:r>
            <a:r>
              <a:rPr lang="en-US" dirty="0" smtClean="0">
                <a:latin typeface="Times New Roman" pitchFamily="18" charset="0"/>
              </a:rPr>
              <a:t>MP2/</a:t>
            </a:r>
            <a:r>
              <a:rPr lang="en-US" dirty="0" err="1" smtClean="0">
                <a:latin typeface="Times New Roman" pitchFamily="18" charset="0"/>
              </a:rPr>
              <a:t>aug</a:t>
            </a:r>
            <a:r>
              <a:rPr lang="en-US" dirty="0" smtClean="0">
                <a:latin typeface="Times New Roman" pitchFamily="18" charset="0"/>
              </a:rPr>
              <a:t>-cc-</a:t>
            </a:r>
            <a:r>
              <a:rPr lang="en-US" dirty="0" err="1" smtClean="0">
                <a:latin typeface="Times New Roman" pitchFamily="18" charset="0"/>
              </a:rPr>
              <a:t>pVDZ</a:t>
            </a:r>
            <a:endParaRPr lang="en-GB" dirty="0">
              <a:latin typeface="Times New Roman" pitchFamily="18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000232" y="1785926"/>
            <a:ext cx="30479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The effect of</a:t>
            </a:r>
          </a:p>
          <a:p>
            <a:r>
              <a:rPr lang="en-US" dirty="0">
                <a:solidFill>
                  <a:srgbClr val="FF0066"/>
                </a:solidFill>
              </a:rPr>
              <a:t>1 and 2</a:t>
            </a:r>
          </a:p>
          <a:p>
            <a:r>
              <a:rPr lang="en-US" dirty="0" err="1">
                <a:solidFill>
                  <a:srgbClr val="FF0066"/>
                </a:solidFill>
              </a:rPr>
              <a:t>Xe</a:t>
            </a:r>
            <a:r>
              <a:rPr lang="en-US" dirty="0">
                <a:solidFill>
                  <a:srgbClr val="FF0066"/>
                </a:solidFill>
              </a:rPr>
              <a:t> atoms</a:t>
            </a:r>
            <a:endParaRPr lang="en-GB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285728"/>
            <a:ext cx="935828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3200" dirty="0">
                <a:latin typeface="Times New Roman" pitchFamily="18" charset="0"/>
              </a:rPr>
              <a:t>H-</a:t>
            </a:r>
            <a:r>
              <a:rPr lang="en-GB" sz="3200" b="1" dirty="0" err="1">
                <a:solidFill>
                  <a:srgbClr val="FF0066"/>
                </a:solidFill>
                <a:latin typeface="Times New Roman" pitchFamily="18" charset="0"/>
              </a:rPr>
              <a:t>Xe</a:t>
            </a:r>
            <a:r>
              <a:rPr lang="en-GB" sz="3200" dirty="0">
                <a:latin typeface="Times New Roman" pitchFamily="18" charset="0"/>
              </a:rPr>
              <a:t>-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sym typeface="Symbol" pitchFamily="18" charset="2"/>
              </a:rPr>
              <a:t>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C-C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sym typeface="Symbol" pitchFamily="18" charset="2"/>
              </a:rPr>
              <a:t>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C-H      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γ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zzzz 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111190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a.u</a:t>
            </a:r>
            <a:endParaRPr lang="en-GB" sz="3200" baseline="-25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l"/>
            <a:endParaRPr lang="en-GB" sz="3200" dirty="0">
              <a:latin typeface="Times New Roman" pitchFamily="18" charset="0"/>
            </a:endParaRPr>
          </a:p>
          <a:p>
            <a:pPr algn="l"/>
            <a:r>
              <a:rPr lang="en-GB" sz="3200" dirty="0">
                <a:latin typeface="Times New Roman" pitchFamily="18" charset="0"/>
              </a:rPr>
              <a:t>H-C</a:t>
            </a:r>
            <a:r>
              <a:rPr lang="en-GB" sz="3200" dirty="0">
                <a:latin typeface="Times New Roman" pitchFamily="18" charset="0"/>
                <a:sym typeface="Symbol" pitchFamily="18" charset="2"/>
              </a:rPr>
              <a:t></a:t>
            </a:r>
            <a:r>
              <a:rPr lang="en-GB" sz="3200" dirty="0">
                <a:latin typeface="Times New Roman" pitchFamily="18" charset="0"/>
              </a:rPr>
              <a:t>C-</a:t>
            </a:r>
            <a:r>
              <a:rPr lang="en-GB" sz="3200" b="1" dirty="0" err="1">
                <a:solidFill>
                  <a:srgbClr val="FF0066"/>
                </a:solidFill>
                <a:latin typeface="Times New Roman" pitchFamily="18" charset="0"/>
              </a:rPr>
              <a:t>Xe</a:t>
            </a:r>
            <a:r>
              <a:rPr lang="en-GB" sz="3200" dirty="0">
                <a:latin typeface="Times New Roman" pitchFamily="18" charset="0"/>
              </a:rPr>
              <a:t>-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sym typeface="Symbol" pitchFamily="18" charset="2"/>
              </a:rPr>
              <a:t>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C-H      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γ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zzzz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=28 488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a.u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en-GB" sz="3200" baseline="-25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l"/>
            <a:endParaRPr lang="en-GB" sz="3200" dirty="0">
              <a:latin typeface="Times New Roman" pitchFamily="18" charset="0"/>
            </a:endParaRPr>
          </a:p>
          <a:p>
            <a:pPr algn="l"/>
            <a:r>
              <a:rPr lang="en-GB" sz="3200" dirty="0">
                <a:latin typeface="Times New Roman" pitchFamily="18" charset="0"/>
              </a:rPr>
              <a:t>H-C</a:t>
            </a:r>
            <a:r>
              <a:rPr lang="en-GB" sz="3200" dirty="0">
                <a:latin typeface="Times New Roman" pitchFamily="18" charset="0"/>
                <a:sym typeface="Symbol" pitchFamily="18" charset="2"/>
              </a:rPr>
              <a:t></a:t>
            </a:r>
            <a:r>
              <a:rPr lang="en-GB" sz="3200" dirty="0">
                <a:latin typeface="Times New Roman" pitchFamily="18" charset="0"/>
              </a:rPr>
              <a:t>C-C</a:t>
            </a:r>
            <a:r>
              <a:rPr lang="en-GB" sz="3200" dirty="0">
                <a:latin typeface="Times New Roman" pitchFamily="18" charset="0"/>
                <a:sym typeface="Symbol" pitchFamily="18" charset="2"/>
              </a:rPr>
              <a:t></a:t>
            </a:r>
            <a:r>
              <a:rPr lang="en-GB" sz="3200" dirty="0">
                <a:latin typeface="Times New Roman" pitchFamily="18" charset="0"/>
              </a:rPr>
              <a:t>C-H             </a:t>
            </a:r>
            <a:r>
              <a:rPr lang="el-GR" sz="3200" dirty="0">
                <a:latin typeface="Times New Roman" pitchFamily="18" charset="0"/>
              </a:rPr>
              <a:t>γ</a:t>
            </a:r>
            <a:r>
              <a:rPr lang="en-US" sz="3200" baseline="-25000" dirty="0">
                <a:latin typeface="Times New Roman" pitchFamily="18" charset="0"/>
              </a:rPr>
              <a:t>zzzz </a:t>
            </a:r>
            <a:r>
              <a:rPr lang="en-US" sz="3200" dirty="0">
                <a:latin typeface="Times New Roman" pitchFamily="18" charset="0"/>
              </a:rPr>
              <a:t>= </a:t>
            </a:r>
            <a:r>
              <a:rPr lang="en-US" sz="3200" dirty="0" smtClean="0">
                <a:latin typeface="Times New Roman" pitchFamily="18" charset="0"/>
              </a:rPr>
              <a:t>31224 </a:t>
            </a:r>
            <a:r>
              <a:rPr lang="en-US" sz="3200" dirty="0" err="1">
                <a:latin typeface="Times New Roman" pitchFamily="18" charset="0"/>
              </a:rPr>
              <a:t>a.u</a:t>
            </a:r>
            <a:r>
              <a:rPr lang="en-US" sz="3200" dirty="0">
                <a:latin typeface="Times New Roman" pitchFamily="18" charset="0"/>
              </a:rPr>
              <a:t>.</a:t>
            </a:r>
          </a:p>
          <a:p>
            <a:pPr algn="l"/>
            <a:endParaRPr lang="en-US" sz="2400" dirty="0">
              <a:latin typeface="Times New Roman" pitchFamily="18" charset="0"/>
            </a:endParaRPr>
          </a:p>
          <a:p>
            <a:pPr algn="l"/>
            <a:endParaRPr lang="en-US" sz="24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The position of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Xe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has a significant effect on </a:t>
            </a:r>
            <a:r>
              <a:rPr lang="el-GR" sz="3200" b="1" dirty="0">
                <a:solidFill>
                  <a:srgbClr val="FF0066"/>
                </a:solidFill>
                <a:latin typeface="Times New Roman" pitchFamily="18" charset="0"/>
              </a:rPr>
              <a:t>γ</a:t>
            </a:r>
            <a:r>
              <a:rPr lang="en-US" sz="3200" b="1" baseline="-25000" dirty="0">
                <a:solidFill>
                  <a:srgbClr val="FF0066"/>
                </a:solidFill>
                <a:latin typeface="Times New Roman" pitchFamily="18" charset="0"/>
              </a:rPr>
              <a:t>zzzz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  <a:p>
            <a:pPr algn="l"/>
            <a:endParaRPr lang="en-US" sz="24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algn="l"/>
            <a:endParaRPr lang="en-US" sz="24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</a:rPr>
              <a:t>Method: MP2/</a:t>
            </a:r>
            <a:r>
              <a:rPr lang="en-US" sz="2400" dirty="0" err="1">
                <a:latin typeface="Times New Roman" pitchFamily="18" charset="0"/>
              </a:rPr>
              <a:t>aug</a:t>
            </a:r>
            <a:r>
              <a:rPr lang="en-US" sz="2400" dirty="0">
                <a:latin typeface="Times New Roman" pitchFamily="18" charset="0"/>
              </a:rPr>
              <a:t>-cc-</a:t>
            </a:r>
            <a:r>
              <a:rPr lang="en-US" sz="2400" dirty="0" err="1">
                <a:latin typeface="Times New Roman" pitchFamily="18" charset="0"/>
              </a:rPr>
              <a:t>pVDZ</a:t>
            </a:r>
            <a:endParaRPr lang="en-GB" sz="2400" baseline="-25000" dirty="0">
              <a:latin typeface="Times New Roman" pitchFamily="18" charset="0"/>
            </a:endParaRPr>
          </a:p>
          <a:p>
            <a:pPr algn="l"/>
            <a:endParaRPr lang="en-GB" sz="2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5728"/>
            <a:ext cx="7286644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3428992" y="1857364"/>
            <a:ext cx="428628" cy="1714512"/>
          </a:xfrm>
          <a:prstGeom prst="down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Text Box 3"/>
          <p:cNvSpPr txBox="1">
            <a:spLocks noChangeArrowheads="1"/>
          </p:cNvSpPr>
          <p:nvPr/>
        </p:nvSpPr>
        <p:spPr bwMode="auto">
          <a:xfrm>
            <a:off x="0" y="0"/>
            <a:ext cx="8229600" cy="14017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Method: CASSCF (10 electrons in 14 </a:t>
            </a:r>
            <a:r>
              <a:rPr lang="en-GB" sz="2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orbitals</a:t>
            </a:r>
            <a:r>
              <a: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ΔΕ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CASPT2, Transition Dipole </a:t>
            </a:r>
            <a:r>
              <a:rPr lang="en-US" sz="2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Moments:CASSCF</a:t>
            </a:r>
            <a:endParaRPr lang="en-GB" sz="20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GB" dirty="0"/>
          </a:p>
        </p:txBody>
      </p:sp>
      <p:grpSp>
        <p:nvGrpSpPr>
          <p:cNvPr id="347142" name="Group 6"/>
          <p:cNvGrpSpPr>
            <a:grpSpLocks/>
          </p:cNvGrpSpPr>
          <p:nvPr/>
        </p:nvGrpSpPr>
        <p:grpSpPr bwMode="auto">
          <a:xfrm>
            <a:off x="-228600" y="1000108"/>
            <a:ext cx="9372600" cy="3276600"/>
            <a:chOff x="-144" y="1536"/>
            <a:chExt cx="5904" cy="2064"/>
          </a:xfrm>
        </p:grpSpPr>
        <p:pic>
          <p:nvPicPr>
            <p:cNvPr id="34713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4" y="1536"/>
              <a:ext cx="5904" cy="20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347140" name="Oval 4"/>
            <p:cNvSpPr>
              <a:spLocks noChangeArrowheads="1"/>
            </p:cNvSpPr>
            <p:nvPr/>
          </p:nvSpPr>
          <p:spPr bwMode="auto">
            <a:xfrm>
              <a:off x="1296" y="3312"/>
              <a:ext cx="1152" cy="28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7141" name="Oval 5"/>
            <p:cNvSpPr>
              <a:spLocks noChangeArrowheads="1"/>
            </p:cNvSpPr>
            <p:nvPr/>
          </p:nvSpPr>
          <p:spPr bwMode="auto">
            <a:xfrm>
              <a:off x="4368" y="2304"/>
              <a:ext cx="1008" cy="2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0" y="4214818"/>
            <a:ext cx="91440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Xe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insertion makes the spectrum lower in energy, more dense, many non-zero contributions in the transition dipole moment matrix</a:t>
            </a:r>
            <a:r>
              <a:rPr lang="el-GR" b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b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þ"/>
            </a:pPr>
            <a:r>
              <a:rPr lang="en-US" b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SOS model for gamma gives: </a:t>
            </a:r>
            <a:br>
              <a:rPr lang="en-US" b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</a:t>
            </a:r>
            <a:r>
              <a:rPr lang="en-US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zzzz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(HXeC</a:t>
            </a:r>
            <a:r>
              <a:rPr lang="en-US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H) = 2.6 </a:t>
            </a:r>
            <a:r>
              <a:rPr lang="el-G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</a:t>
            </a:r>
            <a:r>
              <a:rPr lang="en-US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zzzz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(HC</a:t>
            </a:r>
            <a:r>
              <a:rPr lang="en-US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H)</a:t>
            </a:r>
            <a:r>
              <a:rPr lang="en-US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1981200" y="990600"/>
            <a:ext cx="4267200" cy="762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HAXeH,A=O,S</a:t>
            </a: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381000" y="2286000"/>
            <a:ext cx="8229600" cy="3508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Synthesized by 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M. Pettersson L. Khriachtchev, J. Lundell, M. Räsänen</a:t>
            </a:r>
            <a:r>
              <a:rPr lang="en-US" sz="2800" i="1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J. Am. Chem. Soc</a:t>
            </a:r>
            <a:r>
              <a:rPr lang="en-US" sz="28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120, 7979, (1998) </a:t>
            </a:r>
          </a:p>
          <a:p>
            <a:pPr>
              <a:buFont typeface="Wingdings" pitchFamily="2" charset="2"/>
              <a:buNone/>
            </a:pPr>
            <a:endParaRPr lang="en-US" sz="2800">
              <a:solidFill>
                <a:srgbClr val="2720A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M. Pettersson, J. Lundell L. Khriachtchev, E. Isoniemi, M. Räsänen</a:t>
            </a:r>
            <a:r>
              <a:rPr lang="en-US" sz="2800" i="1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J. Am. Chem. Soc,</a:t>
            </a:r>
            <a:r>
              <a:rPr lang="en-US" sz="28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121, 11904, (1999).</a:t>
            </a:r>
            <a:r>
              <a:rPr lang="en-GB" sz="28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800">
              <a:solidFill>
                <a:srgbClr val="2720A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en-US" sz="2800">
              <a:solidFill>
                <a:srgbClr val="2720A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5FFEE"/>
            </a:gs>
            <a:gs pos="100000">
              <a:srgbClr val="A5FFEE">
                <a:gamma/>
                <a:tint val="8235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2209800" y="5334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8763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MT Extra" pitchFamily="18" charset="2"/>
              <a:buChar char="&gt;"/>
            </a:pPr>
            <a:r>
              <a:rPr lang="en-GB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Brief theoretical overview</a:t>
            </a:r>
          </a:p>
          <a:p>
            <a:pPr algn="just">
              <a:spcBef>
                <a:spcPct val="50000"/>
              </a:spcBef>
              <a:buFont typeface="MT Extra" pitchFamily="18" charset="2"/>
              <a:buNone/>
            </a:pPr>
            <a:r>
              <a:rPr lang="en-GB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theoretical concepts: Theoretical </a:t>
            </a:r>
            <a:r>
              <a:rPr lang="en-GB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framework of the (hyper)</a:t>
            </a:r>
            <a:r>
              <a:rPr lang="en-GB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polarizabilities</a:t>
            </a:r>
            <a:r>
              <a:rPr lang="en-GB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algn="just">
              <a:spcBef>
                <a:spcPct val="50000"/>
              </a:spcBef>
              <a:buFont typeface="MT Extra" pitchFamily="18" charset="2"/>
              <a:buNone/>
            </a:pPr>
            <a:r>
              <a:rPr lang="en-GB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	</a:t>
            </a:r>
            <a:endParaRPr lang="en-GB" dirty="0"/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428596" y="5429264"/>
            <a:ext cx="8229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MT Extra" pitchFamily="18" charset="2"/>
              <a:buChar char="&gt;"/>
            </a:pPr>
            <a:r>
              <a:rPr lang="en-GB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Conclusions</a:t>
            </a:r>
          </a:p>
          <a:p>
            <a:pPr algn="just">
              <a:spcBef>
                <a:spcPct val="50000"/>
              </a:spcBef>
              <a:buFont typeface="MT Extra" pitchFamily="18" charset="2"/>
              <a:buNone/>
            </a:pPr>
            <a:r>
              <a:rPr lang="en-GB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en-GB" dirty="0"/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357158" y="2643182"/>
            <a:ext cx="8229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MT Extra" pitchFamily="18" charset="2"/>
              <a:buChar char="&gt;"/>
            </a:pPr>
            <a:r>
              <a:rPr lang="en-GB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Results</a:t>
            </a:r>
          </a:p>
          <a:p>
            <a:pPr algn="just">
              <a:spcBef>
                <a:spcPct val="50000"/>
              </a:spcBef>
              <a:buFont typeface="MT Extra" pitchFamily="18" charset="2"/>
              <a:buNone/>
            </a:pPr>
            <a:r>
              <a:rPr lang="en-GB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Rare gas Derivatives.</a:t>
            </a:r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50000"/>
              </a:spcBef>
              <a:buFont typeface="MT Extra" pitchFamily="18" charset="2"/>
              <a:buNone/>
            </a:pPr>
            <a:r>
              <a:rPr lang="en-GB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Ni-</a:t>
            </a:r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dithiolenes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just">
              <a:spcBef>
                <a:spcPct val="50000"/>
              </a:spcBef>
              <a:buFont typeface="MT Extra" pitchFamily="18" charset="2"/>
              <a:buNone/>
            </a:pPr>
            <a:r>
              <a:rPr lang="en-GB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Fullerenes </a:t>
            </a:r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50000"/>
              </a:spcBef>
              <a:buFont typeface="MT Extra" pitchFamily="18" charset="2"/>
              <a:buNone/>
            </a:pPr>
            <a:endParaRPr lang="en-GB" dirty="0"/>
          </a:p>
        </p:txBody>
      </p:sp>
      <p:sp>
        <p:nvSpPr>
          <p:cNvPr id="7" name="Footer Placeholder 16"/>
          <p:cNvSpPr txBox="1">
            <a:spLocks/>
          </p:cNvSpPr>
          <p:nvPr/>
        </p:nvSpPr>
        <p:spPr bwMode="auto">
          <a:xfrm>
            <a:off x="1928794" y="6367482"/>
            <a:ext cx="5376890" cy="49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charset="0"/>
              </a:rPr>
              <a:t>HP-SEE User Forum 2012,October 17-19, 2012, Belgrade, Serbia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Times New Roman" charset="0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 autoUpdateAnimBg="0"/>
      <p:bldP spid="282629" grpId="0" autoUpdateAnimBg="0"/>
      <p:bldP spid="28263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4304" name="Object 0"/>
          <p:cNvGraphicFramePr>
            <a:graphicFrameLocks noChangeAspect="1"/>
          </p:cNvGraphicFramePr>
          <p:nvPr/>
        </p:nvGraphicFramePr>
        <p:xfrm>
          <a:off x="0" y="-381000"/>
          <a:ext cx="6324600" cy="4297363"/>
        </p:xfrm>
        <a:graphic>
          <a:graphicData uri="http://schemas.openxmlformats.org/presentationml/2006/ole">
            <p:oleObj spid="_x0000_s354304" name="Picture" r:id="rId4" imgW="5270400" imgH="3949560" progId="Word.Picture.8">
              <p:embed/>
            </p:oleObj>
          </a:graphicData>
        </a:graphic>
      </p:graphicFrame>
      <p:graphicFrame>
        <p:nvGraphicFramePr>
          <p:cNvPr id="354305" name="Object 1"/>
          <p:cNvGraphicFramePr>
            <a:graphicFrameLocks noChangeAspect="1"/>
          </p:cNvGraphicFramePr>
          <p:nvPr/>
        </p:nvGraphicFramePr>
        <p:xfrm>
          <a:off x="2971800" y="2895600"/>
          <a:ext cx="6172200" cy="4192588"/>
        </p:xfrm>
        <a:graphic>
          <a:graphicData uri="http://schemas.openxmlformats.org/presentationml/2006/ole">
            <p:oleObj spid="_x0000_s354305" name="Picture" r:id="rId5" imgW="5270400" imgH="3949560" progId="Word.Picture.8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505" name="Group 113"/>
          <p:cNvGrpSpPr>
            <a:grpSpLocks/>
          </p:cNvGrpSpPr>
          <p:nvPr/>
        </p:nvGrpSpPr>
        <p:grpSpPr bwMode="auto">
          <a:xfrm>
            <a:off x="0" y="990600"/>
            <a:ext cx="9144000" cy="2797175"/>
            <a:chOff x="-3" y="-3"/>
            <a:chExt cx="5837" cy="1618"/>
          </a:xfrm>
        </p:grpSpPr>
        <p:grpSp>
          <p:nvGrpSpPr>
            <p:cNvPr id="315503" name="Group 111"/>
            <p:cNvGrpSpPr>
              <a:grpSpLocks/>
            </p:cNvGrpSpPr>
            <p:nvPr/>
          </p:nvGrpSpPr>
          <p:grpSpPr bwMode="auto">
            <a:xfrm>
              <a:off x="0" y="0"/>
              <a:ext cx="5831" cy="1612"/>
              <a:chOff x="0" y="0"/>
              <a:chExt cx="5831" cy="1612"/>
            </a:xfrm>
          </p:grpSpPr>
          <p:grpSp>
            <p:nvGrpSpPr>
              <p:cNvPr id="315432" name="Group 40"/>
              <p:cNvGrpSpPr>
                <a:grpSpLocks/>
              </p:cNvGrpSpPr>
              <p:nvPr/>
            </p:nvGrpSpPr>
            <p:grpSpPr bwMode="auto">
              <a:xfrm>
                <a:off x="0" y="0"/>
                <a:ext cx="662" cy="403"/>
                <a:chOff x="0" y="0"/>
                <a:chExt cx="662" cy="403"/>
              </a:xfrm>
            </p:grpSpPr>
            <p:sp>
              <p:nvSpPr>
                <p:cNvPr id="315395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576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1" hangingPunct="1"/>
                  <a:r>
                    <a:rPr lang="el-GR" sz="1400" b="0"/>
                    <a:t>β</a:t>
                  </a:r>
                  <a:r>
                    <a:rPr lang="en-US" sz="1400" b="0" baseline="-30000"/>
                    <a:t>zii</a:t>
                  </a:r>
                  <a:endParaRPr lang="en-US" sz="1400" b="0"/>
                </a:p>
                <a:p>
                  <a:pPr algn="just"/>
                  <a:endParaRPr lang="en-US" sz="1400" b="0"/>
                </a:p>
              </p:txBody>
            </p:sp>
            <p:sp>
              <p:nvSpPr>
                <p:cNvPr id="315431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6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34" name="Group 42"/>
              <p:cNvGrpSpPr>
                <a:grpSpLocks/>
              </p:cNvGrpSpPr>
              <p:nvPr/>
            </p:nvGrpSpPr>
            <p:grpSpPr bwMode="auto">
              <a:xfrm>
                <a:off x="662" y="0"/>
                <a:ext cx="669" cy="403"/>
                <a:chOff x="662" y="0"/>
                <a:chExt cx="669" cy="403"/>
              </a:xfrm>
            </p:grpSpPr>
            <p:sp>
              <p:nvSpPr>
                <p:cNvPr id="315396" name="Rectangle 4"/>
                <p:cNvSpPr>
                  <a:spLocks noChangeArrowheads="1"/>
                </p:cNvSpPr>
                <p:nvPr/>
              </p:nvSpPr>
              <p:spPr bwMode="auto">
                <a:xfrm>
                  <a:off x="705" y="0"/>
                  <a:ext cx="583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/>
                    <a:t> </a:t>
                  </a:r>
                  <a:r>
                    <a:rPr lang="en-US" sz="14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-112.9</a:t>
                  </a:r>
                </a:p>
                <a:p>
                  <a:pPr algn="r"/>
                  <a:endParaRPr lang="en-US" sz="1400" b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33" name="Rectangle 41"/>
                <p:cNvSpPr>
                  <a:spLocks noChangeArrowheads="1"/>
                </p:cNvSpPr>
                <p:nvPr/>
              </p:nvSpPr>
              <p:spPr bwMode="auto">
                <a:xfrm>
                  <a:off x="662" y="0"/>
                  <a:ext cx="66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36" name="Group 44"/>
              <p:cNvGrpSpPr>
                <a:grpSpLocks/>
              </p:cNvGrpSpPr>
              <p:nvPr/>
            </p:nvGrpSpPr>
            <p:grpSpPr bwMode="auto">
              <a:xfrm>
                <a:off x="1331" y="0"/>
                <a:ext cx="688" cy="403"/>
                <a:chOff x="1331" y="0"/>
                <a:chExt cx="688" cy="403"/>
              </a:xfrm>
            </p:grpSpPr>
            <p:sp>
              <p:nvSpPr>
                <p:cNvPr id="315397" name="Rectangle 5"/>
                <p:cNvSpPr>
                  <a:spLocks noChangeArrowheads="1"/>
                </p:cNvSpPr>
                <p:nvPr/>
              </p:nvSpPr>
              <p:spPr bwMode="auto">
                <a:xfrm>
                  <a:off x="1374" y="0"/>
                  <a:ext cx="60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-25.6</a:t>
                  </a:r>
                </a:p>
                <a:p>
                  <a:pPr algn="r"/>
                  <a:endParaRPr lang="en-US" sz="1400" b="0"/>
                </a:p>
              </p:txBody>
            </p:sp>
            <p:sp>
              <p:nvSpPr>
                <p:cNvPr id="315435" name="Rectangle 43"/>
                <p:cNvSpPr>
                  <a:spLocks noChangeArrowheads="1"/>
                </p:cNvSpPr>
                <p:nvPr/>
              </p:nvSpPr>
              <p:spPr bwMode="auto">
                <a:xfrm>
                  <a:off x="1331" y="0"/>
                  <a:ext cx="6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38" name="Group 46"/>
              <p:cNvGrpSpPr>
                <a:grpSpLocks/>
              </p:cNvGrpSpPr>
              <p:nvPr/>
            </p:nvGrpSpPr>
            <p:grpSpPr bwMode="auto">
              <a:xfrm>
                <a:off x="2019" y="0"/>
                <a:ext cx="636" cy="403"/>
                <a:chOff x="2019" y="0"/>
                <a:chExt cx="636" cy="403"/>
              </a:xfrm>
            </p:grpSpPr>
            <p:sp>
              <p:nvSpPr>
                <p:cNvPr id="315398" name="Rectangle 6"/>
                <p:cNvSpPr>
                  <a:spLocks noChangeArrowheads="1"/>
                </p:cNvSpPr>
                <p:nvPr/>
              </p:nvSpPr>
              <p:spPr bwMode="auto">
                <a:xfrm>
                  <a:off x="2062" y="0"/>
                  <a:ext cx="550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-111.6</a:t>
                  </a:r>
                </a:p>
                <a:p>
                  <a:pPr algn="r"/>
                  <a:endParaRPr lang="en-US" sz="1400" b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37" name="Rectangle 45"/>
                <p:cNvSpPr>
                  <a:spLocks noChangeArrowheads="1"/>
                </p:cNvSpPr>
                <p:nvPr/>
              </p:nvSpPr>
              <p:spPr bwMode="auto">
                <a:xfrm>
                  <a:off x="2019" y="0"/>
                  <a:ext cx="63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40" name="Group 48"/>
              <p:cNvGrpSpPr>
                <a:grpSpLocks/>
              </p:cNvGrpSpPr>
              <p:nvPr/>
            </p:nvGrpSpPr>
            <p:grpSpPr bwMode="auto">
              <a:xfrm>
                <a:off x="2655" y="0"/>
                <a:ext cx="651" cy="403"/>
                <a:chOff x="2655" y="0"/>
                <a:chExt cx="651" cy="403"/>
              </a:xfrm>
            </p:grpSpPr>
            <p:sp>
              <p:nvSpPr>
                <p:cNvPr id="315399" name="Rectangle 7"/>
                <p:cNvSpPr>
                  <a:spLocks noChangeArrowheads="1"/>
                </p:cNvSpPr>
                <p:nvPr/>
              </p:nvSpPr>
              <p:spPr bwMode="auto">
                <a:xfrm>
                  <a:off x="2698" y="0"/>
                  <a:ext cx="565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-11.1</a:t>
                  </a:r>
                </a:p>
                <a:p>
                  <a:pPr algn="r"/>
                  <a:endParaRPr lang="en-US" sz="1400" b="0"/>
                </a:p>
              </p:txBody>
            </p:sp>
            <p:sp>
              <p:nvSpPr>
                <p:cNvPr id="315439" name="Rectangle 47"/>
                <p:cNvSpPr>
                  <a:spLocks noChangeArrowheads="1"/>
                </p:cNvSpPr>
                <p:nvPr/>
              </p:nvSpPr>
              <p:spPr bwMode="auto">
                <a:xfrm>
                  <a:off x="2655" y="0"/>
                  <a:ext cx="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42" name="Group 50"/>
              <p:cNvGrpSpPr>
                <a:grpSpLocks/>
              </p:cNvGrpSpPr>
              <p:nvPr/>
            </p:nvGrpSpPr>
            <p:grpSpPr bwMode="auto">
              <a:xfrm>
                <a:off x="3306" y="0"/>
                <a:ext cx="709" cy="403"/>
                <a:chOff x="3306" y="0"/>
                <a:chExt cx="709" cy="403"/>
              </a:xfrm>
            </p:grpSpPr>
            <p:sp>
              <p:nvSpPr>
                <p:cNvPr id="315400" name="Rectangle 8"/>
                <p:cNvSpPr>
                  <a:spLocks noChangeArrowheads="1"/>
                </p:cNvSpPr>
                <p:nvPr/>
              </p:nvSpPr>
              <p:spPr bwMode="auto">
                <a:xfrm>
                  <a:off x="3349" y="0"/>
                  <a:ext cx="623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-118.3</a:t>
                  </a:r>
                </a:p>
                <a:p>
                  <a:pPr algn="r"/>
                  <a:endParaRPr lang="en-US" sz="1400" b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41" name="Rectangle 49"/>
                <p:cNvSpPr>
                  <a:spLocks noChangeArrowheads="1"/>
                </p:cNvSpPr>
                <p:nvPr/>
              </p:nvSpPr>
              <p:spPr bwMode="auto">
                <a:xfrm>
                  <a:off x="3306" y="0"/>
                  <a:ext cx="7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44" name="Group 52"/>
              <p:cNvGrpSpPr>
                <a:grpSpLocks/>
              </p:cNvGrpSpPr>
              <p:nvPr/>
            </p:nvGrpSpPr>
            <p:grpSpPr bwMode="auto">
              <a:xfrm>
                <a:off x="4015" y="0"/>
                <a:ext cx="564" cy="403"/>
                <a:chOff x="4015" y="0"/>
                <a:chExt cx="564" cy="403"/>
              </a:xfrm>
            </p:grpSpPr>
            <p:sp>
              <p:nvSpPr>
                <p:cNvPr id="315401" name="Rectangle 9"/>
                <p:cNvSpPr>
                  <a:spLocks noChangeArrowheads="1"/>
                </p:cNvSpPr>
                <p:nvPr/>
              </p:nvSpPr>
              <p:spPr bwMode="auto">
                <a:xfrm>
                  <a:off x="4058" y="0"/>
                  <a:ext cx="47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-2.3</a:t>
                  </a:r>
                </a:p>
                <a:p>
                  <a:pPr algn="r"/>
                  <a:endParaRPr lang="en-US" sz="1400" b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43" name="Rectangle 51"/>
                <p:cNvSpPr>
                  <a:spLocks noChangeArrowheads="1"/>
                </p:cNvSpPr>
                <p:nvPr/>
              </p:nvSpPr>
              <p:spPr bwMode="auto">
                <a:xfrm>
                  <a:off x="4015" y="0"/>
                  <a:ext cx="56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46" name="Group 54"/>
              <p:cNvGrpSpPr>
                <a:grpSpLocks/>
              </p:cNvGrpSpPr>
              <p:nvPr/>
            </p:nvGrpSpPr>
            <p:grpSpPr bwMode="auto">
              <a:xfrm>
                <a:off x="4579" y="0"/>
                <a:ext cx="580" cy="403"/>
                <a:chOff x="4579" y="0"/>
                <a:chExt cx="580" cy="403"/>
              </a:xfrm>
            </p:grpSpPr>
            <p:sp>
              <p:nvSpPr>
                <p:cNvPr id="315402" name="Rectangle 10"/>
                <p:cNvSpPr>
                  <a:spLocks noChangeArrowheads="1"/>
                </p:cNvSpPr>
                <p:nvPr/>
              </p:nvSpPr>
              <p:spPr bwMode="auto">
                <a:xfrm>
                  <a:off x="4622" y="0"/>
                  <a:ext cx="494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-112.9</a:t>
                  </a:r>
                </a:p>
                <a:p>
                  <a:pPr algn="r"/>
                  <a:endParaRPr lang="en-US" sz="1400" b="0"/>
                </a:p>
              </p:txBody>
            </p:sp>
            <p:sp>
              <p:nvSpPr>
                <p:cNvPr id="315445" name="Rectangle 53"/>
                <p:cNvSpPr>
                  <a:spLocks noChangeArrowheads="1"/>
                </p:cNvSpPr>
                <p:nvPr/>
              </p:nvSpPr>
              <p:spPr bwMode="auto">
                <a:xfrm>
                  <a:off x="4579" y="0"/>
                  <a:ext cx="5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48" name="Group 56"/>
              <p:cNvGrpSpPr>
                <a:grpSpLocks/>
              </p:cNvGrpSpPr>
              <p:nvPr/>
            </p:nvGrpSpPr>
            <p:grpSpPr bwMode="auto">
              <a:xfrm>
                <a:off x="5159" y="0"/>
                <a:ext cx="672" cy="403"/>
                <a:chOff x="5159" y="0"/>
                <a:chExt cx="672" cy="403"/>
              </a:xfrm>
            </p:grpSpPr>
            <p:sp>
              <p:nvSpPr>
                <p:cNvPr id="315403" name="Rectangle 11"/>
                <p:cNvSpPr>
                  <a:spLocks noChangeArrowheads="1"/>
                </p:cNvSpPr>
                <p:nvPr/>
              </p:nvSpPr>
              <p:spPr bwMode="auto">
                <a:xfrm>
                  <a:off x="5202" y="0"/>
                  <a:ext cx="586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6.1</a:t>
                  </a:r>
                </a:p>
                <a:p>
                  <a:pPr algn="r"/>
                  <a:endParaRPr lang="en-US" sz="1400" b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47" name="Rectangle 55"/>
                <p:cNvSpPr>
                  <a:spLocks noChangeArrowheads="1"/>
                </p:cNvSpPr>
                <p:nvPr/>
              </p:nvSpPr>
              <p:spPr bwMode="auto">
                <a:xfrm>
                  <a:off x="5159" y="0"/>
                  <a:ext cx="6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50" name="Group 58"/>
              <p:cNvGrpSpPr>
                <a:grpSpLocks/>
              </p:cNvGrpSpPr>
              <p:nvPr/>
            </p:nvGrpSpPr>
            <p:grpSpPr bwMode="auto">
              <a:xfrm>
                <a:off x="0" y="403"/>
                <a:ext cx="662" cy="403"/>
                <a:chOff x="0" y="403"/>
                <a:chExt cx="662" cy="403"/>
              </a:xfrm>
            </p:grpSpPr>
            <p:sp>
              <p:nvSpPr>
                <p:cNvPr id="315404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576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1" hangingPunct="1"/>
                  <a:r>
                    <a:rPr lang="en-US" sz="1400" b="0"/>
                    <a:t> </a:t>
                  </a:r>
                </a:p>
                <a:p>
                  <a:pPr algn="just"/>
                  <a:endParaRPr lang="en-US" sz="1400" b="0"/>
                </a:p>
              </p:txBody>
            </p:sp>
            <p:sp>
              <p:nvSpPr>
                <p:cNvPr id="315449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66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52" name="Group 60"/>
              <p:cNvGrpSpPr>
                <a:grpSpLocks/>
              </p:cNvGrpSpPr>
              <p:nvPr/>
            </p:nvGrpSpPr>
            <p:grpSpPr bwMode="auto">
              <a:xfrm>
                <a:off x="662" y="403"/>
                <a:ext cx="669" cy="403"/>
                <a:chOff x="662" y="403"/>
                <a:chExt cx="669" cy="403"/>
              </a:xfrm>
            </p:grpSpPr>
            <p:sp>
              <p:nvSpPr>
                <p:cNvPr id="315405" name="Rectangle 13"/>
                <p:cNvSpPr>
                  <a:spLocks noChangeArrowheads="1"/>
                </p:cNvSpPr>
                <p:nvPr/>
              </p:nvSpPr>
              <p:spPr bwMode="auto">
                <a:xfrm>
                  <a:off x="705" y="403"/>
                  <a:ext cx="583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/>
                    <a:t>    8.1</a:t>
                  </a:r>
                </a:p>
                <a:p>
                  <a:pPr algn="r"/>
                  <a:endParaRPr lang="en-US" sz="1400" b="0"/>
                </a:p>
              </p:txBody>
            </p:sp>
            <p:sp>
              <p:nvSpPr>
                <p:cNvPr id="315451" name="Rectangle 59"/>
                <p:cNvSpPr>
                  <a:spLocks noChangeArrowheads="1"/>
                </p:cNvSpPr>
                <p:nvPr/>
              </p:nvSpPr>
              <p:spPr bwMode="auto">
                <a:xfrm>
                  <a:off x="662" y="403"/>
                  <a:ext cx="66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54" name="Group 62"/>
              <p:cNvGrpSpPr>
                <a:grpSpLocks/>
              </p:cNvGrpSpPr>
              <p:nvPr/>
            </p:nvGrpSpPr>
            <p:grpSpPr bwMode="auto">
              <a:xfrm>
                <a:off x="1331" y="403"/>
                <a:ext cx="688" cy="403"/>
                <a:chOff x="1331" y="403"/>
                <a:chExt cx="688" cy="403"/>
              </a:xfrm>
            </p:grpSpPr>
            <p:sp>
              <p:nvSpPr>
                <p:cNvPr id="315406" name="Rectangle 14"/>
                <p:cNvSpPr>
                  <a:spLocks noChangeArrowheads="1"/>
                </p:cNvSpPr>
                <p:nvPr/>
              </p:nvSpPr>
              <p:spPr bwMode="auto">
                <a:xfrm>
                  <a:off x="1374" y="403"/>
                  <a:ext cx="60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/>
                    <a:t>106.8</a:t>
                  </a:r>
                </a:p>
                <a:p>
                  <a:pPr algn="r"/>
                  <a:endParaRPr lang="en-US" sz="1400" b="0"/>
                </a:p>
              </p:txBody>
            </p:sp>
            <p:sp>
              <p:nvSpPr>
                <p:cNvPr id="315453" name="Rectangle 61"/>
                <p:cNvSpPr>
                  <a:spLocks noChangeArrowheads="1"/>
                </p:cNvSpPr>
                <p:nvPr/>
              </p:nvSpPr>
              <p:spPr bwMode="auto">
                <a:xfrm>
                  <a:off x="1331" y="403"/>
                  <a:ext cx="6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56" name="Group 64"/>
              <p:cNvGrpSpPr>
                <a:grpSpLocks/>
              </p:cNvGrpSpPr>
              <p:nvPr/>
            </p:nvGrpSpPr>
            <p:grpSpPr bwMode="auto">
              <a:xfrm>
                <a:off x="2019" y="403"/>
                <a:ext cx="636" cy="403"/>
                <a:chOff x="2019" y="403"/>
                <a:chExt cx="636" cy="403"/>
              </a:xfrm>
            </p:grpSpPr>
            <p:sp>
              <p:nvSpPr>
                <p:cNvPr id="315407" name="Rectangle 15"/>
                <p:cNvSpPr>
                  <a:spLocks noChangeArrowheads="1"/>
                </p:cNvSpPr>
                <p:nvPr/>
              </p:nvSpPr>
              <p:spPr bwMode="auto">
                <a:xfrm>
                  <a:off x="2062" y="403"/>
                  <a:ext cx="550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/>
                    <a:t>14.5</a:t>
                  </a:r>
                </a:p>
                <a:p>
                  <a:pPr algn="r"/>
                  <a:endParaRPr lang="en-US" sz="1400" b="0"/>
                </a:p>
              </p:txBody>
            </p:sp>
            <p:sp>
              <p:nvSpPr>
                <p:cNvPr id="315455" name="Rectangle 63"/>
                <p:cNvSpPr>
                  <a:spLocks noChangeArrowheads="1"/>
                </p:cNvSpPr>
                <p:nvPr/>
              </p:nvSpPr>
              <p:spPr bwMode="auto">
                <a:xfrm>
                  <a:off x="2019" y="403"/>
                  <a:ext cx="63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58" name="Group 66"/>
              <p:cNvGrpSpPr>
                <a:grpSpLocks/>
              </p:cNvGrpSpPr>
              <p:nvPr/>
            </p:nvGrpSpPr>
            <p:grpSpPr bwMode="auto">
              <a:xfrm>
                <a:off x="2655" y="403"/>
                <a:ext cx="651" cy="403"/>
                <a:chOff x="2655" y="403"/>
                <a:chExt cx="651" cy="403"/>
              </a:xfrm>
            </p:grpSpPr>
            <p:sp>
              <p:nvSpPr>
                <p:cNvPr id="315408" name="Rectangle 16"/>
                <p:cNvSpPr>
                  <a:spLocks noChangeArrowheads="1"/>
                </p:cNvSpPr>
                <p:nvPr/>
              </p:nvSpPr>
              <p:spPr bwMode="auto">
                <a:xfrm>
                  <a:off x="2698" y="403"/>
                  <a:ext cx="565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/>
                    <a:t>101.3</a:t>
                  </a:r>
                </a:p>
                <a:p>
                  <a:pPr algn="r"/>
                  <a:endParaRPr lang="en-US" sz="1400" b="0"/>
                </a:p>
              </p:txBody>
            </p:sp>
            <p:sp>
              <p:nvSpPr>
                <p:cNvPr id="315457" name="Rectangle 65"/>
                <p:cNvSpPr>
                  <a:spLocks noChangeArrowheads="1"/>
                </p:cNvSpPr>
                <p:nvPr/>
              </p:nvSpPr>
              <p:spPr bwMode="auto">
                <a:xfrm>
                  <a:off x="2655" y="403"/>
                  <a:ext cx="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60" name="Group 68"/>
              <p:cNvGrpSpPr>
                <a:grpSpLocks/>
              </p:cNvGrpSpPr>
              <p:nvPr/>
            </p:nvGrpSpPr>
            <p:grpSpPr bwMode="auto">
              <a:xfrm>
                <a:off x="3306" y="403"/>
                <a:ext cx="709" cy="403"/>
                <a:chOff x="3306" y="403"/>
                <a:chExt cx="709" cy="403"/>
              </a:xfrm>
            </p:grpSpPr>
            <p:sp>
              <p:nvSpPr>
                <p:cNvPr id="315409" name="Rectangle 17"/>
                <p:cNvSpPr>
                  <a:spLocks noChangeArrowheads="1"/>
                </p:cNvSpPr>
                <p:nvPr/>
              </p:nvSpPr>
              <p:spPr bwMode="auto">
                <a:xfrm>
                  <a:off x="3349" y="403"/>
                  <a:ext cx="623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/>
                    <a:t>13.4</a:t>
                  </a:r>
                </a:p>
                <a:p>
                  <a:pPr algn="r"/>
                  <a:endParaRPr lang="en-US" sz="1400" b="0"/>
                </a:p>
              </p:txBody>
            </p:sp>
            <p:sp>
              <p:nvSpPr>
                <p:cNvPr id="315459" name="Rectangle 67"/>
                <p:cNvSpPr>
                  <a:spLocks noChangeArrowheads="1"/>
                </p:cNvSpPr>
                <p:nvPr/>
              </p:nvSpPr>
              <p:spPr bwMode="auto">
                <a:xfrm>
                  <a:off x="3306" y="403"/>
                  <a:ext cx="7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62" name="Group 70"/>
              <p:cNvGrpSpPr>
                <a:grpSpLocks/>
              </p:cNvGrpSpPr>
              <p:nvPr/>
            </p:nvGrpSpPr>
            <p:grpSpPr bwMode="auto">
              <a:xfrm>
                <a:off x="4015" y="403"/>
                <a:ext cx="564" cy="403"/>
                <a:chOff x="4015" y="403"/>
                <a:chExt cx="564" cy="403"/>
              </a:xfrm>
            </p:grpSpPr>
            <p:sp>
              <p:nvSpPr>
                <p:cNvPr id="315410" name="Rectangle 18"/>
                <p:cNvSpPr>
                  <a:spLocks noChangeArrowheads="1"/>
                </p:cNvSpPr>
                <p:nvPr/>
              </p:nvSpPr>
              <p:spPr bwMode="auto">
                <a:xfrm>
                  <a:off x="4058" y="403"/>
                  <a:ext cx="47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/>
                    <a:t>111.3</a:t>
                  </a:r>
                </a:p>
                <a:p>
                  <a:pPr algn="r"/>
                  <a:endParaRPr lang="en-US" sz="1400" b="0"/>
                </a:p>
              </p:txBody>
            </p:sp>
            <p:sp>
              <p:nvSpPr>
                <p:cNvPr id="315461" name="Rectangle 69"/>
                <p:cNvSpPr>
                  <a:spLocks noChangeArrowheads="1"/>
                </p:cNvSpPr>
                <p:nvPr/>
              </p:nvSpPr>
              <p:spPr bwMode="auto">
                <a:xfrm>
                  <a:off x="4015" y="403"/>
                  <a:ext cx="56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64" name="Group 72"/>
              <p:cNvGrpSpPr>
                <a:grpSpLocks/>
              </p:cNvGrpSpPr>
              <p:nvPr/>
            </p:nvGrpSpPr>
            <p:grpSpPr bwMode="auto">
              <a:xfrm>
                <a:off x="4579" y="403"/>
                <a:ext cx="580" cy="403"/>
                <a:chOff x="4579" y="403"/>
                <a:chExt cx="580" cy="403"/>
              </a:xfrm>
            </p:grpSpPr>
            <p:sp>
              <p:nvSpPr>
                <p:cNvPr id="315411" name="Rectangle 19"/>
                <p:cNvSpPr>
                  <a:spLocks noChangeArrowheads="1"/>
                </p:cNvSpPr>
                <p:nvPr/>
              </p:nvSpPr>
              <p:spPr bwMode="auto">
                <a:xfrm>
                  <a:off x="4622" y="403"/>
                  <a:ext cx="494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/>
                    <a:t>13.6</a:t>
                  </a:r>
                </a:p>
                <a:p>
                  <a:pPr algn="r"/>
                  <a:endParaRPr lang="en-US" sz="1400" b="0"/>
                </a:p>
              </p:txBody>
            </p:sp>
            <p:sp>
              <p:nvSpPr>
                <p:cNvPr id="315463" name="Rectangle 71"/>
                <p:cNvSpPr>
                  <a:spLocks noChangeArrowheads="1"/>
                </p:cNvSpPr>
                <p:nvPr/>
              </p:nvSpPr>
              <p:spPr bwMode="auto">
                <a:xfrm>
                  <a:off x="4579" y="403"/>
                  <a:ext cx="5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66" name="Group 74"/>
              <p:cNvGrpSpPr>
                <a:grpSpLocks/>
              </p:cNvGrpSpPr>
              <p:nvPr/>
            </p:nvGrpSpPr>
            <p:grpSpPr bwMode="auto">
              <a:xfrm>
                <a:off x="5159" y="403"/>
                <a:ext cx="672" cy="403"/>
                <a:chOff x="5159" y="403"/>
                <a:chExt cx="672" cy="403"/>
              </a:xfrm>
            </p:grpSpPr>
            <p:sp>
              <p:nvSpPr>
                <p:cNvPr id="315412" name="Rectangle 20"/>
                <p:cNvSpPr>
                  <a:spLocks noChangeArrowheads="1"/>
                </p:cNvSpPr>
                <p:nvPr/>
              </p:nvSpPr>
              <p:spPr bwMode="auto">
                <a:xfrm>
                  <a:off x="5202" y="403"/>
                  <a:ext cx="586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/>
                    <a:t>114.3</a:t>
                  </a:r>
                </a:p>
                <a:p>
                  <a:pPr algn="r"/>
                  <a:endParaRPr lang="en-US" sz="1400" b="0"/>
                </a:p>
              </p:txBody>
            </p:sp>
            <p:sp>
              <p:nvSpPr>
                <p:cNvPr id="315465" name="Rectangle 73"/>
                <p:cNvSpPr>
                  <a:spLocks noChangeArrowheads="1"/>
                </p:cNvSpPr>
                <p:nvPr/>
              </p:nvSpPr>
              <p:spPr bwMode="auto">
                <a:xfrm>
                  <a:off x="5159" y="403"/>
                  <a:ext cx="6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68" name="Group 76"/>
              <p:cNvGrpSpPr>
                <a:grpSpLocks/>
              </p:cNvGrpSpPr>
              <p:nvPr/>
            </p:nvGrpSpPr>
            <p:grpSpPr bwMode="auto">
              <a:xfrm>
                <a:off x="0" y="806"/>
                <a:ext cx="662" cy="403"/>
                <a:chOff x="0" y="806"/>
                <a:chExt cx="662" cy="403"/>
              </a:xfrm>
            </p:grpSpPr>
            <p:sp>
              <p:nvSpPr>
                <p:cNvPr id="315413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576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1" hangingPunct="1"/>
                  <a:r>
                    <a:rPr lang="en-US" sz="1400" b="0"/>
                    <a:t> </a:t>
                  </a:r>
                </a:p>
                <a:p>
                  <a:pPr algn="just"/>
                  <a:endParaRPr lang="en-US" sz="1400" b="0"/>
                </a:p>
              </p:txBody>
            </p:sp>
            <p:sp>
              <p:nvSpPr>
                <p:cNvPr id="315467" name="Rectangle 75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66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70" name="Group 78"/>
              <p:cNvGrpSpPr>
                <a:grpSpLocks/>
              </p:cNvGrpSpPr>
              <p:nvPr/>
            </p:nvGrpSpPr>
            <p:grpSpPr bwMode="auto">
              <a:xfrm>
                <a:off x="662" y="806"/>
                <a:ext cx="669" cy="403"/>
                <a:chOff x="662" y="806"/>
                <a:chExt cx="669" cy="403"/>
              </a:xfrm>
            </p:grpSpPr>
            <p:sp>
              <p:nvSpPr>
                <p:cNvPr id="315414" name="Rectangle 22"/>
                <p:cNvSpPr>
                  <a:spLocks noChangeArrowheads="1"/>
                </p:cNvSpPr>
                <p:nvPr/>
              </p:nvSpPr>
              <p:spPr bwMode="auto">
                <a:xfrm>
                  <a:off x="705" y="806"/>
                  <a:ext cx="583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-715.7</a:t>
                  </a:r>
                </a:p>
                <a:p>
                  <a:pPr algn="r"/>
                  <a:endParaRPr lang="en-US" sz="1400" b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15469" name="Rectangle 77"/>
                <p:cNvSpPr>
                  <a:spLocks noChangeArrowheads="1"/>
                </p:cNvSpPr>
                <p:nvPr/>
              </p:nvSpPr>
              <p:spPr bwMode="auto">
                <a:xfrm>
                  <a:off x="662" y="806"/>
                  <a:ext cx="66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72" name="Group 80"/>
              <p:cNvGrpSpPr>
                <a:grpSpLocks/>
              </p:cNvGrpSpPr>
              <p:nvPr/>
            </p:nvGrpSpPr>
            <p:grpSpPr bwMode="auto">
              <a:xfrm>
                <a:off x="1331" y="806"/>
                <a:ext cx="688" cy="403"/>
                <a:chOff x="1331" y="806"/>
                <a:chExt cx="688" cy="403"/>
              </a:xfrm>
            </p:grpSpPr>
            <p:sp>
              <p:nvSpPr>
                <p:cNvPr id="315415" name="Rectangle 23"/>
                <p:cNvSpPr>
                  <a:spLocks noChangeArrowheads="1"/>
                </p:cNvSpPr>
                <p:nvPr/>
              </p:nvSpPr>
              <p:spPr bwMode="auto">
                <a:xfrm>
                  <a:off x="1374" y="806"/>
                  <a:ext cx="60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-2288.6</a:t>
                  </a:r>
                </a:p>
                <a:p>
                  <a:pPr algn="r"/>
                  <a:endParaRPr lang="en-US" sz="1400" b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7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31" y="806"/>
                  <a:ext cx="6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74" name="Group 82"/>
              <p:cNvGrpSpPr>
                <a:grpSpLocks/>
              </p:cNvGrpSpPr>
              <p:nvPr/>
            </p:nvGrpSpPr>
            <p:grpSpPr bwMode="auto">
              <a:xfrm>
                <a:off x="2019" y="806"/>
                <a:ext cx="636" cy="403"/>
                <a:chOff x="2019" y="806"/>
                <a:chExt cx="636" cy="403"/>
              </a:xfrm>
            </p:grpSpPr>
            <p:sp>
              <p:nvSpPr>
                <p:cNvPr id="315416" name="Rectangle 24"/>
                <p:cNvSpPr>
                  <a:spLocks noChangeArrowheads="1"/>
                </p:cNvSpPr>
                <p:nvPr/>
              </p:nvSpPr>
              <p:spPr bwMode="auto">
                <a:xfrm>
                  <a:off x="2062" y="806"/>
                  <a:ext cx="550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-657.7</a:t>
                  </a:r>
                </a:p>
                <a:p>
                  <a:pPr algn="r"/>
                  <a:endParaRPr lang="en-US" sz="1400" b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73" name="Rectangle 81"/>
                <p:cNvSpPr>
                  <a:spLocks noChangeArrowheads="1"/>
                </p:cNvSpPr>
                <p:nvPr/>
              </p:nvSpPr>
              <p:spPr bwMode="auto">
                <a:xfrm>
                  <a:off x="2019" y="806"/>
                  <a:ext cx="63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76" name="Group 84"/>
              <p:cNvGrpSpPr>
                <a:grpSpLocks/>
              </p:cNvGrpSpPr>
              <p:nvPr/>
            </p:nvGrpSpPr>
            <p:grpSpPr bwMode="auto">
              <a:xfrm>
                <a:off x="2655" y="806"/>
                <a:ext cx="651" cy="403"/>
                <a:chOff x="2655" y="806"/>
                <a:chExt cx="651" cy="403"/>
              </a:xfrm>
            </p:grpSpPr>
            <p:sp>
              <p:nvSpPr>
                <p:cNvPr id="315417" name="Rectangle 25"/>
                <p:cNvSpPr>
                  <a:spLocks noChangeArrowheads="1"/>
                </p:cNvSpPr>
                <p:nvPr/>
              </p:nvSpPr>
              <p:spPr bwMode="auto">
                <a:xfrm>
                  <a:off x="2698" y="806"/>
                  <a:ext cx="565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-988.2</a:t>
                  </a:r>
                </a:p>
                <a:p>
                  <a:pPr algn="r"/>
                  <a:endParaRPr lang="en-US" sz="1400" b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75" name="Rectangle 83"/>
                <p:cNvSpPr>
                  <a:spLocks noChangeArrowheads="1"/>
                </p:cNvSpPr>
                <p:nvPr/>
              </p:nvSpPr>
              <p:spPr bwMode="auto">
                <a:xfrm>
                  <a:off x="2655" y="806"/>
                  <a:ext cx="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78" name="Group 86"/>
              <p:cNvGrpSpPr>
                <a:grpSpLocks/>
              </p:cNvGrpSpPr>
              <p:nvPr/>
            </p:nvGrpSpPr>
            <p:grpSpPr bwMode="auto">
              <a:xfrm>
                <a:off x="3306" y="806"/>
                <a:ext cx="709" cy="403"/>
                <a:chOff x="3306" y="806"/>
                <a:chExt cx="709" cy="403"/>
              </a:xfrm>
            </p:grpSpPr>
            <p:sp>
              <p:nvSpPr>
                <p:cNvPr id="315418" name="Rectangle 26"/>
                <p:cNvSpPr>
                  <a:spLocks noChangeArrowheads="1"/>
                </p:cNvSpPr>
                <p:nvPr/>
              </p:nvSpPr>
              <p:spPr bwMode="auto">
                <a:xfrm>
                  <a:off x="3349" y="806"/>
                  <a:ext cx="623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-695.8</a:t>
                  </a:r>
                </a:p>
                <a:p>
                  <a:pPr algn="r"/>
                  <a:endParaRPr lang="en-US" sz="1400" b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77" name="Rectangle 85"/>
                <p:cNvSpPr>
                  <a:spLocks noChangeArrowheads="1"/>
                </p:cNvSpPr>
                <p:nvPr/>
              </p:nvSpPr>
              <p:spPr bwMode="auto">
                <a:xfrm>
                  <a:off x="3306" y="806"/>
                  <a:ext cx="7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80" name="Group 88"/>
              <p:cNvGrpSpPr>
                <a:grpSpLocks/>
              </p:cNvGrpSpPr>
              <p:nvPr/>
            </p:nvGrpSpPr>
            <p:grpSpPr bwMode="auto">
              <a:xfrm>
                <a:off x="4015" y="806"/>
                <a:ext cx="564" cy="403"/>
                <a:chOff x="4015" y="806"/>
                <a:chExt cx="564" cy="403"/>
              </a:xfrm>
            </p:grpSpPr>
            <p:sp>
              <p:nvSpPr>
                <p:cNvPr id="315419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8" y="806"/>
                  <a:ext cx="47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-976.2</a:t>
                  </a:r>
                </a:p>
                <a:p>
                  <a:pPr algn="r"/>
                  <a:endParaRPr lang="en-US" sz="1400" b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79" name="Rectangle 87"/>
                <p:cNvSpPr>
                  <a:spLocks noChangeArrowheads="1"/>
                </p:cNvSpPr>
                <p:nvPr/>
              </p:nvSpPr>
              <p:spPr bwMode="auto">
                <a:xfrm>
                  <a:off x="4015" y="806"/>
                  <a:ext cx="56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82" name="Group 90"/>
              <p:cNvGrpSpPr>
                <a:grpSpLocks/>
              </p:cNvGrpSpPr>
              <p:nvPr/>
            </p:nvGrpSpPr>
            <p:grpSpPr bwMode="auto">
              <a:xfrm>
                <a:off x="4579" y="806"/>
                <a:ext cx="580" cy="403"/>
                <a:chOff x="4579" y="806"/>
                <a:chExt cx="580" cy="403"/>
              </a:xfrm>
            </p:grpSpPr>
            <p:sp>
              <p:nvSpPr>
                <p:cNvPr id="315420" name="Rectangle 28"/>
                <p:cNvSpPr>
                  <a:spLocks noChangeArrowheads="1"/>
                </p:cNvSpPr>
                <p:nvPr/>
              </p:nvSpPr>
              <p:spPr bwMode="auto">
                <a:xfrm>
                  <a:off x="4622" y="806"/>
                  <a:ext cx="494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-644.1</a:t>
                  </a:r>
                </a:p>
                <a:p>
                  <a:pPr algn="r"/>
                  <a:endParaRPr lang="en-US" sz="1400" b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81" name="Rectangle 89"/>
                <p:cNvSpPr>
                  <a:spLocks noChangeArrowheads="1"/>
                </p:cNvSpPr>
                <p:nvPr/>
              </p:nvSpPr>
              <p:spPr bwMode="auto">
                <a:xfrm>
                  <a:off x="4579" y="806"/>
                  <a:ext cx="5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84" name="Group 92"/>
              <p:cNvGrpSpPr>
                <a:grpSpLocks/>
              </p:cNvGrpSpPr>
              <p:nvPr/>
            </p:nvGrpSpPr>
            <p:grpSpPr bwMode="auto">
              <a:xfrm>
                <a:off x="5159" y="806"/>
                <a:ext cx="672" cy="403"/>
                <a:chOff x="5159" y="806"/>
                <a:chExt cx="672" cy="403"/>
              </a:xfrm>
            </p:grpSpPr>
            <p:sp>
              <p:nvSpPr>
                <p:cNvPr id="315421" name="Rectangle 29"/>
                <p:cNvSpPr>
                  <a:spLocks noChangeArrowheads="1"/>
                </p:cNvSpPr>
                <p:nvPr/>
              </p:nvSpPr>
              <p:spPr bwMode="auto">
                <a:xfrm>
                  <a:off x="5202" y="806"/>
                  <a:ext cx="586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 b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-475.7</a:t>
                  </a:r>
                </a:p>
                <a:p>
                  <a:pPr algn="r"/>
                  <a:endParaRPr lang="en-US" sz="1400" b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315483" name="Rectangle 91"/>
                <p:cNvSpPr>
                  <a:spLocks noChangeArrowheads="1"/>
                </p:cNvSpPr>
                <p:nvPr/>
              </p:nvSpPr>
              <p:spPr bwMode="auto">
                <a:xfrm>
                  <a:off x="5159" y="806"/>
                  <a:ext cx="6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86" name="Group 94"/>
              <p:cNvGrpSpPr>
                <a:grpSpLocks/>
              </p:cNvGrpSpPr>
              <p:nvPr/>
            </p:nvGrpSpPr>
            <p:grpSpPr bwMode="auto">
              <a:xfrm>
                <a:off x="0" y="1209"/>
                <a:ext cx="662" cy="403"/>
                <a:chOff x="0" y="1209"/>
                <a:chExt cx="662" cy="403"/>
              </a:xfrm>
            </p:grpSpPr>
            <p:sp>
              <p:nvSpPr>
                <p:cNvPr id="315422" name="Rectangle 30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576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1" hangingPunct="1"/>
                  <a:r>
                    <a:rPr lang="el-GR" sz="1400" b="0"/>
                    <a:t>β</a:t>
                  </a:r>
                  <a:endParaRPr lang="en-US" sz="1400" b="0"/>
                </a:p>
                <a:p>
                  <a:pPr algn="just"/>
                  <a:endParaRPr lang="en-US" sz="1400" b="0"/>
                </a:p>
              </p:txBody>
            </p:sp>
            <p:sp>
              <p:nvSpPr>
                <p:cNvPr id="315485" name="Rectangle 93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66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88" name="Group 96"/>
              <p:cNvGrpSpPr>
                <a:grpSpLocks/>
              </p:cNvGrpSpPr>
              <p:nvPr/>
            </p:nvGrpSpPr>
            <p:grpSpPr bwMode="auto">
              <a:xfrm>
                <a:off x="662" y="1209"/>
                <a:ext cx="669" cy="403"/>
                <a:chOff x="662" y="1209"/>
                <a:chExt cx="669" cy="403"/>
              </a:xfrm>
            </p:grpSpPr>
            <p:sp>
              <p:nvSpPr>
                <p:cNvPr id="315423" name="Rectangle 31"/>
                <p:cNvSpPr>
                  <a:spLocks noChangeArrowheads="1"/>
                </p:cNvSpPr>
                <p:nvPr/>
              </p:nvSpPr>
              <p:spPr bwMode="auto">
                <a:xfrm>
                  <a:off x="705" y="1209"/>
                  <a:ext cx="583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>
                      <a:solidFill>
                        <a:srgbClr val="FF0066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-492.3</a:t>
                  </a:r>
                </a:p>
                <a:p>
                  <a:pPr algn="r" eaLnBrk="1" hangingPunct="1"/>
                  <a:r>
                    <a:rPr lang="en-US" sz="1400">
                      <a:solidFill>
                        <a:srgbClr val="FF0066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(-10.90)</a:t>
                  </a:r>
                </a:p>
                <a:p>
                  <a:pPr algn="r"/>
                  <a:endParaRPr lang="en-US" sz="140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87" name="Rectangle 95"/>
                <p:cNvSpPr>
                  <a:spLocks noChangeArrowheads="1"/>
                </p:cNvSpPr>
                <p:nvPr/>
              </p:nvSpPr>
              <p:spPr bwMode="auto">
                <a:xfrm>
                  <a:off x="662" y="1209"/>
                  <a:ext cx="66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90" name="Group 98"/>
              <p:cNvGrpSpPr>
                <a:grpSpLocks/>
              </p:cNvGrpSpPr>
              <p:nvPr/>
            </p:nvGrpSpPr>
            <p:grpSpPr bwMode="auto">
              <a:xfrm>
                <a:off x="1331" y="1209"/>
                <a:ext cx="688" cy="403"/>
                <a:chOff x="1331" y="1209"/>
                <a:chExt cx="688" cy="403"/>
              </a:xfrm>
            </p:grpSpPr>
            <p:sp>
              <p:nvSpPr>
                <p:cNvPr id="315424" name="Rectangle 32"/>
                <p:cNvSpPr>
                  <a:spLocks noChangeArrowheads="1"/>
                </p:cNvSpPr>
                <p:nvPr/>
              </p:nvSpPr>
              <p:spPr bwMode="auto">
                <a:xfrm>
                  <a:off x="1374" y="1209"/>
                  <a:ext cx="60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-1324.4</a:t>
                  </a:r>
                </a:p>
                <a:p>
                  <a:pPr algn="r" eaLnBrk="1" hangingPunct="1"/>
                  <a:r>
                    <a:rPr lang="en-US" sz="14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(-13.15)</a:t>
                  </a: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89" name="Rectangle 97"/>
                <p:cNvSpPr>
                  <a:spLocks noChangeArrowheads="1"/>
                </p:cNvSpPr>
                <p:nvPr/>
              </p:nvSpPr>
              <p:spPr bwMode="auto">
                <a:xfrm>
                  <a:off x="1331" y="1209"/>
                  <a:ext cx="6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92" name="Group 100"/>
              <p:cNvGrpSpPr>
                <a:grpSpLocks/>
              </p:cNvGrpSpPr>
              <p:nvPr/>
            </p:nvGrpSpPr>
            <p:grpSpPr bwMode="auto">
              <a:xfrm>
                <a:off x="2019" y="1209"/>
                <a:ext cx="636" cy="403"/>
                <a:chOff x="2019" y="1209"/>
                <a:chExt cx="636" cy="403"/>
              </a:xfrm>
            </p:grpSpPr>
            <p:sp>
              <p:nvSpPr>
                <p:cNvPr id="315425" name="Rectangle 33"/>
                <p:cNvSpPr>
                  <a:spLocks noChangeArrowheads="1"/>
                </p:cNvSpPr>
                <p:nvPr/>
              </p:nvSpPr>
              <p:spPr bwMode="auto">
                <a:xfrm>
                  <a:off x="2062" y="1209"/>
                  <a:ext cx="550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>
                      <a:solidFill>
                        <a:srgbClr val="FF0066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-452.9</a:t>
                  </a:r>
                </a:p>
                <a:p>
                  <a:pPr algn="r" eaLnBrk="1" hangingPunct="1"/>
                  <a:r>
                    <a:rPr lang="en-US" sz="1400">
                      <a:solidFill>
                        <a:srgbClr val="FF0066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(-14.84)</a:t>
                  </a:r>
                </a:p>
                <a:p>
                  <a:pPr algn="r"/>
                  <a:endParaRPr lang="en-US" sz="140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91" name="Rectangle 99"/>
                <p:cNvSpPr>
                  <a:spLocks noChangeArrowheads="1"/>
                </p:cNvSpPr>
                <p:nvPr/>
              </p:nvSpPr>
              <p:spPr bwMode="auto">
                <a:xfrm>
                  <a:off x="2019" y="1209"/>
                  <a:ext cx="63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94" name="Group 102"/>
              <p:cNvGrpSpPr>
                <a:grpSpLocks/>
              </p:cNvGrpSpPr>
              <p:nvPr/>
            </p:nvGrpSpPr>
            <p:grpSpPr bwMode="auto">
              <a:xfrm>
                <a:off x="2655" y="1209"/>
                <a:ext cx="651" cy="403"/>
                <a:chOff x="2655" y="1209"/>
                <a:chExt cx="651" cy="403"/>
              </a:xfrm>
            </p:grpSpPr>
            <p:sp>
              <p:nvSpPr>
                <p:cNvPr id="315426" name="Rectangle 34"/>
                <p:cNvSpPr>
                  <a:spLocks noChangeArrowheads="1"/>
                </p:cNvSpPr>
                <p:nvPr/>
              </p:nvSpPr>
              <p:spPr bwMode="auto">
                <a:xfrm>
                  <a:off x="2698" y="1209"/>
                  <a:ext cx="565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-538.8</a:t>
                  </a:r>
                </a:p>
                <a:p>
                  <a:pPr algn="r" eaLnBrk="1" hangingPunct="1"/>
                  <a:r>
                    <a:rPr lang="en-US" sz="14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(-21.09)</a:t>
                  </a:r>
                </a:p>
                <a:p>
                  <a:pPr algn="r"/>
                  <a:endParaRPr lang="en-US" sz="140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93" name="Rectangle 101"/>
                <p:cNvSpPr>
                  <a:spLocks noChangeArrowheads="1"/>
                </p:cNvSpPr>
                <p:nvPr/>
              </p:nvSpPr>
              <p:spPr bwMode="auto">
                <a:xfrm>
                  <a:off x="2655" y="1209"/>
                  <a:ext cx="65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96" name="Group 104"/>
              <p:cNvGrpSpPr>
                <a:grpSpLocks/>
              </p:cNvGrpSpPr>
              <p:nvPr/>
            </p:nvGrpSpPr>
            <p:grpSpPr bwMode="auto">
              <a:xfrm>
                <a:off x="3306" y="1209"/>
                <a:ext cx="709" cy="403"/>
                <a:chOff x="3306" y="1209"/>
                <a:chExt cx="709" cy="403"/>
              </a:xfrm>
            </p:grpSpPr>
            <p:sp>
              <p:nvSpPr>
                <p:cNvPr id="315427" name="Rectangle 35"/>
                <p:cNvSpPr>
                  <a:spLocks noChangeArrowheads="1"/>
                </p:cNvSpPr>
                <p:nvPr/>
              </p:nvSpPr>
              <p:spPr bwMode="auto">
                <a:xfrm>
                  <a:off x="3349" y="1209"/>
                  <a:ext cx="623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>
                      <a:solidFill>
                        <a:srgbClr val="FF0066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-480.4</a:t>
                  </a:r>
                </a:p>
                <a:p>
                  <a:pPr algn="r" eaLnBrk="1" hangingPunct="1"/>
                  <a:r>
                    <a:rPr lang="en-US" sz="1400">
                      <a:solidFill>
                        <a:srgbClr val="FF0066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(-14.47)</a:t>
                  </a:r>
                </a:p>
                <a:p>
                  <a:pPr algn="r"/>
                  <a:endParaRPr lang="en-US" sz="140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95" name="Rectangle 103"/>
                <p:cNvSpPr>
                  <a:spLocks noChangeArrowheads="1"/>
                </p:cNvSpPr>
                <p:nvPr/>
              </p:nvSpPr>
              <p:spPr bwMode="auto">
                <a:xfrm>
                  <a:off x="3306" y="1209"/>
                  <a:ext cx="70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498" name="Group 106"/>
              <p:cNvGrpSpPr>
                <a:grpSpLocks/>
              </p:cNvGrpSpPr>
              <p:nvPr/>
            </p:nvGrpSpPr>
            <p:grpSpPr bwMode="auto">
              <a:xfrm>
                <a:off x="4015" y="1209"/>
                <a:ext cx="564" cy="403"/>
                <a:chOff x="4015" y="1209"/>
                <a:chExt cx="564" cy="403"/>
              </a:xfrm>
            </p:grpSpPr>
            <p:sp>
              <p:nvSpPr>
                <p:cNvPr id="315428" name="Rectangle 36"/>
                <p:cNvSpPr>
                  <a:spLocks noChangeArrowheads="1"/>
                </p:cNvSpPr>
                <p:nvPr/>
              </p:nvSpPr>
              <p:spPr bwMode="auto">
                <a:xfrm>
                  <a:off x="4058" y="1209"/>
                  <a:ext cx="47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-520.3</a:t>
                  </a:r>
                </a:p>
                <a:p>
                  <a:pPr algn="r" eaLnBrk="1" hangingPunct="1"/>
                  <a:r>
                    <a:rPr lang="en-US" sz="14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(-18.7)</a:t>
                  </a:r>
                </a:p>
                <a:p>
                  <a:pPr algn="r"/>
                  <a:endParaRPr lang="en-US" sz="14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97" name="Rectangle 105"/>
                <p:cNvSpPr>
                  <a:spLocks noChangeArrowheads="1"/>
                </p:cNvSpPr>
                <p:nvPr/>
              </p:nvSpPr>
              <p:spPr bwMode="auto">
                <a:xfrm>
                  <a:off x="4015" y="1209"/>
                  <a:ext cx="56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500" name="Group 108"/>
              <p:cNvGrpSpPr>
                <a:grpSpLocks/>
              </p:cNvGrpSpPr>
              <p:nvPr/>
            </p:nvGrpSpPr>
            <p:grpSpPr bwMode="auto">
              <a:xfrm>
                <a:off x="4579" y="1209"/>
                <a:ext cx="580" cy="403"/>
                <a:chOff x="4579" y="1209"/>
                <a:chExt cx="580" cy="403"/>
              </a:xfrm>
            </p:grpSpPr>
            <p:sp>
              <p:nvSpPr>
                <p:cNvPr id="315429" name="Rectangle 37"/>
                <p:cNvSpPr>
                  <a:spLocks noChangeArrowheads="1"/>
                </p:cNvSpPr>
                <p:nvPr/>
              </p:nvSpPr>
              <p:spPr bwMode="auto">
                <a:xfrm>
                  <a:off x="4622" y="1209"/>
                  <a:ext cx="494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>
                      <a:solidFill>
                        <a:srgbClr val="FF0066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-446.0</a:t>
                  </a:r>
                </a:p>
                <a:p>
                  <a:pPr algn="r" eaLnBrk="1" hangingPunct="1"/>
                  <a:r>
                    <a:rPr lang="en-US" sz="1400">
                      <a:solidFill>
                        <a:srgbClr val="FF0066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(-15.8)</a:t>
                  </a:r>
                </a:p>
                <a:p>
                  <a:pPr algn="r"/>
                  <a:endParaRPr lang="en-US" sz="140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499" name="Rectangle 107"/>
                <p:cNvSpPr>
                  <a:spLocks noChangeArrowheads="1"/>
                </p:cNvSpPr>
                <p:nvPr/>
              </p:nvSpPr>
              <p:spPr bwMode="auto">
                <a:xfrm>
                  <a:off x="4579" y="1209"/>
                  <a:ext cx="5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5502" name="Group 110"/>
              <p:cNvGrpSpPr>
                <a:grpSpLocks/>
              </p:cNvGrpSpPr>
              <p:nvPr/>
            </p:nvGrpSpPr>
            <p:grpSpPr bwMode="auto">
              <a:xfrm>
                <a:off x="5159" y="1209"/>
                <a:ext cx="672" cy="403"/>
                <a:chOff x="5159" y="1209"/>
                <a:chExt cx="672" cy="403"/>
              </a:xfrm>
            </p:grpSpPr>
            <p:sp>
              <p:nvSpPr>
                <p:cNvPr id="315430" name="Rectangle 38"/>
                <p:cNvSpPr>
                  <a:spLocks noChangeArrowheads="1"/>
                </p:cNvSpPr>
                <p:nvPr/>
              </p:nvSpPr>
              <p:spPr bwMode="auto">
                <a:xfrm>
                  <a:off x="5202" y="1209"/>
                  <a:ext cx="586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4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-213.1</a:t>
                  </a:r>
                </a:p>
                <a:p>
                  <a:pPr algn="r" eaLnBrk="1" hangingPunct="1"/>
                  <a:r>
                    <a:rPr lang="en-US" sz="14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(-20.6)</a:t>
                  </a:r>
                </a:p>
                <a:p>
                  <a:pPr algn="r"/>
                  <a:endParaRPr lang="en-US" sz="14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15501" name="Rectangle 109"/>
                <p:cNvSpPr>
                  <a:spLocks noChangeArrowheads="1"/>
                </p:cNvSpPr>
                <p:nvPr/>
              </p:nvSpPr>
              <p:spPr bwMode="auto">
                <a:xfrm>
                  <a:off x="5159" y="1209"/>
                  <a:ext cx="6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15504" name="Rectangle 112"/>
            <p:cNvSpPr>
              <a:spLocks noChangeArrowheads="1"/>
            </p:cNvSpPr>
            <p:nvPr/>
          </p:nvSpPr>
          <p:spPr bwMode="auto">
            <a:xfrm>
              <a:off x="-3" y="-3"/>
              <a:ext cx="5837" cy="161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15506" name="Rectangle 114"/>
          <p:cNvSpPr>
            <a:spLocks noChangeArrowheads="1"/>
          </p:cNvSpPr>
          <p:nvPr/>
        </p:nvSpPr>
        <p:spPr bwMode="auto">
          <a:xfrm>
            <a:off x="152400" y="4038600"/>
            <a:ext cx="1524000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1400" b="0"/>
              <a:t>ii: xx,yy,zz.</a:t>
            </a:r>
          </a:p>
          <a:p>
            <a:pPr algn="l"/>
            <a:endParaRPr lang="en-US" sz="1400" b="0"/>
          </a:p>
        </p:txBody>
      </p:sp>
      <p:sp>
        <p:nvSpPr>
          <p:cNvPr id="315508" name="Text Box 116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	         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HF		MP2		CCSD		CCSD(T)</a:t>
            </a:r>
            <a:endParaRPr lang="en-GB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5509" name="Text Box 117"/>
          <p:cNvSpPr txBox="1">
            <a:spLocks noChangeArrowheads="1"/>
          </p:cNvSpPr>
          <p:nvPr/>
        </p:nvSpPr>
        <p:spPr bwMode="auto">
          <a:xfrm>
            <a:off x="228600" y="4392613"/>
            <a:ext cx="8915400" cy="2465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plane components are most affected from electron    correlation effects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enhanced on </a:t>
            </a:r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HXeSH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l-GR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β(</a:t>
            </a:r>
            <a:r>
              <a:rPr lang="en-US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HXeOH</a:t>
            </a:r>
            <a:r>
              <a:rPr lang="en-US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= 28.2 </a:t>
            </a:r>
            <a:r>
              <a:rPr lang="el-GR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n-US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(H</a:t>
            </a:r>
            <a:r>
              <a:rPr lang="en-US" u="sng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O)</a:t>
            </a:r>
            <a:r>
              <a:rPr lang="en-GB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l-GR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β(</a:t>
            </a:r>
            <a:r>
              <a:rPr lang="en-US" u="sng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HXeSH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= 10.3 </a:t>
            </a:r>
            <a:r>
              <a:rPr lang="el-GR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β(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u="sng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S)</a:t>
            </a:r>
            <a:endParaRPr lang="el-GR" u="sng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just">
              <a:spcBef>
                <a:spcPct val="50000"/>
              </a:spcBef>
            </a:pP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Method: CCSD(T)/</a:t>
            </a:r>
            <a:r>
              <a:rPr lang="en-US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-cc-</a:t>
            </a:r>
            <a:r>
              <a:rPr lang="en-US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pVDZ</a:t>
            </a:r>
            <a:endParaRPr lang="en-GB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" name="Footer Placeholder 117"/>
          <p:cNvSpPr>
            <a:spLocks noGrp="1"/>
          </p:cNvSpPr>
          <p:nvPr>
            <p:ph type="ftr" sz="quarter" idx="11"/>
          </p:nvPr>
        </p:nvSpPr>
        <p:spPr>
          <a:xfrm>
            <a:off x="6248400" y="6400800"/>
            <a:ext cx="2895600" cy="457200"/>
          </a:xfrm>
        </p:spPr>
        <p:txBody>
          <a:bodyPr/>
          <a:lstStyle/>
          <a:p>
            <a:r>
              <a:rPr lang="nb-NO" dirty="0" smtClean="0"/>
              <a:t>HP-SEE User Forum 2012,October 17-19, 2012, Belgrade, Serbia</a:t>
            </a:r>
            <a:endParaRPr lang="en-US" dirty="0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5029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Interpretation of the results</a:t>
            </a:r>
            <a:endParaRPr lang="en-GB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0" y="1066800"/>
            <a:ext cx="8991600" cy="1735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simple  Sum Over State model for beta (and for alpha and gamma ) can qualitatively explains the influence of the noble gas insertion on the Studied NLO properties. </a:t>
            </a:r>
          </a:p>
          <a:p>
            <a:pPr algn="just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state model:</a:t>
            </a:r>
            <a:endParaRPr lang="en-GB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55328" name="Object 1024"/>
          <p:cNvGraphicFramePr>
            <a:graphicFrameLocks noChangeAspect="1"/>
          </p:cNvGraphicFramePr>
          <p:nvPr/>
        </p:nvGraphicFramePr>
        <p:xfrm>
          <a:off x="685800" y="2819400"/>
          <a:ext cx="4014788" cy="1395413"/>
        </p:xfrm>
        <a:graphic>
          <a:graphicData uri="http://schemas.openxmlformats.org/presentationml/2006/ole">
            <p:oleObj spid="_x0000_s355328" name="Equation" r:id="rId4" imgW="1269720" imgH="444240" progId="Equation.3">
              <p:embed/>
            </p:oleObj>
          </a:graphicData>
        </a:graphic>
      </p:graphicFrame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0" y="4343400"/>
            <a:ext cx="89916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GB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9256" name="Text Box 8"/>
          <p:cNvSpPr txBox="1">
            <a:spLocks noChangeArrowheads="1"/>
          </p:cNvSpPr>
          <p:nvPr/>
        </p:nvSpPr>
        <p:spPr bwMode="auto">
          <a:xfrm>
            <a:off x="-152400" y="4724400"/>
            <a:ext cx="92964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CIS approach for the calculation of the excited states and the corresponding dipole moment vectors </a:t>
            </a:r>
            <a:endParaRPr lang="en-GB"/>
          </a:p>
        </p:txBody>
      </p:sp>
      <p:sp>
        <p:nvSpPr>
          <p:cNvPr id="309257" name="Text Box 9"/>
          <p:cNvSpPr txBox="1">
            <a:spLocks noChangeArrowheads="1"/>
          </p:cNvSpPr>
          <p:nvPr/>
        </p:nvSpPr>
        <p:spPr bwMode="auto">
          <a:xfrm>
            <a:off x="5029200" y="2743200"/>
            <a:ext cx="4114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sz="2000" b="0">
                <a:latin typeface="Times New Roman" charset="0"/>
              </a:rPr>
              <a:t>μ</a:t>
            </a:r>
            <a:r>
              <a:rPr lang="en-US" sz="2000" b="0" baseline="-25000">
                <a:latin typeface="Times New Roman" charset="0"/>
              </a:rPr>
              <a:t>gg</a:t>
            </a:r>
            <a:r>
              <a:rPr lang="en-US" sz="2000" b="0">
                <a:latin typeface="Times New Roman" charset="0"/>
              </a:rPr>
              <a:t>: ground state dipole moment</a:t>
            </a:r>
          </a:p>
          <a:p>
            <a:pPr algn="l"/>
            <a:r>
              <a:rPr lang="el-GR" sz="2000" b="0">
                <a:latin typeface="Times New Roman" charset="0"/>
              </a:rPr>
              <a:t>μ</a:t>
            </a:r>
            <a:r>
              <a:rPr lang="en-US" sz="2000" b="0" baseline="-25000">
                <a:latin typeface="Times New Roman" charset="0"/>
              </a:rPr>
              <a:t>ee</a:t>
            </a:r>
            <a:r>
              <a:rPr lang="en-US" sz="2000" b="0">
                <a:latin typeface="Times New Roman" charset="0"/>
              </a:rPr>
              <a:t>: excited state dipole moment</a:t>
            </a:r>
            <a:endParaRPr lang="el-GR" sz="2000" b="0">
              <a:latin typeface="Times New Roman" charset="0"/>
            </a:endParaRPr>
          </a:p>
          <a:p>
            <a:pPr algn="l"/>
            <a:r>
              <a:rPr lang="el-GR" sz="2000" b="0">
                <a:latin typeface="Times New Roman" charset="0"/>
              </a:rPr>
              <a:t>μ</a:t>
            </a:r>
            <a:r>
              <a:rPr lang="en-US" sz="2000" b="0" baseline="-25000">
                <a:latin typeface="Times New Roman" charset="0"/>
              </a:rPr>
              <a:t>ge</a:t>
            </a:r>
            <a:r>
              <a:rPr lang="en-US" sz="2000" b="0">
                <a:latin typeface="Times New Roman" charset="0"/>
              </a:rPr>
              <a:t>: transition dipole moment</a:t>
            </a:r>
            <a:endParaRPr lang="el-GR" sz="2000" b="0">
              <a:latin typeface="Times New Roman" charset="0"/>
            </a:endParaRPr>
          </a:p>
          <a:p>
            <a:pPr algn="l"/>
            <a:r>
              <a:rPr lang="el-GR" sz="2000" b="0">
                <a:latin typeface="Times New Roman" charset="0"/>
              </a:rPr>
              <a:t>Ε</a:t>
            </a:r>
            <a:r>
              <a:rPr lang="en-US" sz="2000" b="0" baseline="-25000">
                <a:latin typeface="Times New Roman" charset="0"/>
              </a:rPr>
              <a:t>ge</a:t>
            </a:r>
            <a:r>
              <a:rPr lang="en-US" sz="2000" b="0">
                <a:latin typeface="Times New Roman" charset="0"/>
              </a:rPr>
              <a:t>: transition energy</a:t>
            </a:r>
          </a:p>
          <a:p>
            <a:pPr algn="l"/>
            <a:endParaRPr lang="en-US" sz="2000" b="0">
              <a:latin typeface="Times New Roman" charset="0"/>
            </a:endParaRPr>
          </a:p>
          <a:p>
            <a:pPr algn="l"/>
            <a:endParaRPr lang="en-US" sz="2000" b="0">
              <a:latin typeface="Times New Roman" charset="0"/>
            </a:endParaRPr>
          </a:p>
          <a:p>
            <a:endParaRPr lang="en-US" sz="2000" b="0">
              <a:latin typeface="Times New Roman" charset="0"/>
            </a:endParaRPr>
          </a:p>
          <a:p>
            <a:pPr algn="l"/>
            <a:r>
              <a:rPr lang="en-US" sz="2000" b="0">
                <a:latin typeface="Times New Roman" charset="0"/>
              </a:rPr>
              <a:t>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0" y="304800"/>
            <a:ext cx="4114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HArF case</a:t>
            </a:r>
            <a:endParaRPr lang="en-GB" u="sng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228600" y="3429000"/>
            <a:ext cx="81534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l-GR" sz="1600">
                <a:solidFill>
                  <a:srgbClr val="008000"/>
                </a:solidFill>
              </a:rPr>
              <a:t>μ</a:t>
            </a:r>
            <a:r>
              <a:rPr lang="en-US" sz="1600" baseline="-30000">
                <a:solidFill>
                  <a:srgbClr val="008000"/>
                </a:solidFill>
              </a:rPr>
              <a:t>gg</a:t>
            </a:r>
            <a:r>
              <a:rPr lang="en-US" sz="1600">
                <a:solidFill>
                  <a:srgbClr val="008000"/>
                </a:solidFill>
              </a:rPr>
              <a:t>(3.473; 0.745),  </a:t>
            </a:r>
            <a:r>
              <a:rPr lang="el-GR" sz="1600">
                <a:solidFill>
                  <a:srgbClr val="008000"/>
                </a:solidFill>
              </a:rPr>
              <a:t>μ</a:t>
            </a:r>
            <a:r>
              <a:rPr lang="en-US" sz="1600" baseline="-30000">
                <a:solidFill>
                  <a:srgbClr val="008000"/>
                </a:solidFill>
              </a:rPr>
              <a:t>ee</a:t>
            </a:r>
            <a:r>
              <a:rPr lang="en-US" sz="1600">
                <a:solidFill>
                  <a:srgbClr val="008000"/>
                </a:solidFill>
              </a:rPr>
              <a:t>(-0.814;-0.907),  </a:t>
            </a:r>
            <a:r>
              <a:rPr lang="el-GR" sz="1600">
                <a:solidFill>
                  <a:srgbClr val="008000"/>
                </a:solidFill>
              </a:rPr>
              <a:t>μ</a:t>
            </a:r>
            <a:r>
              <a:rPr lang="en-US" sz="1600" baseline="-30000">
                <a:solidFill>
                  <a:srgbClr val="008000"/>
                </a:solidFill>
              </a:rPr>
              <a:t>ge</a:t>
            </a:r>
            <a:r>
              <a:rPr lang="en-US" sz="1600">
                <a:solidFill>
                  <a:srgbClr val="008000"/>
                </a:solidFill>
              </a:rPr>
              <a:t>(+1.419;-0.611) and E</a:t>
            </a:r>
            <a:r>
              <a:rPr lang="en-US" sz="1600" baseline="-30000">
                <a:solidFill>
                  <a:srgbClr val="008000"/>
                </a:solidFill>
              </a:rPr>
              <a:t>ge</a:t>
            </a:r>
            <a:r>
              <a:rPr lang="en-US" sz="1600">
                <a:solidFill>
                  <a:srgbClr val="008000"/>
                </a:solidFill>
              </a:rPr>
              <a:t>(0.276; 0.570)</a:t>
            </a:r>
            <a:r>
              <a:rPr lang="en-US" sz="900" b="0">
                <a:solidFill>
                  <a:srgbClr val="008000"/>
                </a:solidFill>
                <a:latin typeface="Times New Roman" charset="0"/>
              </a:rPr>
              <a:t> </a:t>
            </a:r>
            <a:endParaRPr lang="en-US" b="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5791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HArF    </a:t>
            </a:r>
            <a:r>
              <a:rPr lang="el-GR" sz="32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β</a:t>
            </a:r>
            <a:r>
              <a:rPr lang="en-US" sz="3200" b="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zzz</a:t>
            </a:r>
            <a:r>
              <a:rPr lang="en-US" sz="32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=-561.5 a.u. HF/Pol</a:t>
            </a:r>
          </a:p>
          <a:p>
            <a:pPr algn="l"/>
            <a:r>
              <a:rPr lang="en-US" sz="32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            -340.7 a.u. TSM</a:t>
            </a:r>
          </a:p>
          <a:p>
            <a:pPr algn="l"/>
            <a:r>
              <a:rPr lang="en-US" sz="32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HF        </a:t>
            </a:r>
            <a:r>
              <a:rPr lang="el-GR" sz="32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β</a:t>
            </a:r>
            <a:r>
              <a:rPr lang="en-US" sz="3200" b="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zzz</a:t>
            </a:r>
            <a:r>
              <a:rPr lang="en-US" sz="32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=-7.4 a.u. HF/Pol</a:t>
            </a:r>
          </a:p>
          <a:p>
            <a:pPr algn="l"/>
            <a:r>
              <a:rPr lang="en-US" sz="32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            -5.7 a.u. TSM</a:t>
            </a:r>
            <a:endParaRPr lang="en-US" sz="3200" b="0"/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533400" y="4191000"/>
            <a:ext cx="4114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HOXeH case</a:t>
            </a:r>
            <a:endParaRPr lang="en-GB" u="sng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0" y="4800600"/>
            <a:ext cx="9144000" cy="1311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2000" b="0"/>
              <a:t>Excited state dipole moments are equal to </a:t>
            </a:r>
            <a:r>
              <a:rPr lang="en-US" sz="20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0.378 a.u</a:t>
            </a:r>
            <a:r>
              <a:rPr lang="en-US" sz="2000" b="0"/>
              <a:t>. and </a:t>
            </a:r>
            <a:r>
              <a:rPr lang="en-US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0.312 a.u</a:t>
            </a:r>
            <a:r>
              <a:rPr lang="en-US" sz="2000" b="0"/>
              <a:t>., the related transition dipoles are </a:t>
            </a:r>
            <a:r>
              <a:rPr lang="en-US" sz="20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1.645 a.u.</a:t>
            </a:r>
            <a:r>
              <a:rPr lang="en-US" sz="2000" b="0"/>
              <a:t> and </a:t>
            </a:r>
            <a:r>
              <a:rPr lang="en-US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0.640 a.u,</a:t>
            </a:r>
            <a:r>
              <a:rPr lang="en-US" sz="2000" b="0"/>
              <a:t> and the excitation energies </a:t>
            </a:r>
            <a:r>
              <a:rPr lang="en-US" sz="20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0.243 a.u.</a:t>
            </a:r>
            <a:r>
              <a:rPr lang="en-US" sz="2000" b="0"/>
              <a:t> and  </a:t>
            </a:r>
            <a:r>
              <a:rPr lang="en-US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0.403 a.u</a:t>
            </a:r>
            <a:r>
              <a:rPr lang="en-US" sz="2000" b="0"/>
              <a:t>., respectively for</a:t>
            </a:r>
            <a:r>
              <a:rPr lang="en-US" sz="20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HOXeH </a:t>
            </a:r>
            <a:r>
              <a:rPr lang="en-US" sz="2000" b="0"/>
              <a:t>and </a:t>
            </a:r>
            <a:r>
              <a:rPr lang="en-US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000" b="0" baseline="-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000" b="0"/>
              <a:t>. </a:t>
            </a:r>
          </a:p>
          <a:p>
            <a:pPr algn="l" eaLnBrk="1" hangingPunct="1"/>
            <a:r>
              <a:rPr lang="el-GR" sz="20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n-US" sz="2000" b="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zzz</a:t>
            </a:r>
            <a:r>
              <a:rPr lang="en-US" sz="20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(HXeOH)/</a:t>
            </a:r>
            <a:r>
              <a:rPr lang="el-GR" sz="20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n-US" sz="2000" b="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zzz</a:t>
            </a:r>
            <a:r>
              <a:rPr lang="en-US" sz="20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(H</a:t>
            </a:r>
            <a:r>
              <a:rPr lang="en-US" sz="2000" b="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O) = </a:t>
            </a:r>
            <a:r>
              <a:rPr lang="el-GR" sz="20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23.2 (</a:t>
            </a:r>
            <a:r>
              <a:rPr lang="en-US" sz="20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aug-cc-pVDZ method)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0" y="285728"/>
            <a:ext cx="8763000" cy="1616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20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The SOS analysis shows that the large increase of </a:t>
            </a:r>
            <a:r>
              <a:rPr lang="el-GR" sz="20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n-US" sz="20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(associated with the inserted </a:t>
            </a:r>
            <a:r>
              <a:rPr lang="en-US" sz="2000" b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Xe</a:t>
            </a:r>
            <a:r>
              <a:rPr lang="en-US" sz="20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 </a:t>
            </a:r>
            <a:r>
              <a:rPr lang="en-US" sz="2000" b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</a:t>
            </a:r>
            <a:r>
              <a:rPr lang="en-US" sz="20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is due to an increase of </a:t>
            </a:r>
            <a:r>
              <a:rPr lang="el-GR" sz="20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</a:t>
            </a:r>
            <a:r>
              <a:rPr lang="en-US" sz="2000" b="0" baseline="-30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ee</a:t>
            </a:r>
            <a:r>
              <a:rPr lang="en-US" sz="20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l-GR" sz="20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</a:t>
            </a:r>
            <a:r>
              <a:rPr lang="en-US" sz="2000" b="0" baseline="-30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gg</a:t>
            </a:r>
            <a:r>
              <a:rPr lang="en-US" sz="20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(in absolute value) and </a:t>
            </a:r>
            <a:r>
              <a:rPr lang="el-GR" sz="20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</a:t>
            </a:r>
            <a:r>
              <a:rPr lang="en-US" sz="2000" b="0" baseline="-30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</a:t>
            </a:r>
            <a:r>
              <a:rPr lang="en-US" sz="20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(stronger oscillator strengths for many transitions) and a decrease of </a:t>
            </a:r>
            <a:r>
              <a:rPr lang="en-US" sz="2000" b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000" b="0" baseline="-30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</a:t>
            </a:r>
            <a:r>
              <a:rPr lang="en-US" sz="2000" b="0" baseline="-30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(lowering excited states).</a:t>
            </a:r>
          </a:p>
          <a:p>
            <a:pPr algn="l"/>
            <a:endParaRPr lang="en-US" sz="2000" b="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0" y="2214554"/>
            <a:ext cx="87630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2000" b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The electronic spectrum is more dense</a:t>
            </a:r>
          </a:p>
          <a:p>
            <a:pPr algn="l"/>
            <a:endParaRPr lang="en-US" sz="2000" b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271462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en-US" dirty="0">
              <a:latin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The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NLO properties are:</a:t>
            </a:r>
          </a:p>
          <a:p>
            <a:pPr algn="l"/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proportional to products of TDM matrix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elements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inversely proportional to products of energy differences</a:t>
            </a:r>
          </a:p>
          <a:p>
            <a:pPr algn="l"/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Therefore an enhancement to NLO properties is expected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l"/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204" name="Group 116"/>
          <p:cNvGrpSpPr>
            <a:grpSpLocks/>
          </p:cNvGrpSpPr>
          <p:nvPr/>
        </p:nvGrpSpPr>
        <p:grpSpPr bwMode="auto">
          <a:xfrm>
            <a:off x="228600" y="1323975"/>
            <a:ext cx="8534400" cy="4619625"/>
            <a:chOff x="-2" y="-2"/>
            <a:chExt cx="4249" cy="2652"/>
          </a:xfrm>
        </p:grpSpPr>
        <p:grpSp>
          <p:nvGrpSpPr>
            <p:cNvPr id="345202" name="Group 114"/>
            <p:cNvGrpSpPr>
              <a:grpSpLocks/>
            </p:cNvGrpSpPr>
            <p:nvPr/>
          </p:nvGrpSpPr>
          <p:grpSpPr bwMode="auto">
            <a:xfrm>
              <a:off x="0" y="0"/>
              <a:ext cx="4245" cy="2648"/>
              <a:chOff x="0" y="0"/>
              <a:chExt cx="4245" cy="2648"/>
            </a:xfrm>
          </p:grpSpPr>
          <p:grpSp>
            <p:nvGrpSpPr>
              <p:cNvPr id="345129" name="Group 41"/>
              <p:cNvGrpSpPr>
                <a:grpSpLocks/>
              </p:cNvGrpSpPr>
              <p:nvPr/>
            </p:nvGrpSpPr>
            <p:grpSpPr bwMode="auto">
              <a:xfrm>
                <a:off x="0" y="0"/>
                <a:ext cx="1018" cy="921"/>
                <a:chOff x="0" y="0"/>
                <a:chExt cx="1018" cy="921"/>
              </a:xfrm>
            </p:grpSpPr>
            <p:sp>
              <p:nvSpPr>
                <p:cNvPr id="345091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932" cy="921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>
                      <a:latin typeface="Times New Roman" charset="0"/>
                    </a:rPr>
                    <a:t>           Method</a:t>
                  </a:r>
                </a:p>
                <a:p>
                  <a:pPr algn="l"/>
                  <a:r>
                    <a:rPr lang="en-US" sz="1600">
                      <a:latin typeface="Times New Roman" charset="0"/>
                    </a:rPr>
                    <a:t> </a:t>
                  </a:r>
                </a:p>
                <a:p>
                  <a:pPr algn="l"/>
                  <a:r>
                    <a:rPr lang="en-US" sz="1600">
                      <a:latin typeface="Times New Roman" charset="0"/>
                    </a:rPr>
                    <a:t> </a:t>
                  </a:r>
                </a:p>
                <a:p>
                  <a:pPr algn="l"/>
                  <a:r>
                    <a:rPr lang="en-US" sz="1600">
                      <a:latin typeface="Times New Roman" charset="0"/>
                    </a:rPr>
                    <a:t>Prop.(a.u.)</a:t>
                  </a:r>
                </a:p>
                <a:p>
                  <a:pPr algn="l"/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28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18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31" name="Group 43"/>
              <p:cNvGrpSpPr>
                <a:grpSpLocks/>
              </p:cNvGrpSpPr>
              <p:nvPr/>
            </p:nvGrpSpPr>
            <p:grpSpPr bwMode="auto">
              <a:xfrm>
                <a:off x="1018" y="0"/>
                <a:ext cx="1565" cy="403"/>
                <a:chOff x="1018" y="0"/>
                <a:chExt cx="1565" cy="403"/>
              </a:xfrm>
            </p:grpSpPr>
            <p:sp>
              <p:nvSpPr>
                <p:cNvPr id="345092" name="Rectangle 4"/>
                <p:cNvSpPr>
                  <a:spLocks noChangeArrowheads="1"/>
                </p:cNvSpPr>
                <p:nvPr/>
              </p:nvSpPr>
              <p:spPr bwMode="auto">
                <a:xfrm>
                  <a:off x="1061" y="0"/>
                  <a:ext cx="1479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latin typeface="Times New Roman" charset="0"/>
                    </a:rPr>
                    <a:t>HF</a:t>
                  </a:r>
                </a:p>
                <a:p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30" name="Rectangle 42"/>
                <p:cNvSpPr>
                  <a:spLocks noChangeArrowheads="1"/>
                </p:cNvSpPr>
                <p:nvPr/>
              </p:nvSpPr>
              <p:spPr bwMode="auto">
                <a:xfrm>
                  <a:off x="1018" y="0"/>
                  <a:ext cx="156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33" name="Group 45"/>
              <p:cNvGrpSpPr>
                <a:grpSpLocks/>
              </p:cNvGrpSpPr>
              <p:nvPr/>
            </p:nvGrpSpPr>
            <p:grpSpPr bwMode="auto">
              <a:xfrm>
                <a:off x="2583" y="0"/>
                <a:ext cx="1662" cy="403"/>
                <a:chOff x="2583" y="0"/>
                <a:chExt cx="1662" cy="403"/>
              </a:xfrm>
            </p:grpSpPr>
            <p:sp>
              <p:nvSpPr>
                <p:cNvPr id="345093" name="Rectangle 5"/>
                <p:cNvSpPr>
                  <a:spLocks noChangeArrowheads="1"/>
                </p:cNvSpPr>
                <p:nvPr/>
              </p:nvSpPr>
              <p:spPr bwMode="auto">
                <a:xfrm>
                  <a:off x="2626" y="0"/>
                  <a:ext cx="1576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latin typeface="Times New Roman" charset="0"/>
                    </a:rPr>
                    <a:t>CCSD(T)</a:t>
                  </a:r>
                </a:p>
                <a:p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32" name="Rectangle 44"/>
                <p:cNvSpPr>
                  <a:spLocks noChangeArrowheads="1"/>
                </p:cNvSpPr>
                <p:nvPr/>
              </p:nvSpPr>
              <p:spPr bwMode="auto">
                <a:xfrm>
                  <a:off x="2583" y="0"/>
                  <a:ext cx="166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35" name="Group 47"/>
              <p:cNvGrpSpPr>
                <a:grpSpLocks/>
              </p:cNvGrpSpPr>
              <p:nvPr/>
            </p:nvGrpSpPr>
            <p:grpSpPr bwMode="auto">
              <a:xfrm>
                <a:off x="1018" y="403"/>
                <a:ext cx="444" cy="518"/>
                <a:chOff x="1018" y="403"/>
                <a:chExt cx="444" cy="518"/>
              </a:xfrm>
            </p:grpSpPr>
            <p:sp>
              <p:nvSpPr>
                <p:cNvPr id="345094" name="Rectangle 6"/>
                <p:cNvSpPr>
                  <a:spLocks noChangeArrowheads="1"/>
                </p:cNvSpPr>
                <p:nvPr/>
              </p:nvSpPr>
              <p:spPr bwMode="auto">
                <a:xfrm>
                  <a:off x="1061" y="403"/>
                  <a:ext cx="358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latin typeface="Times New Roman" charset="0"/>
                    </a:rPr>
                    <a:t> </a:t>
                  </a:r>
                </a:p>
                <a:p>
                  <a:r>
                    <a:rPr lang="en-US" sz="1600">
                      <a:latin typeface="Times New Roman" charset="0"/>
                    </a:rPr>
                    <a:t>HF</a:t>
                  </a:r>
                </a:p>
                <a:p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34" name="Rectangle 46"/>
                <p:cNvSpPr>
                  <a:spLocks noChangeArrowheads="1"/>
                </p:cNvSpPr>
                <p:nvPr/>
              </p:nvSpPr>
              <p:spPr bwMode="auto">
                <a:xfrm>
                  <a:off x="1018" y="403"/>
                  <a:ext cx="44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37" name="Group 49"/>
              <p:cNvGrpSpPr>
                <a:grpSpLocks/>
              </p:cNvGrpSpPr>
              <p:nvPr/>
            </p:nvGrpSpPr>
            <p:grpSpPr bwMode="auto">
              <a:xfrm>
                <a:off x="1462" y="403"/>
                <a:ext cx="531" cy="518"/>
                <a:chOff x="1462" y="403"/>
                <a:chExt cx="531" cy="518"/>
              </a:xfrm>
            </p:grpSpPr>
            <p:sp>
              <p:nvSpPr>
                <p:cNvPr id="345095" name="Rectangle 7"/>
                <p:cNvSpPr>
                  <a:spLocks noChangeArrowheads="1"/>
                </p:cNvSpPr>
                <p:nvPr/>
              </p:nvSpPr>
              <p:spPr bwMode="auto">
                <a:xfrm>
                  <a:off x="1505" y="403"/>
                  <a:ext cx="445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latin typeface="Times New Roman" charset="0"/>
                    </a:rPr>
                    <a:t> </a:t>
                  </a:r>
                </a:p>
                <a:p>
                  <a:r>
                    <a:rPr lang="en-US" sz="1600">
                      <a:latin typeface="Times New Roman" charset="0"/>
                    </a:rPr>
                    <a:t>HXeF</a:t>
                  </a:r>
                </a:p>
                <a:p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36" name="Rectangle 48"/>
                <p:cNvSpPr>
                  <a:spLocks noChangeArrowheads="1"/>
                </p:cNvSpPr>
                <p:nvPr/>
              </p:nvSpPr>
              <p:spPr bwMode="auto">
                <a:xfrm>
                  <a:off x="1462" y="403"/>
                  <a:ext cx="53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39" name="Group 51"/>
              <p:cNvGrpSpPr>
                <a:grpSpLocks/>
              </p:cNvGrpSpPr>
              <p:nvPr/>
            </p:nvGrpSpPr>
            <p:grpSpPr bwMode="auto">
              <a:xfrm>
                <a:off x="1993" y="403"/>
                <a:ext cx="590" cy="518"/>
                <a:chOff x="1993" y="403"/>
                <a:chExt cx="590" cy="518"/>
              </a:xfrm>
            </p:grpSpPr>
            <p:sp>
              <p:nvSpPr>
                <p:cNvPr id="345096" name="Rectangle 8"/>
                <p:cNvSpPr>
                  <a:spLocks noChangeArrowheads="1"/>
                </p:cNvSpPr>
                <p:nvPr/>
              </p:nvSpPr>
              <p:spPr bwMode="auto">
                <a:xfrm>
                  <a:off x="2036" y="403"/>
                  <a:ext cx="504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latin typeface="Times New Roman" charset="0"/>
                    </a:rPr>
                    <a:t> </a:t>
                  </a:r>
                </a:p>
                <a:p>
                  <a:r>
                    <a:rPr lang="en-US" sz="1600">
                      <a:latin typeface="Times New Roman" charset="0"/>
                    </a:rPr>
                    <a:t>HXe</a:t>
                  </a:r>
                  <a:r>
                    <a:rPr lang="en-US" sz="1600" baseline="-30000">
                      <a:latin typeface="Times New Roman" charset="0"/>
                    </a:rPr>
                    <a:t>2</a:t>
                  </a:r>
                  <a:r>
                    <a:rPr lang="en-US" sz="1600">
                      <a:latin typeface="Times New Roman" charset="0"/>
                    </a:rPr>
                    <a:t>F</a:t>
                  </a:r>
                </a:p>
                <a:p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38" name="Rectangle 50"/>
                <p:cNvSpPr>
                  <a:spLocks noChangeArrowheads="1"/>
                </p:cNvSpPr>
                <p:nvPr/>
              </p:nvSpPr>
              <p:spPr bwMode="auto">
                <a:xfrm>
                  <a:off x="1993" y="403"/>
                  <a:ext cx="59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41" name="Group 53"/>
              <p:cNvGrpSpPr>
                <a:grpSpLocks/>
              </p:cNvGrpSpPr>
              <p:nvPr/>
            </p:nvGrpSpPr>
            <p:grpSpPr bwMode="auto">
              <a:xfrm>
                <a:off x="2583" y="403"/>
                <a:ext cx="518" cy="518"/>
                <a:chOff x="2583" y="403"/>
                <a:chExt cx="518" cy="518"/>
              </a:xfrm>
            </p:grpSpPr>
            <p:sp>
              <p:nvSpPr>
                <p:cNvPr id="345097" name="Rectangle 9"/>
                <p:cNvSpPr>
                  <a:spLocks noChangeArrowheads="1"/>
                </p:cNvSpPr>
                <p:nvPr/>
              </p:nvSpPr>
              <p:spPr bwMode="auto">
                <a:xfrm>
                  <a:off x="2626" y="403"/>
                  <a:ext cx="432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latin typeface="Times New Roman" charset="0"/>
                    </a:rPr>
                    <a:t> </a:t>
                  </a:r>
                </a:p>
                <a:p>
                  <a:r>
                    <a:rPr lang="en-US" sz="1600">
                      <a:latin typeface="Times New Roman" charset="0"/>
                    </a:rPr>
                    <a:t>HF</a:t>
                  </a:r>
                </a:p>
                <a:p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40" name="Rectangle 52"/>
                <p:cNvSpPr>
                  <a:spLocks noChangeArrowheads="1"/>
                </p:cNvSpPr>
                <p:nvPr/>
              </p:nvSpPr>
              <p:spPr bwMode="auto">
                <a:xfrm>
                  <a:off x="2583" y="403"/>
                  <a:ext cx="51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43" name="Group 55"/>
              <p:cNvGrpSpPr>
                <a:grpSpLocks/>
              </p:cNvGrpSpPr>
              <p:nvPr/>
            </p:nvGrpSpPr>
            <p:grpSpPr bwMode="auto">
              <a:xfrm>
                <a:off x="3101" y="403"/>
                <a:ext cx="518" cy="518"/>
                <a:chOff x="3101" y="403"/>
                <a:chExt cx="518" cy="518"/>
              </a:xfrm>
            </p:grpSpPr>
            <p:sp>
              <p:nvSpPr>
                <p:cNvPr id="345098" name="Rectangle 10"/>
                <p:cNvSpPr>
                  <a:spLocks noChangeArrowheads="1"/>
                </p:cNvSpPr>
                <p:nvPr/>
              </p:nvSpPr>
              <p:spPr bwMode="auto">
                <a:xfrm>
                  <a:off x="3144" y="403"/>
                  <a:ext cx="432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latin typeface="Times New Roman" charset="0"/>
                    </a:rPr>
                    <a:t> </a:t>
                  </a:r>
                </a:p>
                <a:p>
                  <a:r>
                    <a:rPr lang="en-US" sz="1600">
                      <a:latin typeface="Times New Roman" charset="0"/>
                    </a:rPr>
                    <a:t>HXeF</a:t>
                  </a:r>
                </a:p>
                <a:p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42" name="Rectangle 54"/>
                <p:cNvSpPr>
                  <a:spLocks noChangeArrowheads="1"/>
                </p:cNvSpPr>
                <p:nvPr/>
              </p:nvSpPr>
              <p:spPr bwMode="auto">
                <a:xfrm>
                  <a:off x="3101" y="403"/>
                  <a:ext cx="51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45" name="Group 57"/>
              <p:cNvGrpSpPr>
                <a:grpSpLocks/>
              </p:cNvGrpSpPr>
              <p:nvPr/>
            </p:nvGrpSpPr>
            <p:grpSpPr bwMode="auto">
              <a:xfrm>
                <a:off x="3619" y="403"/>
                <a:ext cx="626" cy="518"/>
                <a:chOff x="3619" y="403"/>
                <a:chExt cx="626" cy="518"/>
              </a:xfrm>
            </p:grpSpPr>
            <p:sp>
              <p:nvSpPr>
                <p:cNvPr id="345099" name="Rectangle 11"/>
                <p:cNvSpPr>
                  <a:spLocks noChangeArrowheads="1"/>
                </p:cNvSpPr>
                <p:nvPr/>
              </p:nvSpPr>
              <p:spPr bwMode="auto">
                <a:xfrm>
                  <a:off x="3662" y="403"/>
                  <a:ext cx="540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latin typeface="Times New Roman" charset="0"/>
                    </a:rPr>
                    <a:t> </a:t>
                  </a:r>
                </a:p>
                <a:p>
                  <a:r>
                    <a:rPr lang="en-US" sz="1600">
                      <a:latin typeface="Times New Roman" charset="0"/>
                    </a:rPr>
                    <a:t>HXe</a:t>
                  </a:r>
                  <a:r>
                    <a:rPr lang="en-US" sz="1600" baseline="-30000">
                      <a:latin typeface="Times New Roman" charset="0"/>
                    </a:rPr>
                    <a:t>2</a:t>
                  </a:r>
                  <a:r>
                    <a:rPr lang="en-US" sz="1600">
                      <a:latin typeface="Times New Roman" charset="0"/>
                    </a:rPr>
                    <a:t>F</a:t>
                  </a:r>
                </a:p>
                <a:p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44" name="Rectangle 56"/>
                <p:cNvSpPr>
                  <a:spLocks noChangeArrowheads="1"/>
                </p:cNvSpPr>
                <p:nvPr/>
              </p:nvSpPr>
              <p:spPr bwMode="auto">
                <a:xfrm>
                  <a:off x="3619" y="403"/>
                  <a:ext cx="62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47" name="Group 59"/>
              <p:cNvGrpSpPr>
                <a:grpSpLocks/>
              </p:cNvGrpSpPr>
              <p:nvPr/>
            </p:nvGrpSpPr>
            <p:grpSpPr bwMode="auto">
              <a:xfrm>
                <a:off x="0" y="921"/>
                <a:ext cx="1018" cy="518"/>
                <a:chOff x="0" y="921"/>
                <a:chExt cx="1018" cy="518"/>
              </a:xfrm>
            </p:grpSpPr>
            <p:sp>
              <p:nvSpPr>
                <p:cNvPr id="345100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921"/>
                  <a:ext cx="932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l-GR" sz="1600">
                      <a:latin typeface="Times New Roman" charset="0"/>
                    </a:rPr>
                    <a:t>μ</a:t>
                  </a:r>
                  <a:r>
                    <a:rPr lang="en-US" sz="1600" baseline="-30000">
                      <a:latin typeface="Times New Roman" charset="0"/>
                    </a:rPr>
                    <a:t>z</a:t>
                  </a:r>
                  <a:endParaRPr lang="en-US" sz="1600">
                    <a:latin typeface="Times New Roman" charset="0"/>
                  </a:endParaRPr>
                </a:p>
                <a:p>
                  <a:pPr algn="l"/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46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101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49" name="Group 61"/>
              <p:cNvGrpSpPr>
                <a:grpSpLocks/>
              </p:cNvGrpSpPr>
              <p:nvPr/>
            </p:nvGrpSpPr>
            <p:grpSpPr bwMode="auto">
              <a:xfrm>
                <a:off x="1018" y="921"/>
                <a:ext cx="444" cy="518"/>
                <a:chOff x="1018" y="921"/>
                <a:chExt cx="444" cy="518"/>
              </a:xfrm>
            </p:grpSpPr>
            <p:sp>
              <p:nvSpPr>
                <p:cNvPr id="345101" name="Rectangle 13"/>
                <p:cNvSpPr>
                  <a:spLocks noChangeArrowheads="1"/>
                </p:cNvSpPr>
                <p:nvPr/>
              </p:nvSpPr>
              <p:spPr bwMode="auto">
                <a:xfrm>
                  <a:off x="1061" y="921"/>
                  <a:ext cx="358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 b="0">
                      <a:latin typeface="Times New Roman" charset="0"/>
                    </a:rPr>
                    <a:t>0.759</a:t>
                  </a:r>
                </a:p>
                <a:p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48" name="Rectangle 60"/>
                <p:cNvSpPr>
                  <a:spLocks noChangeArrowheads="1"/>
                </p:cNvSpPr>
                <p:nvPr/>
              </p:nvSpPr>
              <p:spPr bwMode="auto">
                <a:xfrm>
                  <a:off x="1018" y="921"/>
                  <a:ext cx="44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51" name="Group 63"/>
              <p:cNvGrpSpPr>
                <a:grpSpLocks/>
              </p:cNvGrpSpPr>
              <p:nvPr/>
            </p:nvGrpSpPr>
            <p:grpSpPr bwMode="auto">
              <a:xfrm>
                <a:off x="1462" y="921"/>
                <a:ext cx="531" cy="518"/>
                <a:chOff x="1462" y="921"/>
                <a:chExt cx="531" cy="518"/>
              </a:xfrm>
            </p:grpSpPr>
            <p:sp>
              <p:nvSpPr>
                <p:cNvPr id="345102" name="Rectangle 14"/>
                <p:cNvSpPr>
                  <a:spLocks noChangeArrowheads="1"/>
                </p:cNvSpPr>
                <p:nvPr/>
              </p:nvSpPr>
              <p:spPr bwMode="auto">
                <a:xfrm>
                  <a:off x="1505" y="921"/>
                  <a:ext cx="445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 b="0" dirty="0">
                      <a:latin typeface="Times New Roman" charset="0"/>
                    </a:rPr>
                    <a:t>    </a:t>
                  </a:r>
                  <a:r>
                    <a:rPr lang="en-US" sz="1600" b="0" dirty="0" smtClean="0">
                      <a:latin typeface="Times New Roman" charset="0"/>
                    </a:rPr>
                    <a:t>2.283</a:t>
                  </a:r>
                  <a:endParaRPr lang="en-US" sz="1600" b="0" dirty="0">
                    <a:latin typeface="Times New Roman" charset="0"/>
                  </a:endParaRPr>
                </a:p>
                <a:p>
                  <a:pPr algn="l"/>
                  <a:endParaRPr lang="en-US" sz="1600" b="0" dirty="0">
                    <a:latin typeface="Times New Roman" charset="0"/>
                  </a:endParaRPr>
                </a:p>
              </p:txBody>
            </p:sp>
            <p:sp>
              <p:nvSpPr>
                <p:cNvPr id="345150" name="Rectangle 62"/>
                <p:cNvSpPr>
                  <a:spLocks noChangeArrowheads="1"/>
                </p:cNvSpPr>
                <p:nvPr/>
              </p:nvSpPr>
              <p:spPr bwMode="auto">
                <a:xfrm>
                  <a:off x="1462" y="921"/>
                  <a:ext cx="53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53" name="Group 65"/>
              <p:cNvGrpSpPr>
                <a:grpSpLocks/>
              </p:cNvGrpSpPr>
              <p:nvPr/>
            </p:nvGrpSpPr>
            <p:grpSpPr bwMode="auto">
              <a:xfrm>
                <a:off x="1993" y="921"/>
                <a:ext cx="590" cy="518"/>
                <a:chOff x="1993" y="921"/>
                <a:chExt cx="590" cy="518"/>
              </a:xfrm>
            </p:grpSpPr>
            <p:sp>
              <p:nvSpPr>
                <p:cNvPr id="345103" name="Rectangle 15"/>
                <p:cNvSpPr>
                  <a:spLocks noChangeArrowheads="1"/>
                </p:cNvSpPr>
                <p:nvPr/>
              </p:nvSpPr>
              <p:spPr bwMode="auto">
                <a:xfrm>
                  <a:off x="2036" y="921"/>
                  <a:ext cx="504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tabLst>
                      <a:tab pos="2343150" algn="l"/>
                    </a:tabLst>
                  </a:pPr>
                  <a:r>
                    <a:rPr lang="en-US" sz="1600" b="0">
                      <a:latin typeface="Times New Roman" charset="0"/>
                    </a:rPr>
                    <a:t>  6.454</a:t>
                  </a:r>
                </a:p>
                <a:p>
                  <a:pPr>
                    <a:tabLst>
                      <a:tab pos="2343150" algn="l"/>
                    </a:tabLst>
                  </a:pPr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52" name="Rectangle 64"/>
                <p:cNvSpPr>
                  <a:spLocks noChangeArrowheads="1"/>
                </p:cNvSpPr>
                <p:nvPr/>
              </p:nvSpPr>
              <p:spPr bwMode="auto">
                <a:xfrm>
                  <a:off x="1993" y="921"/>
                  <a:ext cx="59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55" name="Group 67"/>
              <p:cNvGrpSpPr>
                <a:grpSpLocks/>
              </p:cNvGrpSpPr>
              <p:nvPr/>
            </p:nvGrpSpPr>
            <p:grpSpPr bwMode="auto">
              <a:xfrm>
                <a:off x="2583" y="921"/>
                <a:ext cx="518" cy="518"/>
                <a:chOff x="2583" y="921"/>
                <a:chExt cx="518" cy="518"/>
              </a:xfrm>
            </p:grpSpPr>
            <p:sp>
              <p:nvSpPr>
                <p:cNvPr id="345104" name="Rectangle 16"/>
                <p:cNvSpPr>
                  <a:spLocks noChangeArrowheads="1"/>
                </p:cNvSpPr>
                <p:nvPr/>
              </p:nvSpPr>
              <p:spPr bwMode="auto">
                <a:xfrm>
                  <a:off x="2626" y="921"/>
                  <a:ext cx="432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 b="0">
                      <a:latin typeface="Times New Roman" charset="0"/>
                    </a:rPr>
                    <a:t>0.703</a:t>
                  </a:r>
                </a:p>
                <a:p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54" name="Rectangle 66"/>
                <p:cNvSpPr>
                  <a:spLocks noChangeArrowheads="1"/>
                </p:cNvSpPr>
                <p:nvPr/>
              </p:nvSpPr>
              <p:spPr bwMode="auto">
                <a:xfrm>
                  <a:off x="2583" y="921"/>
                  <a:ext cx="51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57" name="Group 69"/>
              <p:cNvGrpSpPr>
                <a:grpSpLocks/>
              </p:cNvGrpSpPr>
              <p:nvPr/>
            </p:nvGrpSpPr>
            <p:grpSpPr bwMode="auto">
              <a:xfrm>
                <a:off x="3101" y="921"/>
                <a:ext cx="518" cy="518"/>
                <a:chOff x="3101" y="921"/>
                <a:chExt cx="518" cy="518"/>
              </a:xfrm>
            </p:grpSpPr>
            <p:sp>
              <p:nvSpPr>
                <p:cNvPr id="345105" name="Rectangle 17"/>
                <p:cNvSpPr>
                  <a:spLocks noChangeArrowheads="1"/>
                </p:cNvSpPr>
                <p:nvPr/>
              </p:nvSpPr>
              <p:spPr bwMode="auto">
                <a:xfrm>
                  <a:off x="3144" y="921"/>
                  <a:ext cx="432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 b="0">
                      <a:latin typeface="Times New Roman" charset="0"/>
                    </a:rPr>
                    <a:t>   1.975</a:t>
                  </a:r>
                </a:p>
                <a:p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56" name="Rectangle 68"/>
                <p:cNvSpPr>
                  <a:spLocks noChangeArrowheads="1"/>
                </p:cNvSpPr>
                <p:nvPr/>
              </p:nvSpPr>
              <p:spPr bwMode="auto">
                <a:xfrm>
                  <a:off x="3101" y="921"/>
                  <a:ext cx="51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59" name="Group 71"/>
              <p:cNvGrpSpPr>
                <a:grpSpLocks/>
              </p:cNvGrpSpPr>
              <p:nvPr/>
            </p:nvGrpSpPr>
            <p:grpSpPr bwMode="auto">
              <a:xfrm>
                <a:off x="3619" y="921"/>
                <a:ext cx="626" cy="518"/>
                <a:chOff x="3619" y="921"/>
                <a:chExt cx="626" cy="518"/>
              </a:xfrm>
            </p:grpSpPr>
            <p:sp>
              <p:nvSpPr>
                <p:cNvPr id="345106" name="Rectangle 18"/>
                <p:cNvSpPr>
                  <a:spLocks noChangeArrowheads="1"/>
                </p:cNvSpPr>
                <p:nvPr/>
              </p:nvSpPr>
              <p:spPr bwMode="auto">
                <a:xfrm>
                  <a:off x="3662" y="921"/>
                  <a:ext cx="540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 b="0">
                      <a:latin typeface="Times New Roman" charset="0"/>
                    </a:rPr>
                    <a:t>      3.788</a:t>
                  </a:r>
                </a:p>
                <a:p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58" name="Rectangle 70"/>
                <p:cNvSpPr>
                  <a:spLocks noChangeArrowheads="1"/>
                </p:cNvSpPr>
                <p:nvPr/>
              </p:nvSpPr>
              <p:spPr bwMode="auto">
                <a:xfrm>
                  <a:off x="3619" y="921"/>
                  <a:ext cx="62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61" name="Group 73"/>
              <p:cNvGrpSpPr>
                <a:grpSpLocks/>
              </p:cNvGrpSpPr>
              <p:nvPr/>
            </p:nvGrpSpPr>
            <p:grpSpPr bwMode="auto">
              <a:xfrm>
                <a:off x="0" y="1439"/>
                <a:ext cx="1018" cy="403"/>
                <a:chOff x="0" y="1439"/>
                <a:chExt cx="1018" cy="403"/>
              </a:xfrm>
            </p:grpSpPr>
            <p:sp>
              <p:nvSpPr>
                <p:cNvPr id="345107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1439"/>
                  <a:ext cx="9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l-GR" sz="1600">
                      <a:latin typeface="Times New Roman" charset="0"/>
                    </a:rPr>
                    <a:t>α</a:t>
                  </a:r>
                  <a:r>
                    <a:rPr lang="en-US" sz="1600" baseline="-30000">
                      <a:latin typeface="Times New Roman" charset="0"/>
                    </a:rPr>
                    <a:t>zz</a:t>
                  </a:r>
                  <a:endParaRPr lang="en-US" sz="1600">
                    <a:latin typeface="Times New Roman" charset="0"/>
                  </a:endParaRPr>
                </a:p>
                <a:p>
                  <a:pPr algn="l"/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60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1439"/>
                  <a:ext cx="10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63" name="Group 75"/>
              <p:cNvGrpSpPr>
                <a:grpSpLocks/>
              </p:cNvGrpSpPr>
              <p:nvPr/>
            </p:nvGrpSpPr>
            <p:grpSpPr bwMode="auto">
              <a:xfrm>
                <a:off x="1018" y="1439"/>
                <a:ext cx="444" cy="403"/>
                <a:chOff x="1018" y="1439"/>
                <a:chExt cx="444" cy="403"/>
              </a:xfrm>
            </p:grpSpPr>
            <p:sp>
              <p:nvSpPr>
                <p:cNvPr id="345108" name="Rectangle 20"/>
                <p:cNvSpPr>
                  <a:spLocks noChangeArrowheads="1"/>
                </p:cNvSpPr>
                <p:nvPr/>
              </p:nvSpPr>
              <p:spPr bwMode="auto">
                <a:xfrm>
                  <a:off x="1061" y="1439"/>
                  <a:ext cx="35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 b="0">
                      <a:latin typeface="Times New Roman" charset="0"/>
                    </a:rPr>
                    <a:t> 5.59</a:t>
                  </a:r>
                </a:p>
                <a:p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62" name="Rectangle 74"/>
                <p:cNvSpPr>
                  <a:spLocks noChangeArrowheads="1"/>
                </p:cNvSpPr>
                <p:nvPr/>
              </p:nvSpPr>
              <p:spPr bwMode="auto">
                <a:xfrm>
                  <a:off x="1018" y="1439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65" name="Group 77"/>
              <p:cNvGrpSpPr>
                <a:grpSpLocks/>
              </p:cNvGrpSpPr>
              <p:nvPr/>
            </p:nvGrpSpPr>
            <p:grpSpPr bwMode="auto">
              <a:xfrm>
                <a:off x="1462" y="1439"/>
                <a:ext cx="531" cy="403"/>
                <a:chOff x="1462" y="1439"/>
                <a:chExt cx="531" cy="403"/>
              </a:xfrm>
            </p:grpSpPr>
            <p:sp>
              <p:nvSpPr>
                <p:cNvPr id="345109" name="Rectangle 21"/>
                <p:cNvSpPr>
                  <a:spLocks noChangeArrowheads="1"/>
                </p:cNvSpPr>
                <p:nvPr/>
              </p:nvSpPr>
              <p:spPr bwMode="auto">
                <a:xfrm>
                  <a:off x="1505" y="1439"/>
                  <a:ext cx="445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 b="0">
                      <a:latin typeface="Times New Roman" charset="0"/>
                    </a:rPr>
                    <a:t> </a:t>
                  </a:r>
                  <a:r>
                    <a:rPr lang="en-US" sz="1600">
                      <a:solidFill>
                        <a:srgbClr val="2720AA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51.25</a:t>
                  </a:r>
                </a:p>
                <a:p>
                  <a:endParaRPr lang="en-US" sz="1600">
                    <a:solidFill>
                      <a:srgbClr val="2720AA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5164" name="Rectangle 76"/>
                <p:cNvSpPr>
                  <a:spLocks noChangeArrowheads="1"/>
                </p:cNvSpPr>
                <p:nvPr/>
              </p:nvSpPr>
              <p:spPr bwMode="auto">
                <a:xfrm>
                  <a:off x="1462" y="1439"/>
                  <a:ext cx="53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67" name="Group 79"/>
              <p:cNvGrpSpPr>
                <a:grpSpLocks/>
              </p:cNvGrpSpPr>
              <p:nvPr/>
            </p:nvGrpSpPr>
            <p:grpSpPr bwMode="auto">
              <a:xfrm>
                <a:off x="1993" y="1439"/>
                <a:ext cx="590" cy="403"/>
                <a:chOff x="1993" y="1439"/>
                <a:chExt cx="590" cy="403"/>
              </a:xfrm>
            </p:grpSpPr>
            <p:sp>
              <p:nvSpPr>
                <p:cNvPr id="345110" name="Rectangle 22"/>
                <p:cNvSpPr>
                  <a:spLocks noChangeArrowheads="1"/>
                </p:cNvSpPr>
                <p:nvPr/>
              </p:nvSpPr>
              <p:spPr bwMode="auto">
                <a:xfrm>
                  <a:off x="2036" y="1439"/>
                  <a:ext cx="504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 b="0">
                      <a:latin typeface="Times New Roman" charset="0"/>
                    </a:rPr>
                    <a:t>   </a:t>
                  </a:r>
                  <a:r>
                    <a:rPr lang="en-US" sz="1600">
                      <a:solidFill>
                        <a:srgbClr val="2720AA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206.96</a:t>
                  </a:r>
                </a:p>
                <a:p>
                  <a:pPr algn="l"/>
                  <a:endParaRPr lang="en-US" sz="1600">
                    <a:solidFill>
                      <a:srgbClr val="2720AA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5166" name="Rectangle 78"/>
                <p:cNvSpPr>
                  <a:spLocks noChangeArrowheads="1"/>
                </p:cNvSpPr>
                <p:nvPr/>
              </p:nvSpPr>
              <p:spPr bwMode="auto">
                <a:xfrm>
                  <a:off x="1993" y="1439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69" name="Group 81"/>
              <p:cNvGrpSpPr>
                <a:grpSpLocks/>
              </p:cNvGrpSpPr>
              <p:nvPr/>
            </p:nvGrpSpPr>
            <p:grpSpPr bwMode="auto">
              <a:xfrm>
                <a:off x="2583" y="1439"/>
                <a:ext cx="518" cy="403"/>
                <a:chOff x="2583" y="1439"/>
                <a:chExt cx="518" cy="403"/>
              </a:xfrm>
            </p:grpSpPr>
            <p:sp>
              <p:nvSpPr>
                <p:cNvPr id="345111" name="Rectangle 23"/>
                <p:cNvSpPr>
                  <a:spLocks noChangeArrowheads="1"/>
                </p:cNvSpPr>
                <p:nvPr/>
              </p:nvSpPr>
              <p:spPr bwMode="auto">
                <a:xfrm>
                  <a:off x="2626" y="1439"/>
                  <a:ext cx="4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 b="0">
                      <a:latin typeface="Times New Roman" charset="0"/>
                    </a:rPr>
                    <a:t>6.19</a:t>
                  </a:r>
                </a:p>
                <a:p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68" name="Rectangle 80"/>
                <p:cNvSpPr>
                  <a:spLocks noChangeArrowheads="1"/>
                </p:cNvSpPr>
                <p:nvPr/>
              </p:nvSpPr>
              <p:spPr bwMode="auto">
                <a:xfrm>
                  <a:off x="2583" y="1439"/>
                  <a:ext cx="5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71" name="Group 83"/>
              <p:cNvGrpSpPr>
                <a:grpSpLocks/>
              </p:cNvGrpSpPr>
              <p:nvPr/>
            </p:nvGrpSpPr>
            <p:grpSpPr bwMode="auto">
              <a:xfrm>
                <a:off x="3101" y="1439"/>
                <a:ext cx="518" cy="403"/>
                <a:chOff x="3101" y="1439"/>
                <a:chExt cx="518" cy="403"/>
              </a:xfrm>
            </p:grpSpPr>
            <p:sp>
              <p:nvSpPr>
                <p:cNvPr id="345112" name="Rectangle 24"/>
                <p:cNvSpPr>
                  <a:spLocks noChangeArrowheads="1"/>
                </p:cNvSpPr>
                <p:nvPr/>
              </p:nvSpPr>
              <p:spPr bwMode="auto">
                <a:xfrm>
                  <a:off x="3144" y="1439"/>
                  <a:ext cx="4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 b="0">
                      <a:latin typeface="Times New Roman" charset="0"/>
                    </a:rPr>
                    <a:t>  </a:t>
                  </a:r>
                  <a:r>
                    <a:rPr lang="en-US" sz="1600">
                      <a:solidFill>
                        <a:srgbClr val="2720AA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59.59</a:t>
                  </a:r>
                </a:p>
                <a:p>
                  <a:endParaRPr lang="en-US" sz="1600">
                    <a:solidFill>
                      <a:srgbClr val="2720AA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5170" name="Rectangle 82"/>
                <p:cNvSpPr>
                  <a:spLocks noChangeArrowheads="1"/>
                </p:cNvSpPr>
                <p:nvPr/>
              </p:nvSpPr>
              <p:spPr bwMode="auto">
                <a:xfrm>
                  <a:off x="3101" y="1439"/>
                  <a:ext cx="5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73" name="Group 85"/>
              <p:cNvGrpSpPr>
                <a:grpSpLocks/>
              </p:cNvGrpSpPr>
              <p:nvPr/>
            </p:nvGrpSpPr>
            <p:grpSpPr bwMode="auto">
              <a:xfrm>
                <a:off x="3619" y="1439"/>
                <a:ext cx="626" cy="403"/>
                <a:chOff x="3619" y="1439"/>
                <a:chExt cx="626" cy="403"/>
              </a:xfrm>
            </p:grpSpPr>
            <p:sp>
              <p:nvSpPr>
                <p:cNvPr id="345113" name="Rectangle 25"/>
                <p:cNvSpPr>
                  <a:spLocks noChangeArrowheads="1"/>
                </p:cNvSpPr>
                <p:nvPr/>
              </p:nvSpPr>
              <p:spPr bwMode="auto">
                <a:xfrm>
                  <a:off x="3662" y="1439"/>
                  <a:ext cx="540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 b="0">
                      <a:latin typeface="Times New Roman" charset="0"/>
                    </a:rPr>
                    <a:t>    </a:t>
                  </a:r>
                  <a:r>
                    <a:rPr lang="en-US" sz="1600">
                      <a:solidFill>
                        <a:srgbClr val="2720AA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420.43</a:t>
                  </a:r>
                  <a:r>
                    <a:rPr lang="en-US" sz="1600" b="0">
                      <a:latin typeface="Times New Roman" charset="0"/>
                    </a:rPr>
                    <a:t> </a:t>
                  </a:r>
                </a:p>
                <a:p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72" name="Rectangle 84"/>
                <p:cNvSpPr>
                  <a:spLocks noChangeArrowheads="1"/>
                </p:cNvSpPr>
                <p:nvPr/>
              </p:nvSpPr>
              <p:spPr bwMode="auto">
                <a:xfrm>
                  <a:off x="3619" y="1439"/>
                  <a:ext cx="6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75" name="Group 87"/>
              <p:cNvGrpSpPr>
                <a:grpSpLocks/>
              </p:cNvGrpSpPr>
              <p:nvPr/>
            </p:nvGrpSpPr>
            <p:grpSpPr bwMode="auto">
              <a:xfrm>
                <a:off x="0" y="1842"/>
                <a:ext cx="1018" cy="403"/>
                <a:chOff x="0" y="1842"/>
                <a:chExt cx="1018" cy="403"/>
              </a:xfrm>
            </p:grpSpPr>
            <p:sp>
              <p:nvSpPr>
                <p:cNvPr id="345114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1842"/>
                  <a:ext cx="9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l-GR" sz="1600">
                      <a:latin typeface="Times New Roman" charset="0"/>
                    </a:rPr>
                    <a:t>β</a:t>
                  </a:r>
                  <a:r>
                    <a:rPr lang="en-US" sz="1600" baseline="-30000">
                      <a:latin typeface="Times New Roman" charset="0"/>
                    </a:rPr>
                    <a:t>zzz</a:t>
                  </a:r>
                  <a:endParaRPr lang="en-US" sz="1600">
                    <a:latin typeface="Times New Roman" charset="0"/>
                  </a:endParaRPr>
                </a:p>
                <a:p>
                  <a:pPr algn="l"/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74" name="Rectangle 86"/>
                <p:cNvSpPr>
                  <a:spLocks noChangeArrowheads="1"/>
                </p:cNvSpPr>
                <p:nvPr/>
              </p:nvSpPr>
              <p:spPr bwMode="auto">
                <a:xfrm>
                  <a:off x="0" y="1842"/>
                  <a:ext cx="10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77" name="Group 89"/>
              <p:cNvGrpSpPr>
                <a:grpSpLocks/>
              </p:cNvGrpSpPr>
              <p:nvPr/>
            </p:nvGrpSpPr>
            <p:grpSpPr bwMode="auto">
              <a:xfrm>
                <a:off x="1018" y="1842"/>
                <a:ext cx="444" cy="403"/>
                <a:chOff x="1018" y="1842"/>
                <a:chExt cx="444" cy="403"/>
              </a:xfrm>
            </p:grpSpPr>
            <p:sp>
              <p:nvSpPr>
                <p:cNvPr id="345115" name="Rectangle 27"/>
                <p:cNvSpPr>
                  <a:spLocks noChangeArrowheads="1"/>
                </p:cNvSpPr>
                <p:nvPr/>
              </p:nvSpPr>
              <p:spPr bwMode="auto">
                <a:xfrm>
                  <a:off x="1061" y="1842"/>
                  <a:ext cx="35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-9.8</a:t>
                  </a:r>
                </a:p>
                <a:p>
                  <a:pPr algn="l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5176" name="Rectangle 88"/>
                <p:cNvSpPr>
                  <a:spLocks noChangeArrowheads="1"/>
                </p:cNvSpPr>
                <p:nvPr/>
              </p:nvSpPr>
              <p:spPr bwMode="auto">
                <a:xfrm>
                  <a:off x="1018" y="1842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79" name="Group 91"/>
              <p:cNvGrpSpPr>
                <a:grpSpLocks/>
              </p:cNvGrpSpPr>
              <p:nvPr/>
            </p:nvGrpSpPr>
            <p:grpSpPr bwMode="auto">
              <a:xfrm>
                <a:off x="1462" y="1842"/>
                <a:ext cx="531" cy="403"/>
                <a:chOff x="1462" y="1842"/>
                <a:chExt cx="531" cy="403"/>
              </a:xfrm>
            </p:grpSpPr>
            <p:sp>
              <p:nvSpPr>
                <p:cNvPr id="345116" name="Rectangle 28"/>
                <p:cNvSpPr>
                  <a:spLocks noChangeArrowheads="1"/>
                </p:cNvSpPr>
                <p:nvPr/>
              </p:nvSpPr>
              <p:spPr bwMode="auto">
                <a:xfrm>
                  <a:off x="1505" y="1842"/>
                  <a:ext cx="445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>
                      <a:solidFill>
                        <a:srgbClr val="FF0066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-436.7</a:t>
                  </a:r>
                </a:p>
                <a:p>
                  <a:pPr algn="l"/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78" name="Rectangle 90"/>
                <p:cNvSpPr>
                  <a:spLocks noChangeArrowheads="1"/>
                </p:cNvSpPr>
                <p:nvPr/>
              </p:nvSpPr>
              <p:spPr bwMode="auto">
                <a:xfrm>
                  <a:off x="1462" y="1842"/>
                  <a:ext cx="53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81" name="Group 93"/>
              <p:cNvGrpSpPr>
                <a:grpSpLocks/>
              </p:cNvGrpSpPr>
              <p:nvPr/>
            </p:nvGrpSpPr>
            <p:grpSpPr bwMode="auto">
              <a:xfrm>
                <a:off x="1993" y="1842"/>
                <a:ext cx="590" cy="403"/>
                <a:chOff x="1993" y="1842"/>
                <a:chExt cx="590" cy="403"/>
              </a:xfrm>
            </p:grpSpPr>
            <p:sp>
              <p:nvSpPr>
                <p:cNvPr id="345117" name="Rectangle 29"/>
                <p:cNvSpPr>
                  <a:spLocks noChangeArrowheads="1"/>
                </p:cNvSpPr>
                <p:nvPr/>
              </p:nvSpPr>
              <p:spPr bwMode="auto">
                <a:xfrm>
                  <a:off x="2036" y="1842"/>
                  <a:ext cx="504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>
                      <a:solidFill>
                        <a:srgbClr val="33CC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-9633</a:t>
                  </a:r>
                </a:p>
                <a:p>
                  <a:pPr algn="l"/>
                  <a:endParaRPr lang="en-US" sz="1600">
                    <a:solidFill>
                      <a:srgbClr val="33CC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5180" name="Rectangle 92"/>
                <p:cNvSpPr>
                  <a:spLocks noChangeArrowheads="1"/>
                </p:cNvSpPr>
                <p:nvPr/>
              </p:nvSpPr>
              <p:spPr bwMode="auto">
                <a:xfrm>
                  <a:off x="1993" y="1842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83" name="Group 95"/>
              <p:cNvGrpSpPr>
                <a:grpSpLocks/>
              </p:cNvGrpSpPr>
              <p:nvPr/>
            </p:nvGrpSpPr>
            <p:grpSpPr bwMode="auto">
              <a:xfrm>
                <a:off x="2583" y="1842"/>
                <a:ext cx="518" cy="403"/>
                <a:chOff x="2583" y="1842"/>
                <a:chExt cx="518" cy="403"/>
              </a:xfrm>
            </p:grpSpPr>
            <p:sp>
              <p:nvSpPr>
                <p:cNvPr id="345118" name="Rectangle 30"/>
                <p:cNvSpPr>
                  <a:spLocks noChangeArrowheads="1"/>
                </p:cNvSpPr>
                <p:nvPr/>
              </p:nvSpPr>
              <p:spPr bwMode="auto">
                <a:xfrm>
                  <a:off x="2626" y="1842"/>
                  <a:ext cx="4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-11.5</a:t>
                  </a:r>
                </a:p>
                <a:p>
                  <a:pPr algn="l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5182" name="Rectangle 94"/>
                <p:cNvSpPr>
                  <a:spLocks noChangeArrowheads="1"/>
                </p:cNvSpPr>
                <p:nvPr/>
              </p:nvSpPr>
              <p:spPr bwMode="auto">
                <a:xfrm>
                  <a:off x="2583" y="1842"/>
                  <a:ext cx="5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85" name="Group 97"/>
              <p:cNvGrpSpPr>
                <a:grpSpLocks/>
              </p:cNvGrpSpPr>
              <p:nvPr/>
            </p:nvGrpSpPr>
            <p:grpSpPr bwMode="auto">
              <a:xfrm>
                <a:off x="3101" y="1842"/>
                <a:ext cx="518" cy="403"/>
                <a:chOff x="3101" y="1842"/>
                <a:chExt cx="518" cy="403"/>
              </a:xfrm>
            </p:grpSpPr>
            <p:sp>
              <p:nvSpPr>
                <p:cNvPr id="345119" name="Rectangle 31"/>
                <p:cNvSpPr>
                  <a:spLocks noChangeArrowheads="1"/>
                </p:cNvSpPr>
                <p:nvPr/>
              </p:nvSpPr>
              <p:spPr bwMode="auto">
                <a:xfrm>
                  <a:off x="3144" y="1842"/>
                  <a:ext cx="4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>
                      <a:solidFill>
                        <a:srgbClr val="FF0066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-582.1</a:t>
                  </a:r>
                </a:p>
                <a:p>
                  <a:pPr algn="l"/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84" name="Rectangle 96"/>
                <p:cNvSpPr>
                  <a:spLocks noChangeArrowheads="1"/>
                </p:cNvSpPr>
                <p:nvPr/>
              </p:nvSpPr>
              <p:spPr bwMode="auto">
                <a:xfrm>
                  <a:off x="3101" y="1842"/>
                  <a:ext cx="5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87" name="Group 99"/>
              <p:cNvGrpSpPr>
                <a:grpSpLocks/>
              </p:cNvGrpSpPr>
              <p:nvPr/>
            </p:nvGrpSpPr>
            <p:grpSpPr bwMode="auto">
              <a:xfrm>
                <a:off x="3619" y="1842"/>
                <a:ext cx="626" cy="403"/>
                <a:chOff x="3619" y="1842"/>
                <a:chExt cx="626" cy="403"/>
              </a:xfrm>
            </p:grpSpPr>
            <p:sp>
              <p:nvSpPr>
                <p:cNvPr id="345120" name="Rectangle 32"/>
                <p:cNvSpPr>
                  <a:spLocks noChangeArrowheads="1"/>
                </p:cNvSpPr>
                <p:nvPr/>
              </p:nvSpPr>
              <p:spPr bwMode="auto">
                <a:xfrm>
                  <a:off x="3662" y="1842"/>
                  <a:ext cx="540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>
                      <a:solidFill>
                        <a:srgbClr val="33CC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-11040</a:t>
                  </a:r>
                </a:p>
                <a:p>
                  <a:pPr algn="l"/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86" name="Rectangle 98"/>
                <p:cNvSpPr>
                  <a:spLocks noChangeArrowheads="1"/>
                </p:cNvSpPr>
                <p:nvPr/>
              </p:nvSpPr>
              <p:spPr bwMode="auto">
                <a:xfrm>
                  <a:off x="3619" y="1842"/>
                  <a:ext cx="6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89" name="Group 101"/>
              <p:cNvGrpSpPr>
                <a:grpSpLocks/>
              </p:cNvGrpSpPr>
              <p:nvPr/>
            </p:nvGrpSpPr>
            <p:grpSpPr bwMode="auto">
              <a:xfrm>
                <a:off x="0" y="2245"/>
                <a:ext cx="1018" cy="403"/>
                <a:chOff x="0" y="2245"/>
                <a:chExt cx="1018" cy="403"/>
              </a:xfrm>
            </p:grpSpPr>
            <p:sp>
              <p:nvSpPr>
                <p:cNvPr id="345121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2245"/>
                  <a:ext cx="9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>
                      <a:latin typeface="Times New Roman" charset="0"/>
                    </a:rPr>
                    <a:t>(</a:t>
                  </a:r>
                  <a:r>
                    <a:rPr lang="el-GR" sz="1600">
                      <a:latin typeface="Times New Roman" charset="0"/>
                    </a:rPr>
                    <a:t>γ</a:t>
                  </a:r>
                  <a:r>
                    <a:rPr lang="en-US" sz="1600" baseline="-30000">
                      <a:latin typeface="Times New Roman" charset="0"/>
                    </a:rPr>
                    <a:t>zzzz</a:t>
                  </a:r>
                  <a:r>
                    <a:rPr lang="en-US" sz="1600">
                      <a:latin typeface="Times New Roman" charset="0"/>
                    </a:rPr>
                    <a:t> x 10</a:t>
                  </a:r>
                  <a:r>
                    <a:rPr lang="en-US" sz="1600" baseline="30000">
                      <a:latin typeface="Times New Roman" charset="0"/>
                    </a:rPr>
                    <a:t>-3</a:t>
                  </a:r>
                  <a:r>
                    <a:rPr lang="en-US" sz="1600">
                      <a:latin typeface="Times New Roman" charset="0"/>
                    </a:rPr>
                    <a:t>)</a:t>
                  </a:r>
                </a:p>
                <a:p>
                  <a:pPr algn="l"/>
                  <a:endParaRPr lang="en-US" sz="1600" b="0">
                    <a:latin typeface="Times New Roman" charset="0"/>
                  </a:endParaRPr>
                </a:p>
              </p:txBody>
            </p:sp>
            <p:sp>
              <p:nvSpPr>
                <p:cNvPr id="345188" name="Rectangle 100"/>
                <p:cNvSpPr>
                  <a:spLocks noChangeArrowheads="1"/>
                </p:cNvSpPr>
                <p:nvPr/>
              </p:nvSpPr>
              <p:spPr bwMode="auto">
                <a:xfrm>
                  <a:off x="0" y="2245"/>
                  <a:ext cx="10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91" name="Group 103"/>
              <p:cNvGrpSpPr>
                <a:grpSpLocks/>
              </p:cNvGrpSpPr>
              <p:nvPr/>
            </p:nvGrpSpPr>
            <p:grpSpPr bwMode="auto">
              <a:xfrm>
                <a:off x="1018" y="2245"/>
                <a:ext cx="444" cy="403"/>
                <a:chOff x="1018" y="2245"/>
                <a:chExt cx="444" cy="403"/>
              </a:xfrm>
            </p:grpSpPr>
            <p:sp>
              <p:nvSpPr>
                <p:cNvPr id="345122" name="Rectangle 34"/>
                <p:cNvSpPr>
                  <a:spLocks noChangeArrowheads="1"/>
                </p:cNvSpPr>
                <p:nvPr/>
              </p:nvSpPr>
              <p:spPr bwMode="auto">
                <a:xfrm>
                  <a:off x="1061" y="2245"/>
                  <a:ext cx="35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 b="0">
                      <a:latin typeface="Times New Roman" charset="0"/>
                    </a:rPr>
                    <a:t> </a:t>
                  </a:r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0.219</a:t>
                  </a:r>
                </a:p>
                <a:p>
                  <a:pPr algn="l"/>
                  <a:endParaRPr lang="en-US" sz="1600" b="0">
                    <a:solidFill>
                      <a:srgbClr val="008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345190" name="Rectangle 102"/>
                <p:cNvSpPr>
                  <a:spLocks noChangeArrowheads="1"/>
                </p:cNvSpPr>
                <p:nvPr/>
              </p:nvSpPr>
              <p:spPr bwMode="auto">
                <a:xfrm>
                  <a:off x="1018" y="2245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93" name="Group 105"/>
              <p:cNvGrpSpPr>
                <a:grpSpLocks/>
              </p:cNvGrpSpPr>
              <p:nvPr/>
            </p:nvGrpSpPr>
            <p:grpSpPr bwMode="auto">
              <a:xfrm>
                <a:off x="1462" y="2245"/>
                <a:ext cx="531" cy="403"/>
                <a:chOff x="1462" y="2245"/>
                <a:chExt cx="531" cy="403"/>
              </a:xfrm>
            </p:grpSpPr>
            <p:sp>
              <p:nvSpPr>
                <p:cNvPr id="345123" name="Rectangle 35"/>
                <p:cNvSpPr>
                  <a:spLocks noChangeArrowheads="1"/>
                </p:cNvSpPr>
                <p:nvPr/>
              </p:nvSpPr>
              <p:spPr bwMode="auto">
                <a:xfrm>
                  <a:off x="1505" y="2245"/>
                  <a:ext cx="445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FF0066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16.9</a:t>
                  </a:r>
                </a:p>
                <a:p>
                  <a:endParaRPr lang="en-US" sz="160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5192" name="Rectangle 104"/>
                <p:cNvSpPr>
                  <a:spLocks noChangeArrowheads="1"/>
                </p:cNvSpPr>
                <p:nvPr/>
              </p:nvSpPr>
              <p:spPr bwMode="auto">
                <a:xfrm>
                  <a:off x="1462" y="2245"/>
                  <a:ext cx="53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95" name="Group 107"/>
              <p:cNvGrpSpPr>
                <a:grpSpLocks/>
              </p:cNvGrpSpPr>
              <p:nvPr/>
            </p:nvGrpSpPr>
            <p:grpSpPr bwMode="auto">
              <a:xfrm>
                <a:off x="1993" y="2245"/>
                <a:ext cx="590" cy="403"/>
                <a:chOff x="1993" y="2245"/>
                <a:chExt cx="590" cy="403"/>
              </a:xfrm>
            </p:grpSpPr>
            <p:sp>
              <p:nvSpPr>
                <p:cNvPr id="345124" name="Rectangle 36"/>
                <p:cNvSpPr>
                  <a:spLocks noChangeArrowheads="1"/>
                </p:cNvSpPr>
                <p:nvPr/>
              </p:nvSpPr>
              <p:spPr bwMode="auto">
                <a:xfrm>
                  <a:off x="2036" y="2245"/>
                  <a:ext cx="504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33CC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720</a:t>
                  </a:r>
                </a:p>
                <a:p>
                  <a:endParaRPr lang="en-US" sz="1600">
                    <a:solidFill>
                      <a:srgbClr val="33CC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5194" name="Rectangle 106"/>
                <p:cNvSpPr>
                  <a:spLocks noChangeArrowheads="1"/>
                </p:cNvSpPr>
                <p:nvPr/>
              </p:nvSpPr>
              <p:spPr bwMode="auto">
                <a:xfrm>
                  <a:off x="1993" y="2245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97" name="Group 109"/>
              <p:cNvGrpSpPr>
                <a:grpSpLocks/>
              </p:cNvGrpSpPr>
              <p:nvPr/>
            </p:nvGrpSpPr>
            <p:grpSpPr bwMode="auto">
              <a:xfrm>
                <a:off x="2583" y="2245"/>
                <a:ext cx="518" cy="403"/>
                <a:chOff x="2583" y="2245"/>
                <a:chExt cx="518" cy="403"/>
              </a:xfrm>
            </p:grpSpPr>
            <p:sp>
              <p:nvSpPr>
                <p:cNvPr id="345125" name="Rectangle 37"/>
                <p:cNvSpPr>
                  <a:spLocks noChangeArrowheads="1"/>
                </p:cNvSpPr>
                <p:nvPr/>
              </p:nvSpPr>
              <p:spPr bwMode="auto">
                <a:xfrm>
                  <a:off x="2626" y="2245"/>
                  <a:ext cx="4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 b="0">
                      <a:latin typeface="Times New Roman" charset="0"/>
                    </a:rPr>
                    <a:t>   </a:t>
                  </a:r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0.284</a:t>
                  </a: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5196" name="Rectangle 108"/>
                <p:cNvSpPr>
                  <a:spLocks noChangeArrowheads="1"/>
                </p:cNvSpPr>
                <p:nvPr/>
              </p:nvSpPr>
              <p:spPr bwMode="auto">
                <a:xfrm>
                  <a:off x="2583" y="2245"/>
                  <a:ext cx="5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199" name="Group 111"/>
              <p:cNvGrpSpPr>
                <a:grpSpLocks/>
              </p:cNvGrpSpPr>
              <p:nvPr/>
            </p:nvGrpSpPr>
            <p:grpSpPr bwMode="auto">
              <a:xfrm>
                <a:off x="3101" y="2245"/>
                <a:ext cx="518" cy="403"/>
                <a:chOff x="3101" y="2245"/>
                <a:chExt cx="518" cy="403"/>
              </a:xfrm>
            </p:grpSpPr>
            <p:sp>
              <p:nvSpPr>
                <p:cNvPr id="345126" name="Rectangle 38"/>
                <p:cNvSpPr>
                  <a:spLocks noChangeArrowheads="1"/>
                </p:cNvSpPr>
                <p:nvPr/>
              </p:nvSpPr>
              <p:spPr bwMode="auto">
                <a:xfrm>
                  <a:off x="3144" y="2245"/>
                  <a:ext cx="4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 b="0">
                      <a:latin typeface="Times New Roman" charset="0"/>
                    </a:rPr>
                    <a:t>   </a:t>
                  </a:r>
                  <a:r>
                    <a:rPr lang="en-US" sz="1600">
                      <a:solidFill>
                        <a:srgbClr val="FF0066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22.7</a:t>
                  </a:r>
                </a:p>
                <a:p>
                  <a:pPr algn="l"/>
                  <a:endParaRPr lang="en-US" sz="160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5198" name="Rectangle 110"/>
                <p:cNvSpPr>
                  <a:spLocks noChangeArrowheads="1"/>
                </p:cNvSpPr>
                <p:nvPr/>
              </p:nvSpPr>
              <p:spPr bwMode="auto">
                <a:xfrm>
                  <a:off x="3101" y="2245"/>
                  <a:ext cx="5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5201" name="Group 113"/>
              <p:cNvGrpSpPr>
                <a:grpSpLocks/>
              </p:cNvGrpSpPr>
              <p:nvPr/>
            </p:nvGrpSpPr>
            <p:grpSpPr bwMode="auto">
              <a:xfrm>
                <a:off x="3619" y="2245"/>
                <a:ext cx="626" cy="403"/>
                <a:chOff x="3619" y="2245"/>
                <a:chExt cx="626" cy="403"/>
              </a:xfrm>
            </p:grpSpPr>
            <p:sp>
              <p:nvSpPr>
                <p:cNvPr id="345127" name="Rectangle 39"/>
                <p:cNvSpPr>
                  <a:spLocks noChangeArrowheads="1"/>
                </p:cNvSpPr>
                <p:nvPr/>
              </p:nvSpPr>
              <p:spPr bwMode="auto">
                <a:xfrm>
                  <a:off x="3662" y="2245"/>
                  <a:ext cx="540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 b="0">
                      <a:latin typeface="Times New Roman" charset="0"/>
                    </a:rPr>
                    <a:t>  </a:t>
                  </a:r>
                  <a:r>
                    <a:rPr lang="en-US" sz="1600">
                      <a:solidFill>
                        <a:srgbClr val="33CC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-4000</a:t>
                  </a:r>
                </a:p>
                <a:p>
                  <a:pPr algn="l"/>
                  <a:endParaRPr lang="en-US" sz="1600">
                    <a:solidFill>
                      <a:srgbClr val="33CC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5200" name="Rectangle 112"/>
                <p:cNvSpPr>
                  <a:spLocks noChangeArrowheads="1"/>
                </p:cNvSpPr>
                <p:nvPr/>
              </p:nvSpPr>
              <p:spPr bwMode="auto">
                <a:xfrm>
                  <a:off x="3619" y="2245"/>
                  <a:ext cx="6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45203" name="Rectangle 115"/>
            <p:cNvSpPr>
              <a:spLocks noChangeArrowheads="1"/>
            </p:cNvSpPr>
            <p:nvPr/>
          </p:nvSpPr>
          <p:spPr bwMode="auto">
            <a:xfrm>
              <a:off x="-2" y="-2"/>
              <a:ext cx="4249" cy="2652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45205" name="Text Box 117"/>
          <p:cNvSpPr txBox="1">
            <a:spLocks noChangeArrowheads="1"/>
          </p:cNvSpPr>
          <p:nvPr/>
        </p:nvSpPr>
        <p:spPr bwMode="auto">
          <a:xfrm>
            <a:off x="-1524000" y="609600"/>
            <a:ext cx="91440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	         </a:t>
            </a: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case of HXeXeF molecule</a:t>
            </a:r>
            <a:r>
              <a:rPr lang="en-US" sz="2800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endParaRPr lang="en-GB" sz="28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5206" name="Text Box 118"/>
          <p:cNvSpPr txBox="1">
            <a:spLocks noChangeArrowheads="1"/>
          </p:cNvSpPr>
          <p:nvPr/>
        </p:nvSpPr>
        <p:spPr bwMode="auto">
          <a:xfrm>
            <a:off x="0" y="6019800"/>
            <a:ext cx="7239000" cy="779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dirty="0"/>
              <a:t>Basis </a:t>
            </a:r>
            <a:r>
              <a:rPr lang="en-US" sz="1800" dirty="0" err="1"/>
              <a:t>Set:aug</a:t>
            </a:r>
            <a:r>
              <a:rPr lang="en-US" sz="1800" dirty="0"/>
              <a:t>-cc-</a:t>
            </a:r>
            <a:r>
              <a:rPr lang="en-US" sz="1800" dirty="0" err="1"/>
              <a:t>pVDZ</a:t>
            </a:r>
            <a:endParaRPr lang="en-US" sz="1800" dirty="0"/>
          </a:p>
          <a:p>
            <a:pPr algn="just">
              <a:spcBef>
                <a:spcPct val="50000"/>
              </a:spcBef>
            </a:pPr>
            <a:r>
              <a:rPr lang="en-GB" sz="1800" baseline="30000" dirty="0" smtClean="0">
                <a:solidFill>
                  <a:srgbClr val="008000"/>
                </a:solidFill>
              </a:rPr>
              <a:t>*</a:t>
            </a:r>
            <a:endParaRPr lang="en-GB" sz="1800" dirty="0">
              <a:solidFill>
                <a:srgbClr val="008000"/>
              </a:solidFill>
            </a:endParaRPr>
          </a:p>
        </p:txBody>
      </p:sp>
      <p:sp>
        <p:nvSpPr>
          <p:cNvPr id="120" name="Footer Placeholder 1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3" name="Rectangle 164"/>
          <p:cNvSpPr>
            <a:spLocks noChangeArrowheads="1"/>
          </p:cNvSpPr>
          <p:nvPr/>
        </p:nvSpPr>
        <p:spPr bwMode="auto">
          <a:xfrm>
            <a:off x="1428728" y="1000108"/>
            <a:ext cx="6215106" cy="41549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HXeXeF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-Roman" charset="0"/>
            </a:endParaRPr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58% (</a:t>
            </a:r>
            <a:r>
              <a:rPr lang="en-GB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TenGreek-Inclined-ACS" charset="-95"/>
              </a:rPr>
              <a:t>σ</a:t>
            </a: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)</a:t>
            </a:r>
            <a:r>
              <a:rPr lang="en-GB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2</a:t>
            </a: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 </a:t>
            </a: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emBats2" charset="0"/>
              </a:rPr>
              <a:t>+ </a:t>
            </a: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35% (</a:t>
            </a:r>
            <a:r>
              <a:rPr lang="en-GB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TenGreek-Inclined-ACS" charset="-95"/>
              </a:rPr>
              <a:t>σσ</a:t>
            </a: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*)</a:t>
            </a:r>
          </a:p>
          <a:p>
            <a:pPr>
              <a:spcBef>
                <a:spcPct val="50000"/>
              </a:spcBef>
            </a:pP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-Roman" charset="0"/>
            </a:endParaRPr>
          </a:p>
          <a:p>
            <a:pPr>
              <a:spcBef>
                <a:spcPct val="50000"/>
              </a:spcBef>
            </a:pPr>
            <a:r>
              <a:rPr lang="en-GB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HXeF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-Roman" charset="0"/>
            </a:endParaRPr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88%(</a:t>
            </a:r>
            <a:r>
              <a:rPr lang="el-G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σ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)</a:t>
            </a:r>
            <a:r>
              <a:rPr lang="en-US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2</a:t>
            </a:r>
          </a:p>
          <a:p>
            <a:pPr>
              <a:spcBef>
                <a:spcPct val="50000"/>
              </a:spcBef>
            </a:pPr>
            <a:endParaRPr lang="en-US" baseline="300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-Roman" charset="0"/>
            </a:endParaRPr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HF</a:t>
            </a:r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99%(</a:t>
            </a:r>
            <a:r>
              <a:rPr lang="el-G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σ)</a:t>
            </a:r>
            <a:r>
              <a:rPr lang="el-GR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2</a:t>
            </a:r>
            <a:endParaRPr lang="en-GB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-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57166"/>
            <a:ext cx="8001024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rgbClr val="FF0000"/>
                </a:solidFill>
              </a:rPr>
              <a:t>Electronic ground state description</a:t>
            </a: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5029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Interpretation of the results</a:t>
            </a:r>
            <a:endParaRPr lang="en-GB" sz="2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46270" name="Group 158"/>
          <p:cNvGrpSpPr>
            <a:grpSpLocks/>
          </p:cNvGrpSpPr>
          <p:nvPr/>
        </p:nvGrpSpPr>
        <p:grpSpPr bwMode="auto">
          <a:xfrm>
            <a:off x="304800" y="914400"/>
            <a:ext cx="8686800" cy="5307013"/>
            <a:chOff x="-2" y="-2"/>
            <a:chExt cx="4285" cy="3343"/>
          </a:xfrm>
        </p:grpSpPr>
        <p:grpSp>
          <p:nvGrpSpPr>
            <p:cNvPr id="346268" name="Group 156"/>
            <p:cNvGrpSpPr>
              <a:grpSpLocks/>
            </p:cNvGrpSpPr>
            <p:nvPr/>
          </p:nvGrpSpPr>
          <p:grpSpPr bwMode="auto">
            <a:xfrm>
              <a:off x="0" y="0"/>
              <a:ext cx="4281" cy="3339"/>
              <a:chOff x="0" y="0"/>
              <a:chExt cx="4281" cy="3339"/>
            </a:xfrm>
          </p:grpSpPr>
          <p:grpSp>
            <p:nvGrpSpPr>
              <p:cNvPr id="346167" name="Group 55"/>
              <p:cNvGrpSpPr>
                <a:grpSpLocks/>
              </p:cNvGrpSpPr>
              <p:nvPr/>
            </p:nvGrpSpPr>
            <p:grpSpPr bwMode="auto">
              <a:xfrm>
                <a:off x="0" y="0"/>
                <a:ext cx="1018" cy="921"/>
                <a:chOff x="0" y="0"/>
                <a:chExt cx="1018" cy="921"/>
              </a:xfrm>
            </p:grpSpPr>
            <p:sp>
              <p:nvSpPr>
                <p:cNvPr id="346115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932" cy="921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           Method</a:t>
                  </a:r>
                </a:p>
                <a:p>
                  <a:pPr algn="l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pPr algn="l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pPr algn="l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Prop. (a.u.)</a:t>
                  </a:r>
                </a:p>
                <a:p>
                  <a:pPr algn="l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66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18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169" name="Group 57"/>
              <p:cNvGrpSpPr>
                <a:grpSpLocks/>
              </p:cNvGrpSpPr>
              <p:nvPr/>
            </p:nvGrpSpPr>
            <p:grpSpPr bwMode="auto">
              <a:xfrm>
                <a:off x="1018" y="0"/>
                <a:ext cx="1565" cy="403"/>
                <a:chOff x="1018" y="0"/>
                <a:chExt cx="1565" cy="403"/>
              </a:xfrm>
            </p:grpSpPr>
            <p:sp>
              <p:nvSpPr>
                <p:cNvPr id="346116" name="Rectangle 4"/>
                <p:cNvSpPr>
                  <a:spLocks noChangeArrowheads="1"/>
                </p:cNvSpPr>
                <p:nvPr/>
              </p:nvSpPr>
              <p:spPr bwMode="auto">
                <a:xfrm>
                  <a:off x="1061" y="0"/>
                  <a:ext cx="1479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CCSD</a:t>
                  </a: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68" name="Rectangle 56"/>
                <p:cNvSpPr>
                  <a:spLocks noChangeArrowheads="1"/>
                </p:cNvSpPr>
                <p:nvPr/>
              </p:nvSpPr>
              <p:spPr bwMode="auto">
                <a:xfrm>
                  <a:off x="1018" y="0"/>
                  <a:ext cx="156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171" name="Group 59"/>
              <p:cNvGrpSpPr>
                <a:grpSpLocks/>
              </p:cNvGrpSpPr>
              <p:nvPr/>
            </p:nvGrpSpPr>
            <p:grpSpPr bwMode="auto">
              <a:xfrm>
                <a:off x="2583" y="0"/>
                <a:ext cx="1698" cy="403"/>
                <a:chOff x="2583" y="0"/>
                <a:chExt cx="1698" cy="403"/>
              </a:xfrm>
            </p:grpSpPr>
            <p:sp>
              <p:nvSpPr>
                <p:cNvPr id="346117" name="Rectangle 5"/>
                <p:cNvSpPr>
                  <a:spLocks noChangeArrowheads="1"/>
                </p:cNvSpPr>
                <p:nvPr/>
              </p:nvSpPr>
              <p:spPr bwMode="auto">
                <a:xfrm>
                  <a:off x="2626" y="0"/>
                  <a:ext cx="161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MSCASPT2</a:t>
                  </a:r>
                  <a:r>
                    <a:rPr lang="en-US" sz="1600" baseline="300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a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70" name="Rectangle 58"/>
                <p:cNvSpPr>
                  <a:spLocks noChangeArrowheads="1"/>
                </p:cNvSpPr>
                <p:nvPr/>
              </p:nvSpPr>
              <p:spPr bwMode="auto">
                <a:xfrm>
                  <a:off x="2583" y="0"/>
                  <a:ext cx="16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173" name="Group 61"/>
              <p:cNvGrpSpPr>
                <a:grpSpLocks/>
              </p:cNvGrpSpPr>
              <p:nvPr/>
            </p:nvGrpSpPr>
            <p:grpSpPr bwMode="auto">
              <a:xfrm>
                <a:off x="1018" y="403"/>
                <a:ext cx="444" cy="518"/>
                <a:chOff x="1018" y="403"/>
                <a:chExt cx="444" cy="518"/>
              </a:xfrm>
            </p:grpSpPr>
            <p:sp>
              <p:nvSpPr>
                <p:cNvPr id="346118" name="Rectangle 6"/>
                <p:cNvSpPr>
                  <a:spLocks noChangeArrowheads="1"/>
                </p:cNvSpPr>
                <p:nvPr/>
              </p:nvSpPr>
              <p:spPr bwMode="auto">
                <a:xfrm>
                  <a:off x="1061" y="403"/>
                  <a:ext cx="358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HF</a:t>
                  </a: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7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18" y="403"/>
                  <a:ext cx="44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175" name="Group 63"/>
              <p:cNvGrpSpPr>
                <a:grpSpLocks/>
              </p:cNvGrpSpPr>
              <p:nvPr/>
            </p:nvGrpSpPr>
            <p:grpSpPr bwMode="auto">
              <a:xfrm>
                <a:off x="1462" y="403"/>
                <a:ext cx="531" cy="518"/>
                <a:chOff x="1462" y="403"/>
                <a:chExt cx="531" cy="518"/>
              </a:xfrm>
            </p:grpSpPr>
            <p:sp>
              <p:nvSpPr>
                <p:cNvPr id="346119" name="Rectangle 7"/>
                <p:cNvSpPr>
                  <a:spLocks noChangeArrowheads="1"/>
                </p:cNvSpPr>
                <p:nvPr/>
              </p:nvSpPr>
              <p:spPr bwMode="auto">
                <a:xfrm>
                  <a:off x="1505" y="403"/>
                  <a:ext cx="445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HXeF</a:t>
                  </a: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74" name="Rectangle 62"/>
                <p:cNvSpPr>
                  <a:spLocks noChangeArrowheads="1"/>
                </p:cNvSpPr>
                <p:nvPr/>
              </p:nvSpPr>
              <p:spPr bwMode="auto">
                <a:xfrm>
                  <a:off x="1462" y="403"/>
                  <a:ext cx="53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177" name="Group 65"/>
              <p:cNvGrpSpPr>
                <a:grpSpLocks/>
              </p:cNvGrpSpPr>
              <p:nvPr/>
            </p:nvGrpSpPr>
            <p:grpSpPr bwMode="auto">
              <a:xfrm>
                <a:off x="1993" y="403"/>
                <a:ext cx="590" cy="518"/>
                <a:chOff x="1993" y="403"/>
                <a:chExt cx="590" cy="518"/>
              </a:xfrm>
            </p:grpSpPr>
            <p:sp>
              <p:nvSpPr>
                <p:cNvPr id="346120" name="Rectangle 8"/>
                <p:cNvSpPr>
                  <a:spLocks noChangeArrowheads="1"/>
                </p:cNvSpPr>
                <p:nvPr/>
              </p:nvSpPr>
              <p:spPr bwMode="auto">
                <a:xfrm>
                  <a:off x="2036" y="403"/>
                  <a:ext cx="504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HXe</a:t>
                  </a:r>
                  <a:r>
                    <a:rPr lang="en-US" sz="1600" baseline="-300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2</a:t>
                  </a:r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F</a:t>
                  </a: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76" name="Rectangle 64"/>
                <p:cNvSpPr>
                  <a:spLocks noChangeArrowheads="1"/>
                </p:cNvSpPr>
                <p:nvPr/>
              </p:nvSpPr>
              <p:spPr bwMode="auto">
                <a:xfrm>
                  <a:off x="1993" y="403"/>
                  <a:ext cx="59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179" name="Group 67"/>
              <p:cNvGrpSpPr>
                <a:grpSpLocks/>
              </p:cNvGrpSpPr>
              <p:nvPr/>
            </p:nvGrpSpPr>
            <p:grpSpPr bwMode="auto">
              <a:xfrm>
                <a:off x="2583" y="403"/>
                <a:ext cx="518" cy="518"/>
                <a:chOff x="2583" y="403"/>
                <a:chExt cx="518" cy="518"/>
              </a:xfrm>
            </p:grpSpPr>
            <p:sp>
              <p:nvSpPr>
                <p:cNvPr id="346121" name="Rectangle 9"/>
                <p:cNvSpPr>
                  <a:spLocks noChangeArrowheads="1"/>
                </p:cNvSpPr>
                <p:nvPr/>
              </p:nvSpPr>
              <p:spPr bwMode="auto">
                <a:xfrm>
                  <a:off x="2626" y="403"/>
                  <a:ext cx="432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HF</a:t>
                  </a: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78" name="Rectangle 66"/>
                <p:cNvSpPr>
                  <a:spLocks noChangeArrowheads="1"/>
                </p:cNvSpPr>
                <p:nvPr/>
              </p:nvSpPr>
              <p:spPr bwMode="auto">
                <a:xfrm>
                  <a:off x="2583" y="403"/>
                  <a:ext cx="51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181" name="Group 69"/>
              <p:cNvGrpSpPr>
                <a:grpSpLocks/>
              </p:cNvGrpSpPr>
              <p:nvPr/>
            </p:nvGrpSpPr>
            <p:grpSpPr bwMode="auto">
              <a:xfrm>
                <a:off x="3101" y="403"/>
                <a:ext cx="554" cy="518"/>
                <a:chOff x="3101" y="403"/>
                <a:chExt cx="554" cy="518"/>
              </a:xfrm>
            </p:grpSpPr>
            <p:sp>
              <p:nvSpPr>
                <p:cNvPr id="346122" name="Rectangle 10"/>
                <p:cNvSpPr>
                  <a:spLocks noChangeArrowheads="1"/>
                </p:cNvSpPr>
                <p:nvPr/>
              </p:nvSpPr>
              <p:spPr bwMode="auto">
                <a:xfrm>
                  <a:off x="3144" y="403"/>
                  <a:ext cx="468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HXeF</a:t>
                  </a: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80" name="Rectangle 68"/>
                <p:cNvSpPr>
                  <a:spLocks noChangeArrowheads="1"/>
                </p:cNvSpPr>
                <p:nvPr/>
              </p:nvSpPr>
              <p:spPr bwMode="auto">
                <a:xfrm>
                  <a:off x="3101" y="403"/>
                  <a:ext cx="55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183" name="Group 71"/>
              <p:cNvGrpSpPr>
                <a:grpSpLocks/>
              </p:cNvGrpSpPr>
              <p:nvPr/>
            </p:nvGrpSpPr>
            <p:grpSpPr bwMode="auto">
              <a:xfrm>
                <a:off x="3655" y="403"/>
                <a:ext cx="626" cy="518"/>
                <a:chOff x="3655" y="403"/>
                <a:chExt cx="626" cy="518"/>
              </a:xfrm>
            </p:grpSpPr>
            <p:sp>
              <p:nvSpPr>
                <p:cNvPr id="346123" name="Rectangle 11"/>
                <p:cNvSpPr>
                  <a:spLocks noChangeArrowheads="1"/>
                </p:cNvSpPr>
                <p:nvPr/>
              </p:nvSpPr>
              <p:spPr bwMode="auto">
                <a:xfrm>
                  <a:off x="3698" y="403"/>
                  <a:ext cx="540" cy="518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HXe</a:t>
                  </a:r>
                  <a:r>
                    <a:rPr lang="en-US" sz="1600" baseline="-300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2</a:t>
                  </a:r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F</a:t>
                  </a: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82" name="Rectangle 70"/>
                <p:cNvSpPr>
                  <a:spLocks noChangeArrowheads="1"/>
                </p:cNvSpPr>
                <p:nvPr/>
              </p:nvSpPr>
              <p:spPr bwMode="auto">
                <a:xfrm>
                  <a:off x="3655" y="403"/>
                  <a:ext cx="62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185" name="Group 73"/>
              <p:cNvGrpSpPr>
                <a:grpSpLocks/>
              </p:cNvGrpSpPr>
              <p:nvPr/>
            </p:nvGrpSpPr>
            <p:grpSpPr bwMode="auto">
              <a:xfrm>
                <a:off x="0" y="921"/>
                <a:ext cx="1018" cy="403"/>
                <a:chOff x="0" y="921"/>
                <a:chExt cx="1018" cy="403"/>
              </a:xfrm>
            </p:grpSpPr>
            <p:sp>
              <p:nvSpPr>
                <p:cNvPr id="346124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921"/>
                  <a:ext cx="9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ΔΕ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l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84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10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187" name="Group 75"/>
              <p:cNvGrpSpPr>
                <a:grpSpLocks/>
              </p:cNvGrpSpPr>
              <p:nvPr/>
            </p:nvGrpSpPr>
            <p:grpSpPr bwMode="auto">
              <a:xfrm>
                <a:off x="1018" y="921"/>
                <a:ext cx="444" cy="403"/>
                <a:chOff x="1018" y="921"/>
                <a:chExt cx="444" cy="403"/>
              </a:xfrm>
            </p:grpSpPr>
            <p:sp>
              <p:nvSpPr>
                <p:cNvPr id="346125" name="Rectangle 13"/>
                <p:cNvSpPr>
                  <a:spLocks noChangeArrowheads="1"/>
                </p:cNvSpPr>
                <p:nvPr/>
              </p:nvSpPr>
              <p:spPr bwMode="auto">
                <a:xfrm>
                  <a:off x="1061" y="921"/>
                  <a:ext cx="35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 0.681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86" name="Rectangle 74"/>
                <p:cNvSpPr>
                  <a:spLocks noChangeArrowheads="1"/>
                </p:cNvSpPr>
                <p:nvPr/>
              </p:nvSpPr>
              <p:spPr bwMode="auto">
                <a:xfrm>
                  <a:off x="1018" y="921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189" name="Group 77"/>
              <p:cNvGrpSpPr>
                <a:grpSpLocks/>
              </p:cNvGrpSpPr>
              <p:nvPr/>
            </p:nvGrpSpPr>
            <p:grpSpPr bwMode="auto">
              <a:xfrm>
                <a:off x="1462" y="921"/>
                <a:ext cx="531" cy="403"/>
                <a:chOff x="1462" y="921"/>
                <a:chExt cx="531" cy="403"/>
              </a:xfrm>
            </p:grpSpPr>
            <p:sp>
              <p:nvSpPr>
                <p:cNvPr id="346126" name="Rectangle 14"/>
                <p:cNvSpPr>
                  <a:spLocks noChangeArrowheads="1"/>
                </p:cNvSpPr>
                <p:nvPr/>
              </p:nvSpPr>
              <p:spPr bwMode="auto">
                <a:xfrm>
                  <a:off x="1505" y="921"/>
                  <a:ext cx="445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   0.259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88" name="Rectangle 76"/>
                <p:cNvSpPr>
                  <a:spLocks noChangeArrowheads="1"/>
                </p:cNvSpPr>
                <p:nvPr/>
              </p:nvSpPr>
              <p:spPr bwMode="auto">
                <a:xfrm>
                  <a:off x="1462" y="921"/>
                  <a:ext cx="53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191" name="Group 79"/>
              <p:cNvGrpSpPr>
                <a:grpSpLocks/>
              </p:cNvGrpSpPr>
              <p:nvPr/>
            </p:nvGrpSpPr>
            <p:grpSpPr bwMode="auto">
              <a:xfrm>
                <a:off x="1993" y="921"/>
                <a:ext cx="590" cy="403"/>
                <a:chOff x="1993" y="921"/>
                <a:chExt cx="590" cy="403"/>
              </a:xfrm>
            </p:grpSpPr>
            <p:sp>
              <p:nvSpPr>
                <p:cNvPr id="346127" name="Rectangle 15"/>
                <p:cNvSpPr>
                  <a:spLocks noChangeArrowheads="1"/>
                </p:cNvSpPr>
                <p:nvPr/>
              </p:nvSpPr>
              <p:spPr bwMode="auto">
                <a:xfrm>
                  <a:off x="2036" y="921"/>
                  <a:ext cx="504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>
                    <a:tabLst>
                      <a:tab pos="2343150" algn="l"/>
                    </a:tabLst>
                  </a:pPr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   0.117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l">
                    <a:tabLst>
                      <a:tab pos="2343150" algn="l"/>
                    </a:tabLst>
                  </a:pP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90" name="Rectangle 78"/>
                <p:cNvSpPr>
                  <a:spLocks noChangeArrowheads="1"/>
                </p:cNvSpPr>
                <p:nvPr/>
              </p:nvSpPr>
              <p:spPr bwMode="auto">
                <a:xfrm>
                  <a:off x="1993" y="921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193" name="Group 81"/>
              <p:cNvGrpSpPr>
                <a:grpSpLocks/>
              </p:cNvGrpSpPr>
              <p:nvPr/>
            </p:nvGrpSpPr>
            <p:grpSpPr bwMode="auto">
              <a:xfrm>
                <a:off x="2583" y="921"/>
                <a:ext cx="518" cy="403"/>
                <a:chOff x="2583" y="921"/>
                <a:chExt cx="518" cy="403"/>
              </a:xfrm>
            </p:grpSpPr>
            <p:sp>
              <p:nvSpPr>
                <p:cNvPr id="346128" name="Rectangle 16"/>
                <p:cNvSpPr>
                  <a:spLocks noChangeArrowheads="1"/>
                </p:cNvSpPr>
                <p:nvPr/>
              </p:nvSpPr>
              <p:spPr bwMode="auto">
                <a:xfrm>
                  <a:off x="2626" y="921"/>
                  <a:ext cx="4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 0.521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92" name="Rectangle 80"/>
                <p:cNvSpPr>
                  <a:spLocks noChangeArrowheads="1"/>
                </p:cNvSpPr>
                <p:nvPr/>
              </p:nvSpPr>
              <p:spPr bwMode="auto">
                <a:xfrm>
                  <a:off x="2583" y="921"/>
                  <a:ext cx="5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195" name="Group 83"/>
              <p:cNvGrpSpPr>
                <a:grpSpLocks/>
              </p:cNvGrpSpPr>
              <p:nvPr/>
            </p:nvGrpSpPr>
            <p:grpSpPr bwMode="auto">
              <a:xfrm>
                <a:off x="3101" y="921"/>
                <a:ext cx="554" cy="403"/>
                <a:chOff x="3101" y="921"/>
                <a:chExt cx="554" cy="403"/>
              </a:xfrm>
            </p:grpSpPr>
            <p:sp>
              <p:nvSpPr>
                <p:cNvPr id="346129" name="Rectangle 17"/>
                <p:cNvSpPr>
                  <a:spLocks noChangeArrowheads="1"/>
                </p:cNvSpPr>
                <p:nvPr/>
              </p:nvSpPr>
              <p:spPr bwMode="auto">
                <a:xfrm>
                  <a:off x="3144" y="921"/>
                  <a:ext cx="46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0.256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94" name="Rectangle 82"/>
                <p:cNvSpPr>
                  <a:spLocks noChangeArrowheads="1"/>
                </p:cNvSpPr>
                <p:nvPr/>
              </p:nvSpPr>
              <p:spPr bwMode="auto">
                <a:xfrm>
                  <a:off x="3101" y="921"/>
                  <a:ext cx="55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197" name="Group 85"/>
              <p:cNvGrpSpPr>
                <a:grpSpLocks/>
              </p:cNvGrpSpPr>
              <p:nvPr/>
            </p:nvGrpSpPr>
            <p:grpSpPr bwMode="auto">
              <a:xfrm>
                <a:off x="3655" y="921"/>
                <a:ext cx="626" cy="403"/>
                <a:chOff x="3655" y="921"/>
                <a:chExt cx="626" cy="403"/>
              </a:xfrm>
            </p:grpSpPr>
            <p:sp>
              <p:nvSpPr>
                <p:cNvPr id="34613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98" y="921"/>
                  <a:ext cx="540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0.107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96" name="Rectangle 84"/>
                <p:cNvSpPr>
                  <a:spLocks noChangeArrowheads="1"/>
                </p:cNvSpPr>
                <p:nvPr/>
              </p:nvSpPr>
              <p:spPr bwMode="auto">
                <a:xfrm>
                  <a:off x="3655" y="921"/>
                  <a:ext cx="6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199" name="Group 87"/>
              <p:cNvGrpSpPr>
                <a:grpSpLocks/>
              </p:cNvGrpSpPr>
              <p:nvPr/>
            </p:nvGrpSpPr>
            <p:grpSpPr bwMode="auto">
              <a:xfrm>
                <a:off x="0" y="1324"/>
                <a:ext cx="1018" cy="403"/>
                <a:chOff x="0" y="1324"/>
                <a:chExt cx="1018" cy="403"/>
              </a:xfrm>
            </p:grpSpPr>
            <p:sp>
              <p:nvSpPr>
                <p:cNvPr id="346131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1324"/>
                  <a:ext cx="9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|μ</a:t>
                  </a:r>
                  <a:r>
                    <a:rPr lang="en-US" sz="1600" baseline="-300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ge</a:t>
                  </a:r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|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l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198" name="Rectangle 86"/>
                <p:cNvSpPr>
                  <a:spLocks noChangeArrowheads="1"/>
                </p:cNvSpPr>
                <p:nvPr/>
              </p:nvSpPr>
              <p:spPr bwMode="auto">
                <a:xfrm>
                  <a:off x="0" y="1324"/>
                  <a:ext cx="10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01" name="Group 89"/>
              <p:cNvGrpSpPr>
                <a:grpSpLocks/>
              </p:cNvGrpSpPr>
              <p:nvPr/>
            </p:nvGrpSpPr>
            <p:grpSpPr bwMode="auto">
              <a:xfrm>
                <a:off x="1018" y="1324"/>
                <a:ext cx="444" cy="403"/>
                <a:chOff x="1018" y="1324"/>
                <a:chExt cx="444" cy="403"/>
              </a:xfrm>
            </p:grpSpPr>
            <p:sp>
              <p:nvSpPr>
                <p:cNvPr id="346132" name="Rectangle 20"/>
                <p:cNvSpPr>
                  <a:spLocks noChangeArrowheads="1"/>
                </p:cNvSpPr>
                <p:nvPr/>
              </p:nvSpPr>
              <p:spPr bwMode="auto">
                <a:xfrm>
                  <a:off x="1061" y="1324"/>
                  <a:ext cx="35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 0.463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00" name="Rectangle 88"/>
                <p:cNvSpPr>
                  <a:spLocks noChangeArrowheads="1"/>
                </p:cNvSpPr>
                <p:nvPr/>
              </p:nvSpPr>
              <p:spPr bwMode="auto">
                <a:xfrm>
                  <a:off x="1018" y="1324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03" name="Group 91"/>
              <p:cNvGrpSpPr>
                <a:grpSpLocks/>
              </p:cNvGrpSpPr>
              <p:nvPr/>
            </p:nvGrpSpPr>
            <p:grpSpPr bwMode="auto">
              <a:xfrm>
                <a:off x="1462" y="1324"/>
                <a:ext cx="531" cy="403"/>
                <a:chOff x="1462" y="1324"/>
                <a:chExt cx="531" cy="403"/>
              </a:xfrm>
            </p:grpSpPr>
            <p:sp>
              <p:nvSpPr>
                <p:cNvPr id="346133" name="Rectangle 21"/>
                <p:cNvSpPr>
                  <a:spLocks noChangeArrowheads="1"/>
                </p:cNvSpPr>
                <p:nvPr/>
              </p:nvSpPr>
              <p:spPr bwMode="auto">
                <a:xfrm>
                  <a:off x="1505" y="1324"/>
                  <a:ext cx="445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1.647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0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62" y="1324"/>
                  <a:ext cx="53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05" name="Group 93"/>
              <p:cNvGrpSpPr>
                <a:grpSpLocks/>
              </p:cNvGrpSpPr>
              <p:nvPr/>
            </p:nvGrpSpPr>
            <p:grpSpPr bwMode="auto">
              <a:xfrm>
                <a:off x="1993" y="1324"/>
                <a:ext cx="590" cy="403"/>
                <a:chOff x="1993" y="1324"/>
                <a:chExt cx="590" cy="403"/>
              </a:xfrm>
            </p:grpSpPr>
            <p:sp>
              <p:nvSpPr>
                <p:cNvPr id="346134" name="Rectangle 22"/>
                <p:cNvSpPr>
                  <a:spLocks noChangeArrowheads="1"/>
                </p:cNvSpPr>
                <p:nvPr/>
              </p:nvSpPr>
              <p:spPr bwMode="auto">
                <a:xfrm>
                  <a:off x="2036" y="1324"/>
                  <a:ext cx="504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3.948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04" name="Rectangle 92"/>
                <p:cNvSpPr>
                  <a:spLocks noChangeArrowheads="1"/>
                </p:cNvSpPr>
                <p:nvPr/>
              </p:nvSpPr>
              <p:spPr bwMode="auto">
                <a:xfrm>
                  <a:off x="1993" y="1324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07" name="Group 95"/>
              <p:cNvGrpSpPr>
                <a:grpSpLocks/>
              </p:cNvGrpSpPr>
              <p:nvPr/>
            </p:nvGrpSpPr>
            <p:grpSpPr bwMode="auto">
              <a:xfrm>
                <a:off x="2583" y="1324"/>
                <a:ext cx="518" cy="403"/>
                <a:chOff x="2583" y="1324"/>
                <a:chExt cx="518" cy="403"/>
              </a:xfrm>
            </p:grpSpPr>
            <p:sp>
              <p:nvSpPr>
                <p:cNvPr id="346135" name="Rectangle 23"/>
                <p:cNvSpPr>
                  <a:spLocks noChangeArrowheads="1"/>
                </p:cNvSpPr>
                <p:nvPr/>
              </p:nvSpPr>
              <p:spPr bwMode="auto">
                <a:xfrm>
                  <a:off x="2626" y="1324"/>
                  <a:ext cx="4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   0.502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06" name="Rectangle 94"/>
                <p:cNvSpPr>
                  <a:spLocks noChangeArrowheads="1"/>
                </p:cNvSpPr>
                <p:nvPr/>
              </p:nvSpPr>
              <p:spPr bwMode="auto">
                <a:xfrm>
                  <a:off x="2583" y="1324"/>
                  <a:ext cx="5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09" name="Group 97"/>
              <p:cNvGrpSpPr>
                <a:grpSpLocks/>
              </p:cNvGrpSpPr>
              <p:nvPr/>
            </p:nvGrpSpPr>
            <p:grpSpPr bwMode="auto">
              <a:xfrm>
                <a:off x="3101" y="1324"/>
                <a:ext cx="554" cy="403"/>
                <a:chOff x="3101" y="1324"/>
                <a:chExt cx="554" cy="403"/>
              </a:xfrm>
            </p:grpSpPr>
            <p:sp>
              <p:nvSpPr>
                <p:cNvPr id="346136" name="Rectangle 24"/>
                <p:cNvSpPr>
                  <a:spLocks noChangeArrowheads="1"/>
                </p:cNvSpPr>
                <p:nvPr/>
              </p:nvSpPr>
              <p:spPr bwMode="auto">
                <a:xfrm>
                  <a:off x="3144" y="1324"/>
                  <a:ext cx="46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  1.761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08" name="Rectangle 96"/>
                <p:cNvSpPr>
                  <a:spLocks noChangeArrowheads="1"/>
                </p:cNvSpPr>
                <p:nvPr/>
              </p:nvSpPr>
              <p:spPr bwMode="auto">
                <a:xfrm>
                  <a:off x="3101" y="1324"/>
                  <a:ext cx="55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11" name="Group 99"/>
              <p:cNvGrpSpPr>
                <a:grpSpLocks/>
              </p:cNvGrpSpPr>
              <p:nvPr/>
            </p:nvGrpSpPr>
            <p:grpSpPr bwMode="auto">
              <a:xfrm>
                <a:off x="3655" y="1324"/>
                <a:ext cx="626" cy="403"/>
                <a:chOff x="3655" y="1324"/>
                <a:chExt cx="626" cy="403"/>
              </a:xfrm>
            </p:grpSpPr>
            <p:sp>
              <p:nvSpPr>
                <p:cNvPr id="346137" name="Rectangle 25"/>
                <p:cNvSpPr>
                  <a:spLocks noChangeArrowheads="1"/>
                </p:cNvSpPr>
                <p:nvPr/>
              </p:nvSpPr>
              <p:spPr bwMode="auto">
                <a:xfrm>
                  <a:off x="3698" y="1324"/>
                  <a:ext cx="540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4.199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10" name="Rectangle 98"/>
                <p:cNvSpPr>
                  <a:spLocks noChangeArrowheads="1"/>
                </p:cNvSpPr>
                <p:nvPr/>
              </p:nvSpPr>
              <p:spPr bwMode="auto">
                <a:xfrm>
                  <a:off x="3655" y="1324"/>
                  <a:ext cx="6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13" name="Group 101"/>
              <p:cNvGrpSpPr>
                <a:grpSpLocks/>
              </p:cNvGrpSpPr>
              <p:nvPr/>
            </p:nvGrpSpPr>
            <p:grpSpPr bwMode="auto">
              <a:xfrm>
                <a:off x="0" y="1727"/>
                <a:ext cx="1018" cy="403"/>
                <a:chOff x="0" y="1727"/>
                <a:chExt cx="1018" cy="403"/>
              </a:xfrm>
            </p:grpSpPr>
            <p:sp>
              <p:nvSpPr>
                <p:cNvPr id="346138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1727"/>
                  <a:ext cx="9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μ</a:t>
                  </a:r>
                  <a:r>
                    <a:rPr lang="en-US" sz="1600" baseline="-300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e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l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12" name="Rectangle 100"/>
                <p:cNvSpPr>
                  <a:spLocks noChangeArrowheads="1"/>
                </p:cNvSpPr>
                <p:nvPr/>
              </p:nvSpPr>
              <p:spPr bwMode="auto">
                <a:xfrm>
                  <a:off x="0" y="1727"/>
                  <a:ext cx="10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15" name="Group 103"/>
              <p:cNvGrpSpPr>
                <a:grpSpLocks/>
              </p:cNvGrpSpPr>
              <p:nvPr/>
            </p:nvGrpSpPr>
            <p:grpSpPr bwMode="auto">
              <a:xfrm>
                <a:off x="1018" y="1727"/>
                <a:ext cx="444" cy="403"/>
                <a:chOff x="1018" y="1727"/>
                <a:chExt cx="444" cy="403"/>
              </a:xfrm>
            </p:grpSpPr>
            <p:sp>
              <p:nvSpPr>
                <p:cNvPr id="346139" name="Rectangle 27"/>
                <p:cNvSpPr>
                  <a:spLocks noChangeArrowheads="1"/>
                </p:cNvSpPr>
                <p:nvPr/>
              </p:nvSpPr>
              <p:spPr bwMode="auto">
                <a:xfrm>
                  <a:off x="1061" y="1727"/>
                  <a:ext cx="35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1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018" y="1727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17" name="Group 105"/>
              <p:cNvGrpSpPr>
                <a:grpSpLocks/>
              </p:cNvGrpSpPr>
              <p:nvPr/>
            </p:nvGrpSpPr>
            <p:grpSpPr bwMode="auto">
              <a:xfrm>
                <a:off x="1462" y="1727"/>
                <a:ext cx="531" cy="403"/>
                <a:chOff x="1462" y="1727"/>
                <a:chExt cx="531" cy="403"/>
              </a:xfrm>
            </p:grpSpPr>
            <p:sp>
              <p:nvSpPr>
                <p:cNvPr id="346140" name="Rectangle 28"/>
                <p:cNvSpPr>
                  <a:spLocks noChangeArrowheads="1"/>
                </p:cNvSpPr>
                <p:nvPr/>
              </p:nvSpPr>
              <p:spPr bwMode="auto">
                <a:xfrm>
                  <a:off x="1505" y="1727"/>
                  <a:ext cx="445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1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462" y="1727"/>
                  <a:ext cx="53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19" name="Group 107"/>
              <p:cNvGrpSpPr>
                <a:grpSpLocks/>
              </p:cNvGrpSpPr>
              <p:nvPr/>
            </p:nvGrpSpPr>
            <p:grpSpPr bwMode="auto">
              <a:xfrm>
                <a:off x="1993" y="1727"/>
                <a:ext cx="590" cy="403"/>
                <a:chOff x="1993" y="1727"/>
                <a:chExt cx="590" cy="403"/>
              </a:xfrm>
            </p:grpSpPr>
            <p:sp>
              <p:nvSpPr>
                <p:cNvPr id="346141" name="Rectangle 29"/>
                <p:cNvSpPr>
                  <a:spLocks noChangeArrowheads="1"/>
                </p:cNvSpPr>
                <p:nvPr/>
              </p:nvSpPr>
              <p:spPr bwMode="auto">
                <a:xfrm>
                  <a:off x="2036" y="1727"/>
                  <a:ext cx="504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1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993" y="1727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21" name="Group 109"/>
              <p:cNvGrpSpPr>
                <a:grpSpLocks/>
              </p:cNvGrpSpPr>
              <p:nvPr/>
            </p:nvGrpSpPr>
            <p:grpSpPr bwMode="auto">
              <a:xfrm>
                <a:off x="2583" y="1727"/>
                <a:ext cx="518" cy="403"/>
                <a:chOff x="2583" y="1727"/>
                <a:chExt cx="518" cy="403"/>
              </a:xfrm>
            </p:grpSpPr>
            <p:sp>
              <p:nvSpPr>
                <p:cNvPr id="346142" name="Rectangle 30"/>
                <p:cNvSpPr>
                  <a:spLocks noChangeArrowheads="1"/>
                </p:cNvSpPr>
                <p:nvPr/>
              </p:nvSpPr>
              <p:spPr bwMode="auto">
                <a:xfrm>
                  <a:off x="2626" y="1727"/>
                  <a:ext cx="4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  -0.513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20" name="Rectangle 108"/>
                <p:cNvSpPr>
                  <a:spLocks noChangeArrowheads="1"/>
                </p:cNvSpPr>
                <p:nvPr/>
              </p:nvSpPr>
              <p:spPr bwMode="auto">
                <a:xfrm>
                  <a:off x="2583" y="1727"/>
                  <a:ext cx="5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23" name="Group 111"/>
              <p:cNvGrpSpPr>
                <a:grpSpLocks/>
              </p:cNvGrpSpPr>
              <p:nvPr/>
            </p:nvGrpSpPr>
            <p:grpSpPr bwMode="auto">
              <a:xfrm>
                <a:off x="3101" y="1727"/>
                <a:ext cx="554" cy="403"/>
                <a:chOff x="3101" y="1727"/>
                <a:chExt cx="554" cy="403"/>
              </a:xfrm>
            </p:grpSpPr>
            <p:sp>
              <p:nvSpPr>
                <p:cNvPr id="346143" name="Rectangle 31"/>
                <p:cNvSpPr>
                  <a:spLocks noChangeArrowheads="1"/>
                </p:cNvSpPr>
                <p:nvPr/>
              </p:nvSpPr>
              <p:spPr bwMode="auto">
                <a:xfrm>
                  <a:off x="3144" y="1727"/>
                  <a:ext cx="46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   -1.376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22" name="Rectangle 110"/>
                <p:cNvSpPr>
                  <a:spLocks noChangeArrowheads="1"/>
                </p:cNvSpPr>
                <p:nvPr/>
              </p:nvSpPr>
              <p:spPr bwMode="auto">
                <a:xfrm>
                  <a:off x="3101" y="1727"/>
                  <a:ext cx="55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25" name="Group 113"/>
              <p:cNvGrpSpPr>
                <a:grpSpLocks/>
              </p:cNvGrpSpPr>
              <p:nvPr/>
            </p:nvGrpSpPr>
            <p:grpSpPr bwMode="auto">
              <a:xfrm>
                <a:off x="3655" y="1727"/>
                <a:ext cx="626" cy="403"/>
                <a:chOff x="3655" y="1727"/>
                <a:chExt cx="626" cy="403"/>
              </a:xfrm>
            </p:grpSpPr>
            <p:sp>
              <p:nvSpPr>
                <p:cNvPr id="346144" name="Rectangle 32"/>
                <p:cNvSpPr>
                  <a:spLocks noChangeArrowheads="1"/>
                </p:cNvSpPr>
                <p:nvPr/>
              </p:nvSpPr>
              <p:spPr bwMode="auto">
                <a:xfrm>
                  <a:off x="3698" y="1727"/>
                  <a:ext cx="540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2.325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24" name="Rectangle 112"/>
                <p:cNvSpPr>
                  <a:spLocks noChangeArrowheads="1"/>
                </p:cNvSpPr>
                <p:nvPr/>
              </p:nvSpPr>
              <p:spPr bwMode="auto">
                <a:xfrm>
                  <a:off x="3655" y="1727"/>
                  <a:ext cx="6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27" name="Group 115"/>
              <p:cNvGrpSpPr>
                <a:grpSpLocks/>
              </p:cNvGrpSpPr>
              <p:nvPr/>
            </p:nvGrpSpPr>
            <p:grpSpPr bwMode="auto">
              <a:xfrm>
                <a:off x="0" y="2130"/>
                <a:ext cx="1018" cy="403"/>
                <a:chOff x="0" y="2130"/>
                <a:chExt cx="1018" cy="403"/>
              </a:xfrm>
            </p:grpSpPr>
            <p:sp>
              <p:nvSpPr>
                <p:cNvPr id="346145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2130"/>
                  <a:ext cx="9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μ</a:t>
                  </a:r>
                  <a:r>
                    <a:rPr lang="en-US" sz="1600" baseline="-300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g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l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26" name="Rectangle 114"/>
                <p:cNvSpPr>
                  <a:spLocks noChangeArrowheads="1"/>
                </p:cNvSpPr>
                <p:nvPr/>
              </p:nvSpPr>
              <p:spPr bwMode="auto">
                <a:xfrm>
                  <a:off x="0" y="2130"/>
                  <a:ext cx="10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29" name="Group 117"/>
              <p:cNvGrpSpPr>
                <a:grpSpLocks/>
              </p:cNvGrpSpPr>
              <p:nvPr/>
            </p:nvGrpSpPr>
            <p:grpSpPr bwMode="auto">
              <a:xfrm>
                <a:off x="1018" y="2130"/>
                <a:ext cx="444" cy="403"/>
                <a:chOff x="1018" y="2130"/>
                <a:chExt cx="444" cy="403"/>
              </a:xfrm>
            </p:grpSpPr>
            <p:sp>
              <p:nvSpPr>
                <p:cNvPr id="346146" name="Rectangle 34"/>
                <p:cNvSpPr>
                  <a:spLocks noChangeArrowheads="1"/>
                </p:cNvSpPr>
                <p:nvPr/>
              </p:nvSpPr>
              <p:spPr bwMode="auto">
                <a:xfrm>
                  <a:off x="1061" y="2130"/>
                  <a:ext cx="35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0.709</a:t>
                  </a: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2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018" y="2130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31" name="Group 119"/>
              <p:cNvGrpSpPr>
                <a:grpSpLocks/>
              </p:cNvGrpSpPr>
              <p:nvPr/>
            </p:nvGrpSpPr>
            <p:grpSpPr bwMode="auto">
              <a:xfrm>
                <a:off x="1462" y="2130"/>
                <a:ext cx="531" cy="403"/>
                <a:chOff x="1462" y="2130"/>
                <a:chExt cx="531" cy="403"/>
              </a:xfrm>
            </p:grpSpPr>
            <p:sp>
              <p:nvSpPr>
                <p:cNvPr id="346147" name="Rectangle 35"/>
                <p:cNvSpPr>
                  <a:spLocks noChangeArrowheads="1"/>
                </p:cNvSpPr>
                <p:nvPr/>
              </p:nvSpPr>
              <p:spPr bwMode="auto">
                <a:xfrm>
                  <a:off x="1505" y="2130"/>
                  <a:ext cx="445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2.051</a:t>
                  </a: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3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462" y="2130"/>
                  <a:ext cx="53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33" name="Group 121"/>
              <p:cNvGrpSpPr>
                <a:grpSpLocks/>
              </p:cNvGrpSpPr>
              <p:nvPr/>
            </p:nvGrpSpPr>
            <p:grpSpPr bwMode="auto">
              <a:xfrm>
                <a:off x="1993" y="2130"/>
                <a:ext cx="590" cy="403"/>
                <a:chOff x="1993" y="2130"/>
                <a:chExt cx="590" cy="403"/>
              </a:xfrm>
            </p:grpSpPr>
            <p:sp>
              <p:nvSpPr>
                <p:cNvPr id="346148" name="Rectangle 36"/>
                <p:cNvSpPr>
                  <a:spLocks noChangeArrowheads="1"/>
                </p:cNvSpPr>
                <p:nvPr/>
              </p:nvSpPr>
              <p:spPr bwMode="auto">
                <a:xfrm>
                  <a:off x="2036" y="2130"/>
                  <a:ext cx="504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4.990</a:t>
                  </a: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3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93" y="2130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35" name="Group 123"/>
              <p:cNvGrpSpPr>
                <a:grpSpLocks/>
              </p:cNvGrpSpPr>
              <p:nvPr/>
            </p:nvGrpSpPr>
            <p:grpSpPr bwMode="auto">
              <a:xfrm>
                <a:off x="2583" y="2130"/>
                <a:ext cx="518" cy="403"/>
                <a:chOff x="2583" y="2130"/>
                <a:chExt cx="518" cy="403"/>
              </a:xfrm>
            </p:grpSpPr>
            <p:sp>
              <p:nvSpPr>
                <p:cNvPr id="346149" name="Rectangle 37"/>
                <p:cNvSpPr>
                  <a:spLocks noChangeArrowheads="1"/>
                </p:cNvSpPr>
                <p:nvPr/>
              </p:nvSpPr>
              <p:spPr bwMode="auto">
                <a:xfrm>
                  <a:off x="2626" y="2130"/>
                  <a:ext cx="4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   0.650</a:t>
                  </a: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34" name="Rectangle 122"/>
                <p:cNvSpPr>
                  <a:spLocks noChangeArrowheads="1"/>
                </p:cNvSpPr>
                <p:nvPr/>
              </p:nvSpPr>
              <p:spPr bwMode="auto">
                <a:xfrm>
                  <a:off x="2583" y="2130"/>
                  <a:ext cx="5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37" name="Group 125"/>
              <p:cNvGrpSpPr>
                <a:grpSpLocks/>
              </p:cNvGrpSpPr>
              <p:nvPr/>
            </p:nvGrpSpPr>
            <p:grpSpPr bwMode="auto">
              <a:xfrm>
                <a:off x="3101" y="2130"/>
                <a:ext cx="554" cy="403"/>
                <a:chOff x="3101" y="2130"/>
                <a:chExt cx="554" cy="403"/>
              </a:xfrm>
            </p:grpSpPr>
            <p:sp>
              <p:nvSpPr>
                <p:cNvPr id="346150" name="Rectangle 38"/>
                <p:cNvSpPr>
                  <a:spLocks noChangeArrowheads="1"/>
                </p:cNvSpPr>
                <p:nvPr/>
              </p:nvSpPr>
              <p:spPr bwMode="auto">
                <a:xfrm>
                  <a:off x="3144" y="2130"/>
                  <a:ext cx="46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    1.956</a:t>
                  </a: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36" name="Rectangle 124"/>
                <p:cNvSpPr>
                  <a:spLocks noChangeArrowheads="1"/>
                </p:cNvSpPr>
                <p:nvPr/>
              </p:nvSpPr>
              <p:spPr bwMode="auto">
                <a:xfrm>
                  <a:off x="3101" y="2130"/>
                  <a:ext cx="55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39" name="Group 127"/>
              <p:cNvGrpSpPr>
                <a:grpSpLocks/>
              </p:cNvGrpSpPr>
              <p:nvPr/>
            </p:nvGrpSpPr>
            <p:grpSpPr bwMode="auto">
              <a:xfrm>
                <a:off x="3655" y="2130"/>
                <a:ext cx="626" cy="403"/>
                <a:chOff x="3655" y="2130"/>
                <a:chExt cx="626" cy="403"/>
              </a:xfrm>
            </p:grpSpPr>
            <p:sp>
              <p:nvSpPr>
                <p:cNvPr id="346151" name="Rectangle 39"/>
                <p:cNvSpPr>
                  <a:spLocks noChangeArrowheads="1"/>
                </p:cNvSpPr>
                <p:nvPr/>
              </p:nvSpPr>
              <p:spPr bwMode="auto">
                <a:xfrm>
                  <a:off x="3698" y="2130"/>
                  <a:ext cx="540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4.719</a:t>
                  </a: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38" name="Rectangle 126"/>
                <p:cNvSpPr>
                  <a:spLocks noChangeArrowheads="1"/>
                </p:cNvSpPr>
                <p:nvPr/>
              </p:nvSpPr>
              <p:spPr bwMode="auto">
                <a:xfrm>
                  <a:off x="3655" y="2130"/>
                  <a:ext cx="6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41" name="Group 129"/>
              <p:cNvGrpSpPr>
                <a:grpSpLocks/>
              </p:cNvGrpSpPr>
              <p:nvPr/>
            </p:nvGrpSpPr>
            <p:grpSpPr bwMode="auto">
              <a:xfrm>
                <a:off x="0" y="2533"/>
                <a:ext cx="1018" cy="403"/>
                <a:chOff x="0" y="2533"/>
                <a:chExt cx="1018" cy="403"/>
              </a:xfrm>
            </p:grpSpPr>
            <p:sp>
              <p:nvSpPr>
                <p:cNvPr id="346152" name="Rectangle 40"/>
                <p:cNvSpPr>
                  <a:spLocks noChangeArrowheads="1"/>
                </p:cNvSpPr>
                <p:nvPr/>
              </p:nvSpPr>
              <p:spPr bwMode="auto">
                <a:xfrm>
                  <a:off x="43" y="2533"/>
                  <a:ext cx="9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Δμ</a:t>
                  </a:r>
                  <a:r>
                    <a:rPr lang="en-US" sz="1600" baseline="-300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eg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l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40" name="Rectangle 128"/>
                <p:cNvSpPr>
                  <a:spLocks noChangeArrowheads="1"/>
                </p:cNvSpPr>
                <p:nvPr/>
              </p:nvSpPr>
              <p:spPr bwMode="auto">
                <a:xfrm>
                  <a:off x="0" y="2533"/>
                  <a:ext cx="10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43" name="Group 131"/>
              <p:cNvGrpSpPr>
                <a:grpSpLocks/>
              </p:cNvGrpSpPr>
              <p:nvPr/>
            </p:nvGrpSpPr>
            <p:grpSpPr bwMode="auto">
              <a:xfrm>
                <a:off x="1018" y="2533"/>
                <a:ext cx="444" cy="403"/>
                <a:chOff x="1018" y="2533"/>
                <a:chExt cx="444" cy="403"/>
              </a:xfrm>
            </p:grpSpPr>
            <p:sp>
              <p:nvSpPr>
                <p:cNvPr id="346153" name="Rectangle 41"/>
                <p:cNvSpPr>
                  <a:spLocks noChangeArrowheads="1"/>
                </p:cNvSpPr>
                <p:nvPr/>
              </p:nvSpPr>
              <p:spPr bwMode="auto">
                <a:xfrm>
                  <a:off x="1061" y="2533"/>
                  <a:ext cx="35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42" name="Rectangle 130"/>
                <p:cNvSpPr>
                  <a:spLocks noChangeArrowheads="1"/>
                </p:cNvSpPr>
                <p:nvPr/>
              </p:nvSpPr>
              <p:spPr bwMode="auto">
                <a:xfrm>
                  <a:off x="1018" y="2533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45" name="Group 133"/>
              <p:cNvGrpSpPr>
                <a:grpSpLocks/>
              </p:cNvGrpSpPr>
              <p:nvPr/>
            </p:nvGrpSpPr>
            <p:grpSpPr bwMode="auto">
              <a:xfrm>
                <a:off x="1462" y="2533"/>
                <a:ext cx="531" cy="403"/>
                <a:chOff x="1462" y="2533"/>
                <a:chExt cx="531" cy="403"/>
              </a:xfrm>
            </p:grpSpPr>
            <p:sp>
              <p:nvSpPr>
                <p:cNvPr id="346154" name="Rectangle 42"/>
                <p:cNvSpPr>
                  <a:spLocks noChangeArrowheads="1"/>
                </p:cNvSpPr>
                <p:nvPr/>
              </p:nvSpPr>
              <p:spPr bwMode="auto">
                <a:xfrm>
                  <a:off x="1505" y="2533"/>
                  <a:ext cx="445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44" name="Rectangle 132"/>
                <p:cNvSpPr>
                  <a:spLocks noChangeArrowheads="1"/>
                </p:cNvSpPr>
                <p:nvPr/>
              </p:nvSpPr>
              <p:spPr bwMode="auto">
                <a:xfrm>
                  <a:off x="1462" y="2533"/>
                  <a:ext cx="53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47" name="Group 135"/>
              <p:cNvGrpSpPr>
                <a:grpSpLocks/>
              </p:cNvGrpSpPr>
              <p:nvPr/>
            </p:nvGrpSpPr>
            <p:grpSpPr bwMode="auto">
              <a:xfrm>
                <a:off x="1993" y="2533"/>
                <a:ext cx="590" cy="403"/>
                <a:chOff x="1993" y="2533"/>
                <a:chExt cx="590" cy="403"/>
              </a:xfrm>
            </p:grpSpPr>
            <p:sp>
              <p:nvSpPr>
                <p:cNvPr id="346155" name="Rectangle 43"/>
                <p:cNvSpPr>
                  <a:spLocks noChangeArrowheads="1"/>
                </p:cNvSpPr>
                <p:nvPr/>
              </p:nvSpPr>
              <p:spPr bwMode="auto">
                <a:xfrm>
                  <a:off x="2036" y="2533"/>
                  <a:ext cx="504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46" name="Rectangle 134"/>
                <p:cNvSpPr>
                  <a:spLocks noChangeArrowheads="1"/>
                </p:cNvSpPr>
                <p:nvPr/>
              </p:nvSpPr>
              <p:spPr bwMode="auto">
                <a:xfrm>
                  <a:off x="1993" y="2533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49" name="Group 137"/>
              <p:cNvGrpSpPr>
                <a:grpSpLocks/>
              </p:cNvGrpSpPr>
              <p:nvPr/>
            </p:nvGrpSpPr>
            <p:grpSpPr bwMode="auto">
              <a:xfrm>
                <a:off x="2583" y="2533"/>
                <a:ext cx="518" cy="403"/>
                <a:chOff x="2583" y="2533"/>
                <a:chExt cx="518" cy="403"/>
              </a:xfrm>
            </p:grpSpPr>
            <p:sp>
              <p:nvSpPr>
                <p:cNvPr id="346156" name="Rectangle 44"/>
                <p:cNvSpPr>
                  <a:spLocks noChangeArrowheads="1"/>
                </p:cNvSpPr>
                <p:nvPr/>
              </p:nvSpPr>
              <p:spPr bwMode="auto">
                <a:xfrm>
                  <a:off x="2626" y="2533"/>
                  <a:ext cx="4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-1.163</a:t>
                  </a: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4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583" y="2533"/>
                  <a:ext cx="5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51" name="Group 139"/>
              <p:cNvGrpSpPr>
                <a:grpSpLocks/>
              </p:cNvGrpSpPr>
              <p:nvPr/>
            </p:nvGrpSpPr>
            <p:grpSpPr bwMode="auto">
              <a:xfrm>
                <a:off x="3101" y="2533"/>
                <a:ext cx="554" cy="403"/>
                <a:chOff x="3101" y="2533"/>
                <a:chExt cx="554" cy="403"/>
              </a:xfrm>
            </p:grpSpPr>
            <p:sp>
              <p:nvSpPr>
                <p:cNvPr id="346157" name="Rectangle 45"/>
                <p:cNvSpPr>
                  <a:spLocks noChangeArrowheads="1"/>
                </p:cNvSpPr>
                <p:nvPr/>
              </p:nvSpPr>
              <p:spPr bwMode="auto">
                <a:xfrm>
                  <a:off x="3144" y="2533"/>
                  <a:ext cx="46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   -3.332</a:t>
                  </a: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50" name="Rectangle 138"/>
                <p:cNvSpPr>
                  <a:spLocks noChangeArrowheads="1"/>
                </p:cNvSpPr>
                <p:nvPr/>
              </p:nvSpPr>
              <p:spPr bwMode="auto">
                <a:xfrm>
                  <a:off x="3101" y="2533"/>
                  <a:ext cx="55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53" name="Group 141"/>
              <p:cNvGrpSpPr>
                <a:grpSpLocks/>
              </p:cNvGrpSpPr>
              <p:nvPr/>
            </p:nvGrpSpPr>
            <p:grpSpPr bwMode="auto">
              <a:xfrm>
                <a:off x="3655" y="2533"/>
                <a:ext cx="626" cy="403"/>
                <a:chOff x="3655" y="2533"/>
                <a:chExt cx="626" cy="403"/>
              </a:xfrm>
            </p:grpSpPr>
            <p:sp>
              <p:nvSpPr>
                <p:cNvPr id="346158" name="Rectangle 46"/>
                <p:cNvSpPr>
                  <a:spLocks noChangeArrowheads="1"/>
                </p:cNvSpPr>
                <p:nvPr/>
              </p:nvSpPr>
              <p:spPr bwMode="auto">
                <a:xfrm>
                  <a:off x="3698" y="2533"/>
                  <a:ext cx="540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-2.394</a:t>
                  </a:r>
                </a:p>
                <a:p>
                  <a:pPr algn="r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52" name="Rectangle 140"/>
                <p:cNvSpPr>
                  <a:spLocks noChangeArrowheads="1"/>
                </p:cNvSpPr>
                <p:nvPr/>
              </p:nvSpPr>
              <p:spPr bwMode="auto">
                <a:xfrm>
                  <a:off x="3655" y="2533"/>
                  <a:ext cx="6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55" name="Group 143"/>
              <p:cNvGrpSpPr>
                <a:grpSpLocks/>
              </p:cNvGrpSpPr>
              <p:nvPr/>
            </p:nvGrpSpPr>
            <p:grpSpPr bwMode="auto">
              <a:xfrm>
                <a:off x="0" y="2936"/>
                <a:ext cx="1018" cy="403"/>
                <a:chOff x="0" y="2936"/>
                <a:chExt cx="1018" cy="403"/>
              </a:xfrm>
            </p:grpSpPr>
            <p:sp>
              <p:nvSpPr>
                <p:cNvPr id="346159" name="Rectangle 47"/>
                <p:cNvSpPr>
                  <a:spLocks noChangeArrowheads="1"/>
                </p:cNvSpPr>
                <p:nvPr/>
              </p:nvSpPr>
              <p:spPr bwMode="auto">
                <a:xfrm>
                  <a:off x="43" y="2936"/>
                  <a:ext cx="9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l-GR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β</a:t>
                  </a:r>
                  <a:r>
                    <a:rPr lang="en-US" sz="1600" baseline="-300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zzz</a:t>
                  </a:r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  <a:p>
                  <a:pPr algn="l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54" name="Rectangle 142"/>
                <p:cNvSpPr>
                  <a:spLocks noChangeArrowheads="1"/>
                </p:cNvSpPr>
                <p:nvPr/>
              </p:nvSpPr>
              <p:spPr bwMode="auto">
                <a:xfrm>
                  <a:off x="0" y="2936"/>
                  <a:ext cx="10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57" name="Group 145"/>
              <p:cNvGrpSpPr>
                <a:grpSpLocks/>
              </p:cNvGrpSpPr>
              <p:nvPr/>
            </p:nvGrpSpPr>
            <p:grpSpPr bwMode="auto">
              <a:xfrm>
                <a:off x="1018" y="2936"/>
                <a:ext cx="444" cy="403"/>
                <a:chOff x="1018" y="2936"/>
                <a:chExt cx="444" cy="403"/>
              </a:xfrm>
            </p:grpSpPr>
            <p:sp>
              <p:nvSpPr>
                <p:cNvPr id="346160" name="Rectangle 48"/>
                <p:cNvSpPr>
                  <a:spLocks noChangeArrowheads="1"/>
                </p:cNvSpPr>
                <p:nvPr/>
              </p:nvSpPr>
              <p:spPr bwMode="auto">
                <a:xfrm>
                  <a:off x="1061" y="2936"/>
                  <a:ext cx="35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56" name="Rectangle 144"/>
                <p:cNvSpPr>
                  <a:spLocks noChangeArrowheads="1"/>
                </p:cNvSpPr>
                <p:nvPr/>
              </p:nvSpPr>
              <p:spPr bwMode="auto">
                <a:xfrm>
                  <a:off x="1018" y="2936"/>
                  <a:ext cx="44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59" name="Group 147"/>
              <p:cNvGrpSpPr>
                <a:grpSpLocks/>
              </p:cNvGrpSpPr>
              <p:nvPr/>
            </p:nvGrpSpPr>
            <p:grpSpPr bwMode="auto">
              <a:xfrm>
                <a:off x="1462" y="2936"/>
                <a:ext cx="531" cy="403"/>
                <a:chOff x="1462" y="2936"/>
                <a:chExt cx="531" cy="403"/>
              </a:xfrm>
            </p:grpSpPr>
            <p:sp>
              <p:nvSpPr>
                <p:cNvPr id="346161" name="Rectangle 49"/>
                <p:cNvSpPr>
                  <a:spLocks noChangeArrowheads="1"/>
                </p:cNvSpPr>
                <p:nvPr/>
              </p:nvSpPr>
              <p:spPr bwMode="auto">
                <a:xfrm>
                  <a:off x="1505" y="2936"/>
                  <a:ext cx="445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58" name="Rectangle 146"/>
                <p:cNvSpPr>
                  <a:spLocks noChangeArrowheads="1"/>
                </p:cNvSpPr>
                <p:nvPr/>
              </p:nvSpPr>
              <p:spPr bwMode="auto">
                <a:xfrm>
                  <a:off x="1462" y="2936"/>
                  <a:ext cx="53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61" name="Group 149"/>
              <p:cNvGrpSpPr>
                <a:grpSpLocks/>
              </p:cNvGrpSpPr>
              <p:nvPr/>
            </p:nvGrpSpPr>
            <p:grpSpPr bwMode="auto">
              <a:xfrm>
                <a:off x="1993" y="2936"/>
                <a:ext cx="590" cy="403"/>
                <a:chOff x="1993" y="2936"/>
                <a:chExt cx="590" cy="403"/>
              </a:xfrm>
            </p:grpSpPr>
            <p:sp>
              <p:nvSpPr>
                <p:cNvPr id="346162" name="Rectangle 50"/>
                <p:cNvSpPr>
                  <a:spLocks noChangeArrowheads="1"/>
                </p:cNvSpPr>
                <p:nvPr/>
              </p:nvSpPr>
              <p:spPr bwMode="auto">
                <a:xfrm>
                  <a:off x="2036" y="2936"/>
                  <a:ext cx="504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 </a:t>
                  </a:r>
                </a:p>
                <a:p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60" name="Rectangle 148"/>
                <p:cNvSpPr>
                  <a:spLocks noChangeArrowheads="1"/>
                </p:cNvSpPr>
                <p:nvPr/>
              </p:nvSpPr>
              <p:spPr bwMode="auto">
                <a:xfrm>
                  <a:off x="1993" y="2936"/>
                  <a:ext cx="59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63" name="Group 151"/>
              <p:cNvGrpSpPr>
                <a:grpSpLocks/>
              </p:cNvGrpSpPr>
              <p:nvPr/>
            </p:nvGrpSpPr>
            <p:grpSpPr bwMode="auto">
              <a:xfrm>
                <a:off x="2583" y="2936"/>
                <a:ext cx="518" cy="403"/>
                <a:chOff x="2583" y="2936"/>
                <a:chExt cx="518" cy="403"/>
              </a:xfrm>
            </p:grpSpPr>
            <p:sp>
              <p:nvSpPr>
                <p:cNvPr id="346163" name="Rectangle 51"/>
                <p:cNvSpPr>
                  <a:spLocks noChangeArrowheads="1"/>
                </p:cNvSpPr>
                <p:nvPr/>
              </p:nvSpPr>
              <p:spPr bwMode="auto">
                <a:xfrm>
                  <a:off x="2626" y="2936"/>
                  <a:ext cx="432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-3.2</a:t>
                  </a:r>
                </a:p>
                <a:p>
                  <a:pPr algn="l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6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583" y="2936"/>
                  <a:ext cx="51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65" name="Group 153"/>
              <p:cNvGrpSpPr>
                <a:grpSpLocks/>
              </p:cNvGrpSpPr>
              <p:nvPr/>
            </p:nvGrpSpPr>
            <p:grpSpPr bwMode="auto">
              <a:xfrm>
                <a:off x="3101" y="2936"/>
                <a:ext cx="554" cy="403"/>
                <a:chOff x="3101" y="2936"/>
                <a:chExt cx="554" cy="403"/>
              </a:xfrm>
            </p:grpSpPr>
            <p:sp>
              <p:nvSpPr>
                <p:cNvPr id="346164" name="Rectangle 52"/>
                <p:cNvSpPr>
                  <a:spLocks noChangeArrowheads="1"/>
                </p:cNvSpPr>
                <p:nvPr/>
              </p:nvSpPr>
              <p:spPr bwMode="auto">
                <a:xfrm>
                  <a:off x="3144" y="2936"/>
                  <a:ext cx="468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-473</a:t>
                  </a:r>
                </a:p>
                <a:p>
                  <a:pPr algn="l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64" name="Rectangle 152"/>
                <p:cNvSpPr>
                  <a:spLocks noChangeArrowheads="1"/>
                </p:cNvSpPr>
                <p:nvPr/>
              </p:nvSpPr>
              <p:spPr bwMode="auto">
                <a:xfrm>
                  <a:off x="3101" y="2936"/>
                  <a:ext cx="55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6267" name="Group 155"/>
              <p:cNvGrpSpPr>
                <a:grpSpLocks/>
              </p:cNvGrpSpPr>
              <p:nvPr/>
            </p:nvGrpSpPr>
            <p:grpSpPr bwMode="auto">
              <a:xfrm>
                <a:off x="3655" y="2936"/>
                <a:ext cx="626" cy="403"/>
                <a:chOff x="3655" y="2936"/>
                <a:chExt cx="626" cy="403"/>
              </a:xfrm>
            </p:grpSpPr>
            <p:sp>
              <p:nvSpPr>
                <p:cNvPr id="346165" name="Rectangle 53"/>
                <p:cNvSpPr>
                  <a:spLocks noChangeArrowheads="1"/>
                </p:cNvSpPr>
                <p:nvPr/>
              </p:nvSpPr>
              <p:spPr bwMode="auto">
                <a:xfrm>
                  <a:off x="3698" y="2936"/>
                  <a:ext cx="540" cy="403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60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charset="0"/>
                    </a:rPr>
                    <a:t>-11070</a:t>
                  </a:r>
                </a:p>
                <a:p>
                  <a:pPr algn="l"/>
                  <a:endParaRPr lang="en-US" sz="16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46266" name="Rectangle 154"/>
                <p:cNvSpPr>
                  <a:spLocks noChangeArrowheads="1"/>
                </p:cNvSpPr>
                <p:nvPr/>
              </p:nvSpPr>
              <p:spPr bwMode="auto">
                <a:xfrm>
                  <a:off x="3655" y="2936"/>
                  <a:ext cx="6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46269" name="Rectangle 157"/>
            <p:cNvSpPr>
              <a:spLocks noChangeArrowheads="1"/>
            </p:cNvSpPr>
            <p:nvPr/>
          </p:nvSpPr>
          <p:spPr bwMode="auto">
            <a:xfrm>
              <a:off x="-2" y="-2"/>
              <a:ext cx="4285" cy="3343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46271" name="Oval 159"/>
          <p:cNvSpPr>
            <a:spLocks noChangeArrowheads="1"/>
          </p:cNvSpPr>
          <p:nvPr/>
        </p:nvSpPr>
        <p:spPr bwMode="auto">
          <a:xfrm>
            <a:off x="6934200" y="2286000"/>
            <a:ext cx="1981200" cy="685800"/>
          </a:xfrm>
          <a:prstGeom prst="ellips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6272" name="Oval 160"/>
          <p:cNvSpPr>
            <a:spLocks noChangeArrowheads="1"/>
          </p:cNvSpPr>
          <p:nvPr/>
        </p:nvSpPr>
        <p:spPr bwMode="auto">
          <a:xfrm>
            <a:off x="6858000" y="2971800"/>
            <a:ext cx="2286000" cy="685800"/>
          </a:xfrm>
          <a:prstGeom prst="ellips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6273" name="Text Box 161"/>
          <p:cNvSpPr txBox="1">
            <a:spLocks noChangeArrowheads="1"/>
          </p:cNvSpPr>
          <p:nvPr/>
        </p:nvSpPr>
        <p:spPr bwMode="auto">
          <a:xfrm>
            <a:off x="228600" y="6400800"/>
            <a:ext cx="4114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aseline="30000" dirty="0"/>
              <a:t>a</a:t>
            </a:r>
            <a:r>
              <a:rPr lang="en-US" sz="1600" dirty="0"/>
              <a:t>  Active Space/active electrons: 4550/16</a:t>
            </a:r>
            <a:r>
              <a:rPr lang="en-GB" dirty="0"/>
              <a:t> </a:t>
            </a:r>
          </a:p>
        </p:txBody>
      </p:sp>
      <p:sp>
        <p:nvSpPr>
          <p:cNvPr id="346274" name="Rectangle 162"/>
          <p:cNvSpPr>
            <a:spLocks noChangeArrowheads="1"/>
          </p:cNvSpPr>
          <p:nvPr/>
        </p:nvSpPr>
        <p:spPr bwMode="auto">
          <a:xfrm>
            <a:off x="5562600" y="5562600"/>
            <a:ext cx="3276600" cy="6096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6275" name="Oval 163"/>
          <p:cNvSpPr>
            <a:spLocks noChangeArrowheads="1"/>
          </p:cNvSpPr>
          <p:nvPr/>
        </p:nvSpPr>
        <p:spPr bwMode="auto">
          <a:xfrm>
            <a:off x="5638800" y="4876800"/>
            <a:ext cx="32766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6" name="Footer Placeholder 165"/>
          <p:cNvSpPr>
            <a:spLocks noGrp="1"/>
          </p:cNvSpPr>
          <p:nvPr>
            <p:ph type="ftr" sz="quarter" idx="11"/>
          </p:nvPr>
        </p:nvSpPr>
        <p:spPr>
          <a:xfrm>
            <a:off x="6000760" y="6400800"/>
            <a:ext cx="2895600" cy="457200"/>
          </a:xfrm>
        </p:spPr>
        <p:txBody>
          <a:bodyPr/>
          <a:lstStyle/>
          <a:p>
            <a:r>
              <a:rPr lang="nb-NO" dirty="0" smtClean="0"/>
              <a:t>HP-SEE User Forum 2012,October 17-19, 2012, Belgrade, Serbia</a:t>
            </a:r>
            <a:endParaRPr lang="en-US" dirty="0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271" grpId="0" animBg="1"/>
      <p:bldP spid="346272" grpId="0" animBg="1"/>
      <p:bldP spid="346274" grpId="0" animBg="1"/>
      <p:bldP spid="3462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 of the ground state</a:t>
            </a:r>
            <a:endParaRPr kumimoji="0" lang="el-GR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E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HXeXeF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720A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720A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58.0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</a:t>
            </a:r>
            <a:r>
              <a:rPr kumimoji="0" lang="el-GR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 35% σσ*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3.09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</a:t>
            </a: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HXe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XeF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2800" kern="0" dirty="0" smtClean="0">
                <a:solidFill>
                  <a:srgbClr val="2720AA"/>
                </a:solidFill>
                <a:latin typeface="+mn-lt"/>
                <a:cs typeface="+mn-cs"/>
              </a:rPr>
              <a:t>8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720A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720A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.0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</a:t>
            </a:r>
            <a:r>
              <a:rPr kumimoji="0" lang="el-GR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9% σσ*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lang="en-US" sz="2800" kern="0" dirty="0" smtClean="0">
                <a:solidFill>
                  <a:srgbClr val="008000"/>
                </a:solidFill>
                <a:latin typeface="+mn-lt"/>
                <a:cs typeface="+mn-cs"/>
              </a:rPr>
              <a:t>3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.81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</a:t>
            </a: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FXe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XeF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720A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76.5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</a:t>
            </a:r>
            <a:r>
              <a:rPr kumimoji="0" lang="el-GR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 10% σσ*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5.20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First excitation energy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43380"/>
            <a:ext cx="9144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!   O insertion between </a:t>
            </a:r>
            <a:r>
              <a:rPr lang="en-US" dirty="0" err="1" smtClean="0">
                <a:solidFill>
                  <a:srgbClr val="FF3300"/>
                </a:solidFill>
              </a:rPr>
              <a:t>Xe-Xe</a:t>
            </a:r>
            <a:r>
              <a:rPr lang="en-US" dirty="0" smtClean="0">
                <a:solidFill>
                  <a:srgbClr val="FF3300"/>
                </a:solidFill>
              </a:rPr>
              <a:t> increases the stability of the system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 err="1" smtClean="0">
                <a:solidFill>
                  <a:srgbClr val="FF3300"/>
                </a:solidFill>
              </a:rPr>
              <a:t>HXeXeF</a:t>
            </a:r>
            <a:r>
              <a:rPr lang="en-US" sz="3200" dirty="0" smtClean="0">
                <a:solidFill>
                  <a:srgbClr val="FF3300"/>
                </a:solidFill>
              </a:rPr>
              <a:t>      13.1 </a:t>
            </a:r>
            <a:r>
              <a:rPr lang="en-US" sz="3200" dirty="0">
                <a:solidFill>
                  <a:srgbClr val="FF3300"/>
                </a:solidFill>
              </a:rPr>
              <a:t>kcal/mol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 err="1">
                <a:solidFill>
                  <a:srgbClr val="FF3300"/>
                </a:solidFill>
              </a:rPr>
              <a:t>HXeOXeF</a:t>
            </a:r>
            <a:r>
              <a:rPr lang="en-US" sz="3200" dirty="0">
                <a:solidFill>
                  <a:srgbClr val="FF3300"/>
                </a:solidFill>
              </a:rPr>
              <a:t>   14.9 kcal/mol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 err="1">
                <a:solidFill>
                  <a:srgbClr val="FF3300"/>
                </a:solidFill>
              </a:rPr>
              <a:t>FXeOXeF</a:t>
            </a:r>
            <a:r>
              <a:rPr lang="en-US" sz="3200" dirty="0">
                <a:solidFill>
                  <a:srgbClr val="FF3300"/>
                </a:solidFill>
              </a:rPr>
              <a:t>   40.5 </a:t>
            </a:r>
            <a:r>
              <a:rPr lang="en-US" sz="3200" dirty="0" smtClean="0">
                <a:solidFill>
                  <a:srgbClr val="FF3300"/>
                </a:solidFill>
              </a:rPr>
              <a:t>kcal/mol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graphicFrame>
        <p:nvGraphicFramePr>
          <p:cNvPr id="3" name="Group 127"/>
          <p:cNvGraphicFramePr>
            <a:graphicFrameLocks/>
          </p:cNvGraphicFramePr>
          <p:nvPr/>
        </p:nvGraphicFramePr>
        <p:xfrm>
          <a:off x="857224" y="1285860"/>
          <a:ext cx="6624638" cy="2451101"/>
        </p:xfrm>
        <a:graphic>
          <a:graphicData uri="http://schemas.openxmlformats.org/drawingml/2006/table">
            <a:tbl>
              <a:tblPr/>
              <a:tblGrid>
                <a:gridCol w="863600"/>
                <a:gridCol w="1296988"/>
                <a:gridCol w="1439862"/>
                <a:gridCol w="1584325"/>
                <a:gridCol w="1439863"/>
              </a:tblGrid>
              <a:tr h="677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HXeXeF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l-GR" sz="20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HXeOXeF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HXeOXeH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FXeOXeF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μ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endParaRPr kumimoji="0" lang="el-GR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3.788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2.747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0.987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0.623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α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zz</a:t>
                      </a:r>
                      <a:endParaRPr kumimoji="0" lang="el-GR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420.4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92.8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107.3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90.5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β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zzz</a:t>
                      </a:r>
                      <a:endParaRPr kumimoji="0" lang="el-GR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-11040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-1720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-49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-89.0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128"/>
          <p:cNvSpPr txBox="1">
            <a:spLocks noChangeArrowheads="1"/>
          </p:cNvSpPr>
          <p:nvPr/>
        </p:nvSpPr>
        <p:spPr bwMode="auto">
          <a:xfrm>
            <a:off x="857224" y="4227508"/>
            <a:ext cx="3816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tabLst>
                <a:tab pos="657225" algn="l"/>
              </a:tabLst>
            </a:pPr>
            <a:r>
              <a:rPr lang="en-US" sz="1800" dirty="0">
                <a:latin typeface="Times New Roman" pitchFamily="18" charset="0"/>
              </a:rPr>
              <a:t>Method: CCSD(T)/</a:t>
            </a:r>
            <a:r>
              <a:rPr lang="en-US" sz="1800" dirty="0" err="1">
                <a:latin typeface="Times New Roman" pitchFamily="18" charset="0"/>
              </a:rPr>
              <a:t>aug</a:t>
            </a:r>
            <a:r>
              <a:rPr lang="en-US" sz="1800" dirty="0">
                <a:latin typeface="Times New Roman" pitchFamily="18" charset="0"/>
              </a:rPr>
              <a:t>-cc-</a:t>
            </a:r>
            <a:r>
              <a:rPr lang="en-US" sz="1800" dirty="0" err="1">
                <a:latin typeface="Times New Roman" pitchFamily="18" charset="0"/>
              </a:rPr>
              <a:t>pVTZ</a:t>
            </a:r>
            <a:endParaRPr lang="en-US" sz="1800" dirty="0">
              <a:latin typeface="Times New Roman" pitchFamily="18" charset="0"/>
            </a:endParaRPr>
          </a:p>
          <a:p>
            <a:pPr algn="l">
              <a:tabLst>
                <a:tab pos="657225" algn="l"/>
              </a:tabLst>
            </a:pPr>
            <a:r>
              <a:rPr lang="en-US" sz="1800" baseline="30000" dirty="0">
                <a:latin typeface="Times New Roman" pitchFamily="18" charset="0"/>
              </a:rPr>
              <a:t>a. </a:t>
            </a:r>
            <a:r>
              <a:rPr lang="en-US" dirty="0" err="1"/>
              <a:t>aug</a:t>
            </a:r>
            <a:r>
              <a:rPr lang="en-US" dirty="0"/>
              <a:t>-cc-</a:t>
            </a:r>
            <a:r>
              <a:rPr lang="en-US" dirty="0" err="1"/>
              <a:t>pVDZ</a:t>
            </a:r>
            <a:endParaRPr lang="en-US" dirty="0"/>
          </a:p>
          <a:p>
            <a:pPr>
              <a:tabLst>
                <a:tab pos="657225" algn="l"/>
              </a:tabLst>
            </a:pPr>
            <a:endParaRPr lang="el-GR" sz="1800" dirty="0"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85918" y="3071810"/>
            <a:ext cx="7072362" cy="2765561"/>
            <a:chOff x="1785918" y="3071810"/>
            <a:chExt cx="7072362" cy="2765561"/>
          </a:xfrm>
        </p:grpSpPr>
        <p:sp>
          <p:nvSpPr>
            <p:cNvPr id="5" name="Text Box 130"/>
            <p:cNvSpPr txBox="1">
              <a:spLocks noChangeArrowheads="1"/>
            </p:cNvSpPr>
            <p:nvPr/>
          </p:nvSpPr>
          <p:spPr bwMode="auto">
            <a:xfrm>
              <a:off x="4745012" y="4083045"/>
              <a:ext cx="4113268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tabLst>
                  <a:tab pos="657225" algn="l"/>
                </a:tabLst>
              </a:pP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</a:rPr>
                <a:t>Insertion of  O 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reduces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</a:rPr>
                <a:t> the L&amp;NLO properties</a:t>
              </a:r>
              <a:endParaRPr lang="el-GR" sz="36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785918" y="3071810"/>
              <a:ext cx="2143140" cy="714380"/>
            </a:xfrm>
            <a:prstGeom prst="ellips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charset="0"/>
              </a:endParaRPr>
            </a:p>
          </p:txBody>
        </p:sp>
      </p:grp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050"/>
          <p:cNvSpPr>
            <a:spLocks noChangeArrowheads="1"/>
          </p:cNvSpPr>
          <p:nvPr/>
        </p:nvSpPr>
        <p:spPr bwMode="auto">
          <a:xfrm>
            <a:off x="0" y="228600"/>
            <a:ext cx="9144000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tabLst>
                <a:tab pos="5270500" algn="l"/>
              </a:tabLst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Definition of the electric properties</a:t>
            </a:r>
          </a:p>
          <a:p>
            <a:pPr algn="just">
              <a:tabLst>
                <a:tab pos="5270500" algn="l"/>
              </a:tabLst>
            </a:pPr>
            <a:r>
              <a:rPr lang="el-GR" b="0">
                <a:solidFill>
                  <a:srgbClr val="FF0000"/>
                </a:solidFill>
              </a:rPr>
              <a:t> </a:t>
            </a:r>
            <a:endParaRPr lang="en-US" b="0">
              <a:solidFill>
                <a:srgbClr val="FF0000"/>
              </a:solidFill>
            </a:endParaRPr>
          </a:p>
          <a:p>
            <a:pPr algn="just">
              <a:tabLst>
                <a:tab pos="5270500" algn="l"/>
              </a:tabLst>
            </a:pPr>
            <a:r>
              <a:rPr lang="en-US" sz="20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a molecular system  is placed  in a homogeneous static electric field F, its energy may be expanded in a Taylor expansion series as follows:</a:t>
            </a:r>
          </a:p>
          <a:p>
            <a:pPr algn="just">
              <a:tabLst>
                <a:tab pos="5270500" algn="l"/>
              </a:tabLst>
            </a:pPr>
            <a:r>
              <a:rPr lang="en-GB" b="0">
                <a:solidFill>
                  <a:srgbClr val="FF0000"/>
                </a:solidFill>
              </a:rPr>
              <a:t> </a:t>
            </a:r>
            <a:endParaRPr lang="en-US" b="0">
              <a:solidFill>
                <a:srgbClr val="FF0000"/>
              </a:solidFill>
            </a:endParaRPr>
          </a:p>
          <a:p>
            <a:pPr algn="l">
              <a:tabLst>
                <a:tab pos="5270500" algn="l"/>
              </a:tabLst>
            </a:pP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l-GR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l-GR" b="0" baseline="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(0)</a:t>
            </a:r>
            <a:r>
              <a:rPr lang="el-GR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-μ</a:t>
            </a:r>
            <a:r>
              <a:rPr lang="el-GR" b="0" baseline="-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l-GR" b="0" baseline="-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l-GR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(1/2)α</a:t>
            </a:r>
            <a:r>
              <a:rPr lang="el-GR" b="0" baseline="-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αβ</a:t>
            </a: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l-GR" b="0" baseline="-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l-GR" b="0" baseline="-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l-GR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-  (1/6)β</a:t>
            </a:r>
            <a:r>
              <a:rPr lang="el-GR" b="0" baseline="-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αβγ</a:t>
            </a: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l-GR" b="0" baseline="-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l-GR" b="0" baseline="-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l-GR" b="0" baseline="-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</a:t>
            </a: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el-GR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(1/24)γ</a:t>
            </a:r>
            <a:r>
              <a:rPr lang="el-GR" b="0" baseline="-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αβγδ</a:t>
            </a: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l-GR" b="0" baseline="-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l-GR" b="0" baseline="-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l-GR" b="0" baseline="-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</a:t>
            </a: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l-GR" b="0" baseline="-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l-GR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 ...</a:t>
            </a:r>
            <a:endParaRPr lang="en-US" b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tabLst>
                <a:tab pos="5270500" algn="l"/>
              </a:tabLst>
            </a:pPr>
            <a:r>
              <a:rPr lang="en-US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</a:p>
          <a:p>
            <a:pPr algn="just">
              <a:tabLst>
                <a:tab pos="5270500" algn="l"/>
              </a:tabLst>
            </a:pPr>
            <a:endParaRPr lang="en-US" b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tabLst>
                <a:tab pos="5270500" algn="l"/>
              </a:tabLst>
            </a:pPr>
            <a:r>
              <a:rPr lang="en-US" b="0">
                <a:solidFill>
                  <a:srgbClr val="FF0000"/>
                </a:solidFill>
              </a:rPr>
              <a:t> </a:t>
            </a:r>
            <a:r>
              <a:rPr lang="el-GR" b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</a:t>
            </a:r>
            <a:r>
              <a:rPr lang="el-GR" b="0" baseline="-300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 </a:t>
            </a:r>
            <a:r>
              <a:rPr lang="en-US" b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Dipole moment</a:t>
            </a:r>
          </a:p>
          <a:p>
            <a:pPr algn="just">
              <a:tabLst>
                <a:tab pos="5270500" algn="l"/>
              </a:tabLst>
            </a:pPr>
            <a:r>
              <a:rPr lang="en-US" b="0" baseline="-300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endParaRPr lang="en-US" b="0">
              <a:solidFill>
                <a:srgbClr val="2720A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tabLst>
                <a:tab pos="5270500" algn="l"/>
              </a:tabLst>
            </a:pPr>
            <a:r>
              <a:rPr lang="en-US" b="0" baseline="-300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el-GR" b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l-GR" b="0" baseline="-300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αβ</a:t>
            </a:r>
            <a:r>
              <a:rPr lang="en-US" b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Polarizability</a:t>
            </a:r>
          </a:p>
          <a:p>
            <a:pPr algn="just">
              <a:tabLst>
                <a:tab pos="5270500" algn="l"/>
              </a:tabLst>
            </a:pPr>
            <a:r>
              <a:rPr lang="en-US" b="0" baseline="-300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</a:t>
            </a:r>
            <a:endParaRPr lang="en-US" b="0">
              <a:solidFill>
                <a:srgbClr val="2720A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tabLst>
                <a:tab pos="5270500" algn="l"/>
              </a:tabLst>
            </a:pPr>
            <a:r>
              <a:rPr lang="el-GR" b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l-GR" b="0" baseline="-300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αβγ</a:t>
            </a:r>
            <a:r>
              <a:rPr lang="en-US" b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First hyperpolarizability</a:t>
            </a:r>
          </a:p>
          <a:p>
            <a:pPr algn="just">
              <a:tabLst>
                <a:tab pos="5270500" algn="l"/>
              </a:tabLst>
            </a:pPr>
            <a:r>
              <a:rPr lang="en-US" b="0" baseline="-300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</a:t>
            </a:r>
            <a:endParaRPr lang="en-US" b="0">
              <a:solidFill>
                <a:srgbClr val="2720A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tabLst>
                <a:tab pos="5270500" algn="l"/>
              </a:tabLst>
            </a:pPr>
            <a:r>
              <a:rPr lang="el-GR" b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</a:t>
            </a:r>
            <a:r>
              <a:rPr lang="el-GR" b="0" baseline="-300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αβγδ</a:t>
            </a:r>
            <a:r>
              <a:rPr lang="en-US" b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b="0" baseline="-3000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 hyperpolarizability</a:t>
            </a:r>
          </a:p>
          <a:p>
            <a:pPr algn="l">
              <a:tabLst>
                <a:tab pos="5270500" algn="l"/>
              </a:tabLst>
            </a:pPr>
            <a:endParaRPr lang="en-US" b="0">
              <a:solidFill>
                <a:srgbClr val="2720A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Footer Placeholder 7"/>
          <p:cNvSpPr txBox="1">
            <a:spLocks/>
          </p:cNvSpPr>
          <p:nvPr/>
        </p:nvSpPr>
        <p:spPr bwMode="auto">
          <a:xfrm>
            <a:off x="2143108" y="6500810"/>
            <a:ext cx="528641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charset="0"/>
              </a:rPr>
              <a:t>HP-SEE User Forum 2012,October 17-19, 2012, Belgrade, Serbia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charset="0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29063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L&amp;NLO properties of </a:t>
            </a:r>
            <a:r>
              <a:rPr lang="en-GB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Ni-</a:t>
            </a:r>
            <a:r>
              <a:rPr lang="en-GB" sz="3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Dithiolenes</a:t>
            </a:r>
            <a:endParaRPr lang="en-GB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8596" y="2571744"/>
            <a:ext cx="80724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Points of interest:</a:t>
            </a:r>
          </a:p>
          <a:p>
            <a:pPr algn="l"/>
            <a:endParaRPr lang="en-GB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</a:t>
            </a:r>
            <a:r>
              <a:rPr lang="en-GB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diradical</a:t>
            </a:r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character and its variation with the structure</a:t>
            </a:r>
          </a:p>
          <a:p>
            <a:pPr algn="l">
              <a:buFont typeface="Wingdings" pitchFamily="2" charset="2"/>
              <a:buChar char="§"/>
            </a:pPr>
            <a:endParaRPr lang="en-GB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impressive NLO properties and their interpretation</a:t>
            </a:r>
          </a:p>
          <a:p>
            <a:pPr algn="l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57158" y="4643446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i="1" dirty="0" smtClean="0">
                <a:latin typeface="Times New Roman" pitchFamily="18" charset="0"/>
              </a:rPr>
              <a:t>“The term </a:t>
            </a:r>
            <a:r>
              <a:rPr lang="en-GB" i="1" dirty="0" err="1" smtClean="0">
                <a:latin typeface="Times New Roman" pitchFamily="18" charset="0"/>
              </a:rPr>
              <a:t>diradical</a:t>
            </a:r>
            <a:r>
              <a:rPr lang="en-GB" i="1" dirty="0" smtClean="0">
                <a:latin typeface="Times New Roman" pitchFamily="18" charset="0"/>
              </a:rPr>
              <a:t> has generally been used loosely to describe systems which can be formally written with </a:t>
            </a:r>
            <a:r>
              <a:rPr lang="en-GB" i="1" dirty="0">
                <a:solidFill>
                  <a:srgbClr val="FF3300"/>
                </a:solidFill>
                <a:latin typeface="Times New Roman" pitchFamily="18" charset="0"/>
              </a:rPr>
              <a:t>two unpaired electrons</a:t>
            </a:r>
            <a:r>
              <a:rPr lang="en-GB" i="1" dirty="0" smtClean="0">
                <a:latin typeface="Times New Roman" pitchFamily="18" charset="0"/>
              </a:rPr>
              <a:t>”</a:t>
            </a:r>
            <a:endParaRPr lang="en-GB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pic>
        <p:nvPicPr>
          <p:cNvPr id="3" name="Picture 10" descr="I:\aggelos\MARS\JCP_NiBDT\FIG2mp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50863"/>
            <a:ext cx="11218863" cy="7408863"/>
          </a:xfrm>
          <a:prstGeom prst="rect">
            <a:avLst/>
          </a:prstGeom>
          <a:noFill/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428860" y="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resonance structures of Ni(S</a:t>
            </a:r>
            <a:r>
              <a:rPr lang="en-US" sz="18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sz="18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US" sz="18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n-US" sz="1800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n-GB" sz="1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0" y="5487988"/>
            <a:ext cx="70104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184150" algn="l" eaLnBrk="1" hangingPunct="1">
              <a:tabLst>
                <a:tab pos="768350" algn="l"/>
              </a:tabLst>
            </a:pPr>
            <a:r>
              <a:rPr lang="es-ES_tradnl" sz="1400" baseline="30000">
                <a:latin typeface="Times New Roman" pitchFamily="18" charset="0"/>
              </a:rPr>
              <a:t>    a</a:t>
            </a:r>
            <a:r>
              <a:rPr lang="es-ES_tradnl" sz="1400">
                <a:latin typeface="Times New Roman" pitchFamily="18" charset="0"/>
              </a:rPr>
              <a:t> 1</a:t>
            </a:r>
            <a:r>
              <a:rPr lang="es-ES_tradnl" sz="1400" baseline="30000">
                <a:latin typeface="Times New Roman" pitchFamily="18" charset="0"/>
              </a:rPr>
              <a:t>1</a:t>
            </a:r>
            <a:r>
              <a:rPr lang="es-ES_tradnl" sz="1400">
                <a:latin typeface="Times New Roman" pitchFamily="18" charset="0"/>
              </a:rPr>
              <a:t>A</a:t>
            </a:r>
            <a:r>
              <a:rPr lang="es-ES_tradnl" sz="1400" baseline="-30000">
                <a:latin typeface="Times New Roman" pitchFamily="18" charset="0"/>
              </a:rPr>
              <a:t>g</a:t>
            </a:r>
            <a:r>
              <a:rPr lang="es-ES_tradnl" sz="1400">
                <a:latin typeface="Times New Roman" pitchFamily="18" charset="0"/>
              </a:rPr>
              <a:t> [71% (</a:t>
            </a:r>
            <a:r>
              <a:rPr lang="es-ES_tradnl" sz="1400">
                <a:latin typeface="Symbol" pitchFamily="18" charset="2"/>
              </a:rPr>
              <a:t>p</a:t>
            </a:r>
            <a:r>
              <a:rPr lang="es-ES_tradnl" sz="1400" baseline="-30000">
                <a:latin typeface="Symbol" pitchFamily="18" charset="2"/>
              </a:rPr>
              <a:t>2</a:t>
            </a:r>
            <a:r>
              <a:rPr lang="es-ES_tradnl" sz="1400">
                <a:latin typeface="Times New Roman" pitchFamily="18" charset="0"/>
              </a:rPr>
              <a:t>)</a:t>
            </a:r>
            <a:r>
              <a:rPr lang="es-ES_tradnl" sz="1400" baseline="30000">
                <a:latin typeface="Times New Roman" pitchFamily="18" charset="0"/>
              </a:rPr>
              <a:t>2</a:t>
            </a:r>
            <a:r>
              <a:rPr lang="es-ES_tradnl" sz="1400">
                <a:latin typeface="Times New Roman" pitchFamily="18" charset="0"/>
              </a:rPr>
              <a:t>(</a:t>
            </a:r>
            <a:r>
              <a:rPr lang="es-ES_tradnl" sz="1400">
                <a:latin typeface="Symbol" pitchFamily="18" charset="2"/>
              </a:rPr>
              <a:t>p</a:t>
            </a:r>
            <a:r>
              <a:rPr lang="es-ES_tradnl" sz="1400" baseline="-30000">
                <a:latin typeface="Symbol" pitchFamily="18" charset="2"/>
              </a:rPr>
              <a:t>3</a:t>
            </a:r>
            <a:r>
              <a:rPr lang="es-ES_tradnl" sz="1400">
                <a:latin typeface="Times New Roman" pitchFamily="18" charset="0"/>
              </a:rPr>
              <a:t>)</a:t>
            </a:r>
            <a:r>
              <a:rPr lang="es-ES_tradnl" sz="1400" baseline="30000">
                <a:latin typeface="Times New Roman" pitchFamily="18" charset="0"/>
              </a:rPr>
              <a:t>0</a:t>
            </a:r>
            <a:r>
              <a:rPr lang="es-ES_tradnl" sz="1400">
                <a:latin typeface="Times New Roman" pitchFamily="18" charset="0"/>
              </a:rPr>
              <a:t>−21% (</a:t>
            </a:r>
            <a:r>
              <a:rPr lang="es-ES_tradnl" sz="1400">
                <a:latin typeface="Symbol" pitchFamily="18" charset="2"/>
              </a:rPr>
              <a:t>p</a:t>
            </a:r>
            <a:r>
              <a:rPr lang="es-ES_tradnl" sz="1400" baseline="-30000">
                <a:latin typeface="Symbol" pitchFamily="18" charset="2"/>
              </a:rPr>
              <a:t>2</a:t>
            </a:r>
            <a:r>
              <a:rPr lang="es-ES_tradnl" sz="1400">
                <a:latin typeface="Times New Roman" pitchFamily="18" charset="0"/>
              </a:rPr>
              <a:t>)</a:t>
            </a:r>
            <a:r>
              <a:rPr lang="es-ES_tradnl" sz="1400" baseline="30000">
                <a:latin typeface="Times New Roman" pitchFamily="18" charset="0"/>
              </a:rPr>
              <a:t>0</a:t>
            </a:r>
            <a:r>
              <a:rPr lang="es-ES_tradnl" sz="1400">
                <a:latin typeface="Times New Roman" pitchFamily="18" charset="0"/>
              </a:rPr>
              <a:t>(</a:t>
            </a:r>
            <a:r>
              <a:rPr lang="es-ES_tradnl" sz="1400">
                <a:latin typeface="Symbol" pitchFamily="18" charset="2"/>
              </a:rPr>
              <a:t>p</a:t>
            </a:r>
            <a:r>
              <a:rPr lang="es-ES_tradnl" sz="1400" baseline="-30000">
                <a:latin typeface="Symbol" pitchFamily="18" charset="2"/>
              </a:rPr>
              <a:t>3</a:t>
            </a:r>
            <a:r>
              <a:rPr lang="es-ES_tradnl" sz="1400">
                <a:latin typeface="Times New Roman" pitchFamily="18" charset="0"/>
              </a:rPr>
              <a:t>)</a:t>
            </a:r>
            <a:r>
              <a:rPr lang="es-ES_tradnl" sz="1400" baseline="30000">
                <a:latin typeface="Times New Roman" pitchFamily="18" charset="0"/>
              </a:rPr>
              <a:t>2</a:t>
            </a:r>
            <a:r>
              <a:rPr lang="es-ES_tradnl" sz="1400">
                <a:latin typeface="Times New Roman" pitchFamily="18" charset="0"/>
              </a:rPr>
              <a:t>].</a:t>
            </a:r>
            <a:endParaRPr lang="en-US" sz="1400">
              <a:latin typeface="Times New Roman" pitchFamily="18" charset="0"/>
            </a:endParaRPr>
          </a:p>
          <a:p>
            <a:pPr marL="482600" indent="184150" algn="l">
              <a:tabLst>
                <a:tab pos="768350" algn="l"/>
              </a:tabLst>
            </a:pPr>
            <a:r>
              <a:rPr lang="es-ES_tradnl" sz="1400">
                <a:latin typeface="Times New Roman" pitchFamily="18" charset="0"/>
              </a:rPr>
              <a:t>	</a:t>
            </a:r>
            <a:r>
              <a:rPr lang="en-US" sz="1400" baseline="30000">
                <a:latin typeface="Times New Roman" pitchFamily="18" charset="0"/>
              </a:rPr>
              <a:t>b</a:t>
            </a:r>
            <a:r>
              <a:rPr lang="en-US" sz="1400">
                <a:latin typeface="Times New Roman" pitchFamily="18" charset="0"/>
              </a:rPr>
              <a:t> The energy difference is within the method accuracy. For simplicity</a:t>
            </a:r>
            <a:br>
              <a:rPr lang="en-US" sz="1400">
                <a:latin typeface="Times New Roman" pitchFamily="18" charset="0"/>
              </a:rPr>
            </a:br>
            <a:r>
              <a:rPr lang="en-US" sz="1400">
                <a:latin typeface="Times New Roman" pitchFamily="18" charset="0"/>
              </a:rPr>
              <a:t>   	   the 1</a:t>
            </a:r>
            <a:r>
              <a:rPr lang="en-US" sz="1400" baseline="30000">
                <a:latin typeface="Times New Roman" pitchFamily="18" charset="0"/>
              </a:rPr>
              <a:t>1</a:t>
            </a:r>
            <a:r>
              <a:rPr lang="en-US" sz="1400">
                <a:latin typeface="Times New Roman" pitchFamily="18" charset="0"/>
              </a:rPr>
              <a:t>A</a:t>
            </a:r>
            <a:r>
              <a:rPr lang="en-US" sz="1400" baseline="-30000">
                <a:latin typeface="Times New Roman" pitchFamily="18" charset="0"/>
              </a:rPr>
              <a:t>g</a:t>
            </a:r>
            <a:r>
              <a:rPr lang="en-US" sz="1400">
                <a:latin typeface="Times New Roman" pitchFamily="18" charset="0"/>
              </a:rPr>
              <a:t> state will be considered the ground state at this level.</a:t>
            </a:r>
          </a:p>
          <a:p>
            <a:pPr marL="482600" indent="184150" algn="l">
              <a:tabLst>
                <a:tab pos="768350" algn="l"/>
              </a:tabLst>
            </a:pPr>
            <a:r>
              <a:rPr lang="en-US" sz="1400">
                <a:latin typeface="Times New Roman" pitchFamily="18" charset="0"/>
              </a:rPr>
              <a:t>	</a:t>
            </a:r>
            <a:r>
              <a:rPr lang="en-US" sz="1400" baseline="30000">
                <a:latin typeface="Times New Roman" pitchFamily="18" charset="0"/>
              </a:rPr>
              <a:t>c</a:t>
            </a:r>
            <a:r>
              <a:rPr lang="en-US" sz="1400">
                <a:latin typeface="Times New Roman" pitchFamily="18" charset="0"/>
              </a:rPr>
              <a:t> 1</a:t>
            </a:r>
            <a:r>
              <a:rPr lang="en-US" sz="1400" baseline="30000">
                <a:latin typeface="Times New Roman" pitchFamily="18" charset="0"/>
              </a:rPr>
              <a:t>1</a:t>
            </a:r>
            <a:r>
              <a:rPr lang="en-US" sz="1400">
                <a:latin typeface="Times New Roman" pitchFamily="18" charset="0"/>
              </a:rPr>
              <a:t>B</a:t>
            </a:r>
            <a:r>
              <a:rPr lang="en-US" sz="1400" baseline="-30000">
                <a:latin typeface="Times New Roman" pitchFamily="18" charset="0"/>
              </a:rPr>
              <a:t>1u</a:t>
            </a:r>
            <a:r>
              <a:rPr lang="en-US" sz="1400">
                <a:latin typeface="Times New Roman" pitchFamily="18" charset="0"/>
              </a:rPr>
              <a:t> state 65% [(</a:t>
            </a:r>
            <a:r>
              <a:rPr lang="el-GR" sz="1400">
                <a:latin typeface="Times New Roman" pitchFamily="18" charset="0"/>
              </a:rPr>
              <a:t>π</a:t>
            </a:r>
            <a:r>
              <a:rPr lang="en-US" sz="1400" baseline="-30000">
                <a:latin typeface="Times New Roman" pitchFamily="18" charset="0"/>
              </a:rPr>
              <a:t> 2</a:t>
            </a:r>
            <a:r>
              <a:rPr lang="en-US" sz="1400">
                <a:latin typeface="Times New Roman" pitchFamily="18" charset="0"/>
              </a:rPr>
              <a:t>)</a:t>
            </a:r>
            <a:r>
              <a:rPr lang="en-US" sz="1400" baseline="30000">
                <a:latin typeface="Times New Roman" pitchFamily="18" charset="0"/>
              </a:rPr>
              <a:t>1</a:t>
            </a:r>
            <a:r>
              <a:rPr lang="en-US" sz="1400">
                <a:latin typeface="Times New Roman" pitchFamily="18" charset="0"/>
              </a:rPr>
              <a:t>(</a:t>
            </a:r>
            <a:r>
              <a:rPr lang="el-GR" sz="1400">
                <a:latin typeface="Times New Roman" pitchFamily="18" charset="0"/>
              </a:rPr>
              <a:t>π</a:t>
            </a:r>
            <a:r>
              <a:rPr lang="en-US" sz="1400" baseline="-30000">
                <a:latin typeface="Times New Roman" pitchFamily="18" charset="0"/>
              </a:rPr>
              <a:t> 3</a:t>
            </a:r>
            <a:r>
              <a:rPr lang="en-US" sz="1400">
                <a:latin typeface="Times New Roman" pitchFamily="18" charset="0"/>
              </a:rPr>
              <a:t>)</a:t>
            </a:r>
            <a:r>
              <a:rPr lang="en-US" sz="1400" baseline="30000">
                <a:latin typeface="Times New Roman" pitchFamily="18" charset="0"/>
              </a:rPr>
              <a:t>1</a:t>
            </a:r>
            <a:r>
              <a:rPr lang="en-US" sz="1400">
                <a:latin typeface="Times New Roman" pitchFamily="18" charset="0"/>
              </a:rPr>
              <a:t>].</a:t>
            </a:r>
          </a:p>
          <a:p>
            <a:pPr marL="482600" indent="184150" algn="l">
              <a:tabLst>
                <a:tab pos="768350" algn="l"/>
              </a:tabLst>
            </a:pPr>
            <a:r>
              <a:rPr lang="en-US" sz="1400" b="1" baseline="30000">
                <a:latin typeface="Times New Roman" pitchFamily="18" charset="0"/>
              </a:rPr>
              <a:t>    d</a:t>
            </a:r>
            <a:r>
              <a:rPr lang="en-US" sz="1400" b="1">
                <a:latin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</a:rPr>
              <a:t>1</a:t>
            </a:r>
            <a:r>
              <a:rPr lang="en-US" sz="1400" baseline="30000">
                <a:latin typeface="Times New Roman" pitchFamily="18" charset="0"/>
              </a:rPr>
              <a:t>3</a:t>
            </a:r>
            <a:r>
              <a:rPr lang="en-US" sz="1400">
                <a:latin typeface="Times New Roman" pitchFamily="18" charset="0"/>
              </a:rPr>
              <a:t>B</a:t>
            </a:r>
            <a:r>
              <a:rPr lang="en-US" sz="1400" baseline="-30000">
                <a:latin typeface="Times New Roman" pitchFamily="18" charset="0"/>
              </a:rPr>
              <a:t>1u</a:t>
            </a:r>
            <a:r>
              <a:rPr lang="en-US" sz="1400">
                <a:latin typeface="Times New Roman" pitchFamily="18" charset="0"/>
              </a:rPr>
              <a:t> state 92% [(</a:t>
            </a:r>
            <a:r>
              <a:rPr lang="el-GR" sz="1400">
                <a:latin typeface="Times New Roman" pitchFamily="18" charset="0"/>
              </a:rPr>
              <a:t>π</a:t>
            </a:r>
            <a:r>
              <a:rPr lang="en-US" sz="1400" baseline="-30000">
                <a:latin typeface="Times New Roman" pitchFamily="18" charset="0"/>
              </a:rPr>
              <a:t> 2</a:t>
            </a:r>
            <a:r>
              <a:rPr lang="en-US" sz="1400">
                <a:latin typeface="Times New Roman" pitchFamily="18" charset="0"/>
              </a:rPr>
              <a:t>)</a:t>
            </a:r>
            <a:r>
              <a:rPr lang="en-US" sz="1400" baseline="30000">
                <a:latin typeface="Times New Roman" pitchFamily="18" charset="0"/>
              </a:rPr>
              <a:t>1</a:t>
            </a:r>
            <a:r>
              <a:rPr lang="en-US" sz="1400">
                <a:latin typeface="Times New Roman" pitchFamily="18" charset="0"/>
              </a:rPr>
              <a:t>(</a:t>
            </a:r>
            <a:r>
              <a:rPr lang="el-GR" sz="1400">
                <a:latin typeface="Times New Roman" pitchFamily="18" charset="0"/>
              </a:rPr>
              <a:t>π</a:t>
            </a:r>
            <a:r>
              <a:rPr lang="en-US" sz="1400" baseline="-30000">
                <a:latin typeface="Times New Roman" pitchFamily="18" charset="0"/>
              </a:rPr>
              <a:t> 3</a:t>
            </a:r>
            <a:r>
              <a:rPr lang="en-US" sz="1400">
                <a:latin typeface="Times New Roman" pitchFamily="18" charset="0"/>
              </a:rPr>
              <a:t>)</a:t>
            </a:r>
            <a:r>
              <a:rPr lang="en-US" sz="1400" baseline="30000">
                <a:latin typeface="Times New Roman" pitchFamily="18" charset="0"/>
              </a:rPr>
              <a:t>1</a:t>
            </a:r>
            <a:r>
              <a:rPr lang="en-US" sz="1400">
                <a:latin typeface="Times New Roman" pitchFamily="18" charset="0"/>
              </a:rPr>
              <a:t>].</a:t>
            </a:r>
          </a:p>
          <a:p>
            <a:pPr marL="482600" indent="184150" algn="l">
              <a:tabLst>
                <a:tab pos="768350" algn="l"/>
              </a:tabLst>
            </a:pPr>
            <a:endParaRPr lang="en-US" sz="1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0" y="762000"/>
            <a:ext cx="6934200" cy="4648200"/>
            <a:chOff x="0" y="0"/>
            <a:chExt cx="2942" cy="299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0"/>
              <a:ext cx="1036" cy="403"/>
              <a:chOff x="0" y="0"/>
              <a:chExt cx="1036" cy="403"/>
            </a:xfrm>
          </p:grpSpPr>
          <p:sp>
            <p:nvSpPr>
              <p:cNvPr id="339973" name="Rectangle 5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950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0"/>
              <a:lstStyle/>
              <a:p>
                <a:pPr algn="just" eaLnBrk="1" hangingPunct="1"/>
                <a:r>
                  <a:rPr lang="en-US" sz="1800" b="1">
                    <a:latin typeface="Times New Roman" pitchFamily="18" charset="0"/>
                  </a:rPr>
                  <a:t>State</a:t>
                </a:r>
              </a:p>
              <a:p>
                <a:pPr algn="just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3997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036" y="0"/>
              <a:ext cx="475" cy="403"/>
              <a:chOff x="1036" y="0"/>
              <a:chExt cx="475" cy="403"/>
            </a:xfrm>
          </p:grpSpPr>
          <p:sp>
            <p:nvSpPr>
              <p:cNvPr id="339976" name="Rectangle 8"/>
              <p:cNvSpPr>
                <a:spLocks noChangeArrowheads="1"/>
              </p:cNvSpPr>
              <p:nvPr/>
            </p:nvSpPr>
            <p:spPr bwMode="auto">
              <a:xfrm>
                <a:off x="1079" y="0"/>
                <a:ext cx="389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1" hangingPunct="1"/>
                <a:r>
                  <a:rPr lang="el-GR" sz="1800" b="1">
                    <a:latin typeface="Times New Roman" pitchFamily="18" charset="0"/>
                  </a:rPr>
                  <a:t>Δ</a:t>
                </a:r>
                <a:r>
                  <a:rPr lang="en-US" sz="1800" b="1">
                    <a:latin typeface="Times New Roman" pitchFamily="18" charset="0"/>
                  </a:rPr>
                  <a:t>E/eV</a:t>
                </a:r>
                <a:endParaRPr lang="en-US" sz="1800">
                  <a:latin typeface="Times New Roman" pitchFamily="18" charset="0"/>
                </a:endParaRPr>
              </a:p>
              <a:p>
                <a:pPr algn="just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39977" name="Rectangle 9"/>
              <p:cNvSpPr>
                <a:spLocks noChangeArrowheads="1"/>
              </p:cNvSpPr>
              <p:nvPr/>
            </p:nvSpPr>
            <p:spPr bwMode="auto">
              <a:xfrm>
                <a:off x="1036" y="0"/>
                <a:ext cx="475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511" y="0"/>
              <a:ext cx="1431" cy="403"/>
              <a:chOff x="1511" y="0"/>
              <a:chExt cx="1431" cy="403"/>
            </a:xfrm>
          </p:grpSpPr>
          <p:sp>
            <p:nvSpPr>
              <p:cNvPr id="339979" name="Rectangle 11"/>
              <p:cNvSpPr>
                <a:spLocks noChangeArrowheads="1"/>
              </p:cNvSpPr>
              <p:nvPr/>
            </p:nvSpPr>
            <p:spPr bwMode="auto">
              <a:xfrm>
                <a:off x="1554" y="0"/>
                <a:ext cx="1345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1" hangingPunct="1"/>
                <a:r>
                  <a:rPr lang="en-US" sz="1800" b="1">
                    <a:latin typeface="Times New Roman" pitchFamily="18" charset="0"/>
                  </a:rPr>
                  <a:t>Main configuration</a:t>
                </a:r>
                <a:endParaRPr lang="en-US" sz="1800">
                  <a:latin typeface="Times New Roman" pitchFamily="18" charset="0"/>
                </a:endParaRPr>
              </a:p>
              <a:p>
                <a:pPr algn="just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39980" name="Rectangle 12"/>
              <p:cNvSpPr>
                <a:spLocks noChangeArrowheads="1"/>
              </p:cNvSpPr>
              <p:nvPr/>
            </p:nvSpPr>
            <p:spPr bwMode="auto">
              <a:xfrm>
                <a:off x="1511" y="0"/>
                <a:ext cx="1431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0" y="403"/>
              <a:ext cx="1036" cy="518"/>
              <a:chOff x="0" y="403"/>
              <a:chExt cx="1036" cy="518"/>
            </a:xfrm>
          </p:grpSpPr>
          <p:sp>
            <p:nvSpPr>
              <p:cNvPr id="339982" name="Rectangle 14"/>
              <p:cNvSpPr>
                <a:spLocks noChangeArrowheads="1"/>
              </p:cNvSpPr>
              <p:nvPr/>
            </p:nvSpPr>
            <p:spPr bwMode="auto">
              <a:xfrm>
                <a:off x="43" y="403"/>
                <a:ext cx="950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/>
                <a:endParaRPr lang="en-GB" sz="1800">
                  <a:latin typeface="Times New Roman" pitchFamily="18" charset="0"/>
                </a:endParaRPr>
              </a:p>
              <a:p>
                <a:pPr algn="l" eaLnBrk="1" hangingPunct="1"/>
                <a:r>
                  <a:rPr lang="en-GB" sz="1800">
                    <a:solidFill>
                      <a:srgbClr val="FF0000"/>
                    </a:solidFill>
                    <a:latin typeface="Times New Roman" pitchFamily="18" charset="0"/>
                  </a:rPr>
                  <a:t>1</a:t>
                </a:r>
                <a:r>
                  <a:rPr lang="en-GB" sz="1800" baseline="30000">
                    <a:solidFill>
                      <a:srgbClr val="FF0000"/>
                    </a:solidFill>
                    <a:latin typeface="Times New Roman" pitchFamily="18" charset="0"/>
                  </a:rPr>
                  <a:t>1</a:t>
                </a:r>
                <a:r>
                  <a:rPr lang="en-US" sz="1800">
                    <a:solidFill>
                      <a:srgbClr val="FF0000"/>
                    </a:solidFill>
                    <a:latin typeface="Times New Roman" pitchFamily="18" charset="0"/>
                  </a:rPr>
                  <a:t>A</a:t>
                </a:r>
                <a:r>
                  <a:rPr lang="en-US" sz="1800" baseline="-30000">
                    <a:solidFill>
                      <a:srgbClr val="FF0000"/>
                    </a:solidFill>
                    <a:latin typeface="Times New Roman" pitchFamily="18" charset="0"/>
                  </a:rPr>
                  <a:t>g </a:t>
                </a:r>
                <a:r>
                  <a:rPr lang="en-GB" sz="1800">
                    <a:latin typeface="Times New Roman" pitchFamily="18" charset="0"/>
                  </a:rPr>
                  <a:t>(</a:t>
                </a:r>
                <a:r>
                  <a:rPr lang="en-US" sz="1800">
                    <a:latin typeface="Times New Roman" pitchFamily="18" charset="0"/>
                  </a:rPr>
                  <a:t> diradicaloid</a:t>
                </a:r>
                <a:r>
                  <a:rPr lang="en-GB" sz="1800">
                    <a:latin typeface="Times New Roman" pitchFamily="18" charset="0"/>
                  </a:rPr>
                  <a:t>)</a:t>
                </a:r>
                <a:r>
                  <a:rPr lang="es-ES_tradnl" sz="1800" baseline="30000">
                    <a:latin typeface="Times New Roman" pitchFamily="18" charset="0"/>
                  </a:rPr>
                  <a:t>a</a:t>
                </a:r>
                <a:endParaRPr lang="en-US" sz="1800">
                  <a:latin typeface="Times New Roman" pitchFamily="18" charset="0"/>
                </a:endParaRPr>
              </a:p>
              <a:p>
                <a:pPr algn="l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39983" name="Rectangle 15"/>
              <p:cNvSpPr>
                <a:spLocks noChangeArrowheads="1"/>
              </p:cNvSpPr>
              <p:nvPr/>
            </p:nvSpPr>
            <p:spPr bwMode="auto">
              <a:xfrm>
                <a:off x="0" y="403"/>
                <a:ext cx="103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036" y="403"/>
              <a:ext cx="475" cy="518"/>
              <a:chOff x="1036" y="403"/>
              <a:chExt cx="475" cy="518"/>
            </a:xfrm>
          </p:grpSpPr>
          <p:sp>
            <p:nvSpPr>
              <p:cNvPr id="339985" name="Rectangle 17"/>
              <p:cNvSpPr>
                <a:spLocks noChangeArrowheads="1"/>
              </p:cNvSpPr>
              <p:nvPr/>
            </p:nvSpPr>
            <p:spPr bwMode="auto">
              <a:xfrm>
                <a:off x="1079" y="403"/>
                <a:ext cx="389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/>
                <a:endParaRPr lang="en-US" sz="1800">
                  <a:latin typeface="Times New Roman" pitchFamily="18" charset="0"/>
                </a:endParaRPr>
              </a:p>
              <a:p>
                <a:pPr algn="l" eaLnBrk="1" hangingPunct="1"/>
                <a:r>
                  <a:rPr lang="el-GR" sz="1800">
                    <a:latin typeface="Times New Roman" pitchFamily="18" charset="0"/>
                  </a:rPr>
                  <a:t>−0.004</a:t>
                </a:r>
                <a:r>
                  <a:rPr lang="es-ES_tradnl" sz="1800" baseline="30000">
                    <a:latin typeface="Times New Roman" pitchFamily="18" charset="0"/>
                  </a:rPr>
                  <a:t>b</a:t>
                </a:r>
                <a:endParaRPr lang="en-US" sz="1800">
                  <a:latin typeface="Times New Roman" pitchFamily="18" charset="0"/>
                </a:endParaRPr>
              </a:p>
              <a:p>
                <a:pPr algn="l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39986" name="Rectangle 18"/>
              <p:cNvSpPr>
                <a:spLocks noChangeArrowheads="1"/>
              </p:cNvSpPr>
              <p:nvPr/>
            </p:nvSpPr>
            <p:spPr bwMode="auto">
              <a:xfrm>
                <a:off x="1036" y="403"/>
                <a:ext cx="475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1511" y="403"/>
              <a:ext cx="1431" cy="518"/>
              <a:chOff x="1511" y="403"/>
              <a:chExt cx="1431" cy="518"/>
            </a:xfrm>
          </p:grpSpPr>
          <p:sp>
            <p:nvSpPr>
              <p:cNvPr id="339988" name="Rectangle 20"/>
              <p:cNvSpPr>
                <a:spLocks noChangeArrowheads="1"/>
              </p:cNvSpPr>
              <p:nvPr/>
            </p:nvSpPr>
            <p:spPr bwMode="auto">
              <a:xfrm>
                <a:off x="1554" y="403"/>
                <a:ext cx="134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/>
                <a:endParaRPr lang="en-US" sz="1800">
                  <a:latin typeface="Times New Roman" pitchFamily="18" charset="0"/>
                </a:endParaRPr>
              </a:p>
              <a:p>
                <a:pPr algn="l" eaLnBrk="1" hangingPunct="1"/>
                <a:r>
                  <a:rPr lang="el-GR" sz="1800">
                    <a:latin typeface="Times New Roman" pitchFamily="18" charset="0"/>
                  </a:rPr>
                  <a:t>… (π</a:t>
                </a:r>
                <a:r>
                  <a:rPr lang="el-GR" sz="1800" baseline="-30000">
                    <a:latin typeface="Times New Roman" pitchFamily="18" charset="0"/>
                  </a:rPr>
                  <a:t>2</a:t>
                </a:r>
                <a:r>
                  <a:rPr lang="el-GR" sz="1800">
                    <a:latin typeface="Times New Roman" pitchFamily="18" charset="0"/>
                  </a:rPr>
                  <a:t>)</a:t>
                </a:r>
                <a:r>
                  <a:rPr lang="es-ES_tradnl" sz="1800" baseline="30000">
                    <a:latin typeface="Times New Roman" pitchFamily="18" charset="0"/>
                  </a:rPr>
                  <a:t>2</a:t>
                </a:r>
                <a:r>
                  <a:rPr lang="el-GR" sz="1800">
                    <a:latin typeface="Times New Roman" pitchFamily="18" charset="0"/>
                  </a:rPr>
                  <a:t>(π</a:t>
                </a:r>
                <a:r>
                  <a:rPr lang="el-GR" sz="1800" baseline="-30000">
                    <a:latin typeface="Times New Roman" pitchFamily="18" charset="0"/>
                  </a:rPr>
                  <a:t>3</a:t>
                </a:r>
                <a:r>
                  <a:rPr lang="el-GR" sz="1800">
                    <a:latin typeface="Times New Roman" pitchFamily="18" charset="0"/>
                  </a:rPr>
                  <a:t>)</a:t>
                </a:r>
                <a:r>
                  <a:rPr lang="es-ES_tradnl" sz="1800" baseline="30000">
                    <a:latin typeface="Times New Roman" pitchFamily="18" charset="0"/>
                  </a:rPr>
                  <a:t>0</a:t>
                </a:r>
                <a:r>
                  <a:rPr lang="el-GR" sz="1800">
                    <a:latin typeface="Times New Roman" pitchFamily="18" charset="0"/>
                  </a:rPr>
                  <a:t> - (π</a:t>
                </a:r>
                <a:r>
                  <a:rPr lang="es-ES_tradnl" sz="1800" baseline="-30000">
                    <a:latin typeface="Times New Roman" pitchFamily="18" charset="0"/>
                  </a:rPr>
                  <a:t>2</a:t>
                </a:r>
                <a:r>
                  <a:rPr lang="el-GR" sz="1800">
                    <a:latin typeface="Times New Roman" pitchFamily="18" charset="0"/>
                  </a:rPr>
                  <a:t>)</a:t>
                </a:r>
                <a:r>
                  <a:rPr lang="es-ES_tradnl" sz="1800" baseline="30000">
                    <a:latin typeface="Times New Roman" pitchFamily="18" charset="0"/>
                  </a:rPr>
                  <a:t>0</a:t>
                </a:r>
                <a:r>
                  <a:rPr lang="el-GR" sz="1800">
                    <a:latin typeface="Times New Roman" pitchFamily="18" charset="0"/>
                  </a:rPr>
                  <a:t>(π</a:t>
                </a:r>
                <a:r>
                  <a:rPr lang="el-GR" sz="1800" baseline="-30000">
                    <a:latin typeface="Times New Roman" pitchFamily="18" charset="0"/>
                  </a:rPr>
                  <a:t>3</a:t>
                </a:r>
                <a:r>
                  <a:rPr lang="el-GR" sz="1800">
                    <a:latin typeface="Times New Roman" pitchFamily="18" charset="0"/>
                  </a:rPr>
                  <a:t>)</a:t>
                </a:r>
                <a:r>
                  <a:rPr lang="el-GR" sz="1800" baseline="30000">
                    <a:latin typeface="Times New Roman" pitchFamily="18" charset="0"/>
                  </a:rPr>
                  <a:t>2</a:t>
                </a:r>
                <a:endParaRPr lang="en-US" sz="1800">
                  <a:latin typeface="Times New Roman" pitchFamily="18" charset="0"/>
                </a:endParaRPr>
              </a:p>
              <a:p>
                <a:pPr algn="l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39989" name="Rectangle 21"/>
              <p:cNvSpPr>
                <a:spLocks noChangeArrowheads="1"/>
              </p:cNvSpPr>
              <p:nvPr/>
            </p:nvSpPr>
            <p:spPr bwMode="auto">
              <a:xfrm>
                <a:off x="1511" y="403"/>
                <a:ext cx="1431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0" y="921"/>
              <a:ext cx="1036" cy="518"/>
              <a:chOff x="0" y="921"/>
              <a:chExt cx="1036" cy="518"/>
            </a:xfrm>
          </p:grpSpPr>
          <p:sp>
            <p:nvSpPr>
              <p:cNvPr id="339991" name="Rectangle 23"/>
              <p:cNvSpPr>
                <a:spLocks noChangeArrowheads="1"/>
              </p:cNvSpPr>
              <p:nvPr/>
            </p:nvSpPr>
            <p:spPr bwMode="auto">
              <a:xfrm>
                <a:off x="43" y="921"/>
                <a:ext cx="950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/>
                <a:endParaRPr lang="en-US" sz="1800">
                  <a:latin typeface="Times New Roman" pitchFamily="18" charset="0"/>
                </a:endParaRPr>
              </a:p>
              <a:p>
                <a:pPr algn="l" eaLnBrk="1" hangingPunct="1"/>
                <a:r>
                  <a:rPr lang="en-US" sz="1800">
                    <a:latin typeface="Times New Roman" pitchFamily="18" charset="0"/>
                  </a:rPr>
                  <a:t>1</a:t>
                </a:r>
                <a:r>
                  <a:rPr lang="en-US" sz="1800" baseline="30000">
                    <a:latin typeface="Times New Roman" pitchFamily="18" charset="0"/>
                  </a:rPr>
                  <a:t>1</a:t>
                </a:r>
                <a:r>
                  <a:rPr lang="en-US" sz="1800">
                    <a:latin typeface="Times New Roman" pitchFamily="18" charset="0"/>
                  </a:rPr>
                  <a:t>B</a:t>
                </a:r>
                <a:r>
                  <a:rPr lang="en-US" sz="1800" baseline="-30000">
                    <a:latin typeface="Times New Roman" pitchFamily="18" charset="0"/>
                  </a:rPr>
                  <a:t>1u</a:t>
                </a:r>
                <a:r>
                  <a:rPr lang="en-US" sz="1800">
                    <a:latin typeface="Times New Roman" pitchFamily="18" charset="0"/>
                  </a:rPr>
                  <a:t> (</a:t>
                </a:r>
                <a:r>
                  <a:rPr lang="en-US" sz="1800">
                    <a:latin typeface="Symbol" pitchFamily="18" charset="2"/>
                  </a:rPr>
                  <a:t>pp</a:t>
                </a:r>
                <a:r>
                  <a:rPr lang="en-US" sz="1800">
                    <a:latin typeface="Times New Roman" pitchFamily="18" charset="0"/>
                  </a:rPr>
                  <a:t>*)</a:t>
                </a:r>
                <a:r>
                  <a:rPr lang="en-US" sz="1800" baseline="30000">
                    <a:latin typeface="Times New Roman" pitchFamily="18" charset="0"/>
                  </a:rPr>
                  <a:t>c</a:t>
                </a:r>
                <a:endParaRPr lang="en-US" sz="1800">
                  <a:latin typeface="Times New Roman" pitchFamily="18" charset="0"/>
                </a:endParaRPr>
              </a:p>
              <a:p>
                <a:pPr algn="l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39992" name="Rectangle 24"/>
              <p:cNvSpPr>
                <a:spLocks noChangeArrowheads="1"/>
              </p:cNvSpPr>
              <p:nvPr/>
            </p:nvSpPr>
            <p:spPr bwMode="auto">
              <a:xfrm>
                <a:off x="0" y="921"/>
                <a:ext cx="103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1036" y="921"/>
              <a:ext cx="475" cy="518"/>
              <a:chOff x="1036" y="921"/>
              <a:chExt cx="475" cy="518"/>
            </a:xfrm>
          </p:grpSpPr>
          <p:sp>
            <p:nvSpPr>
              <p:cNvPr id="339994" name="Rectangle 26"/>
              <p:cNvSpPr>
                <a:spLocks noChangeArrowheads="1"/>
              </p:cNvSpPr>
              <p:nvPr/>
            </p:nvSpPr>
            <p:spPr bwMode="auto">
              <a:xfrm>
                <a:off x="1079" y="921"/>
                <a:ext cx="389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/>
                <a:r>
                  <a:rPr lang="en-US" sz="1800">
                    <a:latin typeface="Times New Roman" pitchFamily="18" charset="0"/>
                  </a:rPr>
                  <a:t>  </a:t>
                </a:r>
              </a:p>
              <a:p>
                <a:pPr algn="l" eaLnBrk="1" hangingPunct="1"/>
                <a:r>
                  <a:rPr lang="en-US" sz="1800">
                    <a:latin typeface="Times New Roman" pitchFamily="18" charset="0"/>
                  </a:rPr>
                  <a:t>0.000</a:t>
                </a:r>
                <a:r>
                  <a:rPr lang="es-ES_tradnl" sz="1800" baseline="30000">
                    <a:latin typeface="Times New Roman" pitchFamily="18" charset="0"/>
                  </a:rPr>
                  <a:t>b</a:t>
                </a:r>
                <a:endParaRPr lang="en-US" sz="1800">
                  <a:latin typeface="Times New Roman" pitchFamily="18" charset="0"/>
                </a:endParaRPr>
              </a:p>
              <a:p>
                <a:pPr algn="l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39995" name="Rectangle 27"/>
              <p:cNvSpPr>
                <a:spLocks noChangeArrowheads="1"/>
              </p:cNvSpPr>
              <p:nvPr/>
            </p:nvSpPr>
            <p:spPr bwMode="auto">
              <a:xfrm>
                <a:off x="1036" y="921"/>
                <a:ext cx="475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1511" y="921"/>
              <a:ext cx="1431" cy="518"/>
              <a:chOff x="1511" y="921"/>
              <a:chExt cx="1431" cy="518"/>
            </a:xfrm>
          </p:grpSpPr>
          <p:sp>
            <p:nvSpPr>
              <p:cNvPr id="339997" name="Rectangle 29"/>
              <p:cNvSpPr>
                <a:spLocks noChangeArrowheads="1"/>
              </p:cNvSpPr>
              <p:nvPr/>
            </p:nvSpPr>
            <p:spPr bwMode="auto">
              <a:xfrm>
                <a:off x="1554" y="921"/>
                <a:ext cx="134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/>
                <a:endParaRPr lang="en-US" sz="1800">
                  <a:latin typeface="Times New Roman" pitchFamily="18" charset="0"/>
                </a:endParaRPr>
              </a:p>
              <a:p>
                <a:pPr algn="l" eaLnBrk="1" hangingPunct="1"/>
                <a:r>
                  <a:rPr lang="el-GR" sz="1800">
                    <a:latin typeface="Times New Roman" pitchFamily="18" charset="0"/>
                  </a:rPr>
                  <a:t>… (π</a:t>
                </a:r>
                <a:r>
                  <a:rPr lang="el-GR" sz="1800" baseline="-30000">
                    <a:latin typeface="Times New Roman" pitchFamily="18" charset="0"/>
                  </a:rPr>
                  <a:t>2</a:t>
                </a:r>
                <a:r>
                  <a:rPr lang="el-GR" sz="1800">
                    <a:latin typeface="Times New Roman" pitchFamily="18" charset="0"/>
                  </a:rPr>
                  <a:t>)</a:t>
                </a:r>
                <a:r>
                  <a:rPr lang="el-GR" sz="1800" baseline="30000">
                    <a:latin typeface="Times New Roman" pitchFamily="18" charset="0"/>
                  </a:rPr>
                  <a:t>1</a:t>
                </a:r>
                <a:r>
                  <a:rPr lang="el-GR" sz="1800">
                    <a:latin typeface="Times New Roman" pitchFamily="18" charset="0"/>
                  </a:rPr>
                  <a:t> (π</a:t>
                </a:r>
                <a:r>
                  <a:rPr lang="el-GR" sz="1800" baseline="-30000">
                    <a:latin typeface="Times New Roman" pitchFamily="18" charset="0"/>
                  </a:rPr>
                  <a:t>3</a:t>
                </a:r>
                <a:r>
                  <a:rPr lang="el-GR" sz="1800">
                    <a:latin typeface="Times New Roman" pitchFamily="18" charset="0"/>
                  </a:rPr>
                  <a:t>)</a:t>
                </a:r>
                <a:r>
                  <a:rPr lang="el-GR" sz="1800" baseline="30000">
                    <a:latin typeface="Times New Roman" pitchFamily="18" charset="0"/>
                  </a:rPr>
                  <a:t>1</a:t>
                </a:r>
                <a:endParaRPr lang="en-US" sz="1800">
                  <a:latin typeface="Times New Roman" pitchFamily="18" charset="0"/>
                </a:endParaRPr>
              </a:p>
              <a:p>
                <a:pPr algn="l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39998" name="Rectangle 30"/>
              <p:cNvSpPr>
                <a:spLocks noChangeArrowheads="1"/>
              </p:cNvSpPr>
              <p:nvPr/>
            </p:nvSpPr>
            <p:spPr bwMode="auto">
              <a:xfrm>
                <a:off x="1511" y="921"/>
                <a:ext cx="1431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0" y="1439"/>
              <a:ext cx="2942" cy="633"/>
              <a:chOff x="0" y="1439"/>
              <a:chExt cx="2942" cy="633"/>
            </a:xfrm>
          </p:grpSpPr>
          <p:sp>
            <p:nvSpPr>
              <p:cNvPr id="340000" name="Rectangle 32"/>
              <p:cNvSpPr>
                <a:spLocks noChangeArrowheads="1"/>
              </p:cNvSpPr>
              <p:nvPr/>
            </p:nvSpPr>
            <p:spPr bwMode="auto">
              <a:xfrm>
                <a:off x="43" y="1439"/>
                <a:ext cx="2856" cy="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/>
                <a:r>
                  <a:rPr lang="en-US" sz="1800" b="1">
                    <a:latin typeface="Times New Roman" pitchFamily="18" charset="0"/>
                  </a:rPr>
                  <a:t>        </a:t>
                </a:r>
                <a:r>
                  <a:rPr lang="el-GR" sz="1800" b="1">
                    <a:latin typeface="Times New Roman" pitchFamily="18" charset="0"/>
                  </a:rPr>
                  <a:t>.</a:t>
                </a:r>
                <a:endParaRPr lang="en-US" sz="1800" b="1">
                  <a:latin typeface="Times New Roman" pitchFamily="18" charset="0"/>
                </a:endParaRPr>
              </a:p>
              <a:p>
                <a:pPr algn="l"/>
                <a:r>
                  <a:rPr lang="en-US" sz="1800" b="1">
                    <a:latin typeface="Times New Roman" pitchFamily="18" charset="0"/>
                  </a:rPr>
                  <a:t>        </a:t>
                </a:r>
                <a:r>
                  <a:rPr lang="el-GR" sz="1800" b="1">
                    <a:latin typeface="Times New Roman" pitchFamily="18" charset="0"/>
                  </a:rPr>
                  <a:t>.  </a:t>
                </a:r>
                <a:r>
                  <a:rPr lang="en-US" sz="1800" b="1">
                    <a:latin typeface="Times New Roman" pitchFamily="18" charset="0"/>
                  </a:rPr>
                  <a:t>                              </a:t>
                </a:r>
                <a:r>
                  <a:rPr lang="en-US" sz="1800" b="1">
                    <a:solidFill>
                      <a:schemeClr val="accent2"/>
                    </a:solidFill>
                    <a:latin typeface="Times New Roman" pitchFamily="18" charset="0"/>
                  </a:rPr>
                  <a:t>14 states</a:t>
                </a:r>
              </a:p>
              <a:p>
                <a:pPr algn="l"/>
                <a:r>
                  <a:rPr lang="en-US" sz="1800" b="1">
                    <a:latin typeface="Times New Roman" pitchFamily="18" charset="0"/>
                  </a:rPr>
                  <a:t>        </a:t>
                </a:r>
                <a:r>
                  <a:rPr lang="el-GR" sz="1800" b="1">
                    <a:latin typeface="Times New Roman" pitchFamily="18" charset="0"/>
                  </a:rPr>
                  <a:t>.</a:t>
                </a:r>
                <a:endParaRPr lang="en-US" sz="1800" b="1">
                  <a:latin typeface="Times New Roman" pitchFamily="18" charset="0"/>
                </a:endParaRPr>
              </a:p>
              <a:p>
                <a:pPr algn="l"/>
                <a:endParaRPr lang="en-US" sz="1800" b="1">
                  <a:latin typeface="Times New Roman" pitchFamily="18" charset="0"/>
                </a:endParaRPr>
              </a:p>
            </p:txBody>
          </p:sp>
          <p:sp>
            <p:nvSpPr>
              <p:cNvPr id="340001" name="Rectangle 33"/>
              <p:cNvSpPr>
                <a:spLocks noChangeArrowheads="1"/>
              </p:cNvSpPr>
              <p:nvPr/>
            </p:nvSpPr>
            <p:spPr bwMode="auto">
              <a:xfrm>
                <a:off x="0" y="1439"/>
                <a:ext cx="2942" cy="63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0" y="2072"/>
              <a:ext cx="1036" cy="403"/>
              <a:chOff x="0" y="2072"/>
              <a:chExt cx="1036" cy="403"/>
            </a:xfrm>
          </p:grpSpPr>
          <p:sp>
            <p:nvSpPr>
              <p:cNvPr id="340003" name="Rectangle 35"/>
              <p:cNvSpPr>
                <a:spLocks noChangeArrowheads="1"/>
              </p:cNvSpPr>
              <p:nvPr/>
            </p:nvSpPr>
            <p:spPr bwMode="auto">
              <a:xfrm>
                <a:off x="43" y="2072"/>
                <a:ext cx="950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/>
                <a:endParaRPr lang="en-US" sz="1800">
                  <a:latin typeface="Times New Roman" pitchFamily="18" charset="0"/>
                </a:endParaRPr>
              </a:p>
              <a:p>
                <a:pPr algn="l" eaLnBrk="1" hangingPunct="1"/>
                <a:r>
                  <a:rPr lang="el-GR" sz="1800">
                    <a:latin typeface="Times New Roman" pitchFamily="18" charset="0"/>
                  </a:rPr>
                  <a:t>3</a:t>
                </a:r>
                <a:r>
                  <a:rPr lang="el-GR" sz="1800" baseline="30000">
                    <a:latin typeface="Times New Roman" pitchFamily="18" charset="0"/>
                  </a:rPr>
                  <a:t>1</a:t>
                </a:r>
                <a:r>
                  <a:rPr lang="en-US" sz="1800">
                    <a:latin typeface="Times New Roman" pitchFamily="18" charset="0"/>
                  </a:rPr>
                  <a:t>B</a:t>
                </a:r>
                <a:r>
                  <a:rPr lang="el-GR" sz="1800" baseline="-30000">
                    <a:latin typeface="Times New Roman" pitchFamily="18" charset="0"/>
                  </a:rPr>
                  <a:t>3</a:t>
                </a:r>
                <a:r>
                  <a:rPr lang="en-US" sz="1800" baseline="-30000">
                    <a:latin typeface="Times New Roman" pitchFamily="18" charset="0"/>
                  </a:rPr>
                  <a:t>u </a:t>
                </a:r>
                <a:r>
                  <a:rPr lang="el-GR" sz="1800">
                    <a:latin typeface="Times New Roman" pitchFamily="18" charset="0"/>
                  </a:rPr>
                  <a:t>(σ</a:t>
                </a:r>
                <a:r>
                  <a:rPr lang="en-US" sz="1800" baseline="-30000">
                    <a:latin typeface="Times New Roman" pitchFamily="18" charset="0"/>
                  </a:rPr>
                  <a:t>SNi </a:t>
                </a:r>
                <a:r>
                  <a:rPr lang="el-GR" sz="1800">
                    <a:latin typeface="Times New Roman" pitchFamily="18" charset="0"/>
                  </a:rPr>
                  <a:t>π</a:t>
                </a:r>
                <a:r>
                  <a:rPr lang="en-US" sz="1800">
                    <a:latin typeface="Symbol" pitchFamily="18" charset="2"/>
                  </a:rPr>
                  <a:t>  </a:t>
                </a:r>
                <a:r>
                  <a:rPr lang="el-GR" sz="1800">
                    <a:latin typeface="Times New Roman" pitchFamily="18" charset="0"/>
                  </a:rPr>
                  <a:t>π</a:t>
                </a:r>
                <a:r>
                  <a:rPr lang="en-US" sz="1800" baseline="30000">
                    <a:latin typeface="Symbol" pitchFamily="18" charset="2"/>
                  </a:rPr>
                  <a:t> *</a:t>
                </a:r>
                <a:r>
                  <a:rPr lang="en-US" sz="1800">
                    <a:latin typeface="Times New Roman" pitchFamily="18" charset="0"/>
                  </a:rPr>
                  <a:t> </a:t>
                </a:r>
                <a:r>
                  <a:rPr lang="el-GR" sz="1800">
                    <a:latin typeface="Times New Roman" pitchFamily="18" charset="0"/>
                  </a:rPr>
                  <a:t>π *)</a:t>
                </a:r>
                <a:endParaRPr lang="en-US" sz="1800">
                  <a:latin typeface="Times New Roman" pitchFamily="18" charset="0"/>
                </a:endParaRPr>
              </a:p>
              <a:p>
                <a:pPr algn="l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40004" name="Rectangle 36"/>
              <p:cNvSpPr>
                <a:spLocks noChangeArrowheads="1"/>
              </p:cNvSpPr>
              <p:nvPr/>
            </p:nvSpPr>
            <p:spPr bwMode="auto">
              <a:xfrm>
                <a:off x="0" y="2072"/>
                <a:ext cx="103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1036" y="2072"/>
              <a:ext cx="475" cy="403"/>
              <a:chOff x="1036" y="2072"/>
              <a:chExt cx="475" cy="403"/>
            </a:xfrm>
          </p:grpSpPr>
          <p:sp>
            <p:nvSpPr>
              <p:cNvPr id="340006" name="Rectangle 38"/>
              <p:cNvSpPr>
                <a:spLocks noChangeArrowheads="1"/>
              </p:cNvSpPr>
              <p:nvPr/>
            </p:nvSpPr>
            <p:spPr bwMode="auto">
              <a:xfrm>
                <a:off x="1079" y="2072"/>
                <a:ext cx="389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/>
                <a:endParaRPr lang="en-US" sz="1800">
                  <a:latin typeface="Times New Roman" pitchFamily="18" charset="0"/>
                </a:endParaRPr>
              </a:p>
              <a:p>
                <a:pPr algn="l" eaLnBrk="1" hangingPunct="1"/>
                <a:r>
                  <a:rPr lang="el-GR" sz="1800">
                    <a:latin typeface="Times New Roman" pitchFamily="18" charset="0"/>
                  </a:rPr>
                  <a:t>3.064</a:t>
                </a:r>
                <a:endParaRPr lang="en-US" sz="1800">
                  <a:latin typeface="Times New Roman" pitchFamily="18" charset="0"/>
                </a:endParaRPr>
              </a:p>
              <a:p>
                <a:pPr algn="l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40007" name="Rectangle 39"/>
              <p:cNvSpPr>
                <a:spLocks noChangeArrowheads="1"/>
              </p:cNvSpPr>
              <p:nvPr/>
            </p:nvSpPr>
            <p:spPr bwMode="auto">
              <a:xfrm>
                <a:off x="1036" y="2072"/>
                <a:ext cx="475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1511" y="2072"/>
              <a:ext cx="1431" cy="403"/>
              <a:chOff x="1511" y="2072"/>
              <a:chExt cx="1431" cy="403"/>
            </a:xfrm>
          </p:grpSpPr>
          <p:sp>
            <p:nvSpPr>
              <p:cNvPr id="340009" name="Rectangle 41"/>
              <p:cNvSpPr>
                <a:spLocks noChangeArrowheads="1"/>
              </p:cNvSpPr>
              <p:nvPr/>
            </p:nvSpPr>
            <p:spPr bwMode="auto">
              <a:xfrm>
                <a:off x="1554" y="2072"/>
                <a:ext cx="1345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/>
                <a:endParaRPr lang="en-US" sz="1800">
                  <a:latin typeface="Times New Roman" pitchFamily="18" charset="0"/>
                </a:endParaRPr>
              </a:p>
              <a:p>
                <a:pPr algn="l" eaLnBrk="1" hangingPunct="1"/>
                <a:r>
                  <a:rPr lang="el-GR" sz="1800">
                    <a:latin typeface="Times New Roman" pitchFamily="18" charset="0"/>
                  </a:rPr>
                  <a:t>… (σ</a:t>
                </a:r>
                <a:r>
                  <a:rPr lang="en-US" sz="1800" baseline="-30000">
                    <a:latin typeface="Times New Roman" pitchFamily="18" charset="0"/>
                  </a:rPr>
                  <a:t>SNi</a:t>
                </a:r>
                <a:r>
                  <a:rPr lang="el-GR" sz="1800">
                    <a:latin typeface="Times New Roman" pitchFamily="18" charset="0"/>
                  </a:rPr>
                  <a:t>)</a:t>
                </a:r>
                <a:r>
                  <a:rPr lang="el-GR" sz="1800" baseline="30000">
                    <a:latin typeface="Times New Roman" pitchFamily="18" charset="0"/>
                  </a:rPr>
                  <a:t>1</a:t>
                </a:r>
                <a:r>
                  <a:rPr lang="el-GR" sz="1800">
                    <a:latin typeface="Times New Roman" pitchFamily="18" charset="0"/>
                  </a:rPr>
                  <a:t> (π</a:t>
                </a:r>
                <a:r>
                  <a:rPr lang="el-GR" sz="1800" baseline="-30000">
                    <a:latin typeface="Times New Roman" pitchFamily="18" charset="0"/>
                  </a:rPr>
                  <a:t> 1</a:t>
                </a:r>
                <a:r>
                  <a:rPr lang="el-GR" sz="1800">
                    <a:latin typeface="Times New Roman" pitchFamily="18" charset="0"/>
                  </a:rPr>
                  <a:t>)</a:t>
                </a:r>
                <a:r>
                  <a:rPr lang="el-GR" sz="1800" baseline="30000">
                    <a:latin typeface="Times New Roman" pitchFamily="18" charset="0"/>
                  </a:rPr>
                  <a:t>1</a:t>
                </a:r>
                <a:r>
                  <a:rPr lang="el-GR" sz="1800">
                    <a:latin typeface="Times New Roman" pitchFamily="18" charset="0"/>
                  </a:rPr>
                  <a:t> (π</a:t>
                </a:r>
                <a:r>
                  <a:rPr lang="el-GR" sz="1800" baseline="-30000">
                    <a:latin typeface="Times New Roman" pitchFamily="18" charset="0"/>
                  </a:rPr>
                  <a:t> 2</a:t>
                </a:r>
                <a:r>
                  <a:rPr lang="el-GR" sz="1800">
                    <a:latin typeface="Times New Roman" pitchFamily="18" charset="0"/>
                  </a:rPr>
                  <a:t>)</a:t>
                </a:r>
                <a:r>
                  <a:rPr lang="el-GR" sz="1800" baseline="30000">
                    <a:latin typeface="Times New Roman" pitchFamily="18" charset="0"/>
                  </a:rPr>
                  <a:t>2</a:t>
                </a:r>
                <a:r>
                  <a:rPr lang="el-GR" sz="1800">
                    <a:latin typeface="Times New Roman" pitchFamily="18" charset="0"/>
                  </a:rPr>
                  <a:t> (π</a:t>
                </a:r>
                <a:r>
                  <a:rPr lang="el-GR" sz="1800" baseline="-30000">
                    <a:latin typeface="Times New Roman" pitchFamily="18" charset="0"/>
                  </a:rPr>
                  <a:t> 3</a:t>
                </a:r>
                <a:r>
                  <a:rPr lang="el-GR" sz="1800">
                    <a:latin typeface="Times New Roman" pitchFamily="18" charset="0"/>
                  </a:rPr>
                  <a:t>)</a:t>
                </a:r>
                <a:r>
                  <a:rPr lang="el-GR" sz="1800" baseline="30000">
                    <a:latin typeface="Times New Roman" pitchFamily="18" charset="0"/>
                  </a:rPr>
                  <a:t>2</a:t>
                </a:r>
                <a:endParaRPr lang="en-US" sz="1800">
                  <a:latin typeface="Times New Roman" pitchFamily="18" charset="0"/>
                </a:endParaRPr>
              </a:p>
              <a:p>
                <a:pPr algn="l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40010" name="Rectangle 42"/>
              <p:cNvSpPr>
                <a:spLocks noChangeArrowheads="1"/>
              </p:cNvSpPr>
              <p:nvPr/>
            </p:nvSpPr>
            <p:spPr bwMode="auto">
              <a:xfrm>
                <a:off x="1511" y="2072"/>
                <a:ext cx="1431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43"/>
            <p:cNvGrpSpPr>
              <a:grpSpLocks/>
            </p:cNvGrpSpPr>
            <p:nvPr/>
          </p:nvGrpSpPr>
          <p:grpSpPr bwMode="auto">
            <a:xfrm>
              <a:off x="0" y="2475"/>
              <a:ext cx="1036" cy="518"/>
              <a:chOff x="0" y="2475"/>
              <a:chExt cx="1036" cy="518"/>
            </a:xfrm>
          </p:grpSpPr>
          <p:sp>
            <p:nvSpPr>
              <p:cNvPr id="340012" name="Rectangle 44"/>
              <p:cNvSpPr>
                <a:spLocks noChangeArrowheads="1"/>
              </p:cNvSpPr>
              <p:nvPr/>
            </p:nvSpPr>
            <p:spPr bwMode="auto">
              <a:xfrm>
                <a:off x="43" y="2475"/>
                <a:ext cx="950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/>
                <a:endParaRPr lang="en-US" sz="1800">
                  <a:latin typeface="Times New Roman" pitchFamily="18" charset="0"/>
                </a:endParaRPr>
              </a:p>
              <a:p>
                <a:pPr algn="l" eaLnBrk="1" hangingPunct="1"/>
                <a:r>
                  <a:rPr lang="en-US" sz="1800">
                    <a:latin typeface="Times New Roman" pitchFamily="18" charset="0"/>
                  </a:rPr>
                  <a:t>1</a:t>
                </a:r>
                <a:r>
                  <a:rPr lang="en-US" sz="1800" baseline="30000">
                    <a:latin typeface="Times New Roman" pitchFamily="18" charset="0"/>
                  </a:rPr>
                  <a:t>3</a:t>
                </a:r>
                <a:r>
                  <a:rPr lang="en-US" sz="1800">
                    <a:latin typeface="Times New Roman" pitchFamily="18" charset="0"/>
                  </a:rPr>
                  <a:t>B</a:t>
                </a:r>
                <a:r>
                  <a:rPr lang="en-US" sz="1800" baseline="-30000">
                    <a:latin typeface="Times New Roman" pitchFamily="18" charset="0"/>
                  </a:rPr>
                  <a:t>1u</a:t>
                </a:r>
                <a:r>
                  <a:rPr lang="en-US" sz="1800">
                    <a:latin typeface="Times New Roman" pitchFamily="18" charset="0"/>
                  </a:rPr>
                  <a:t> (diradical)</a:t>
                </a:r>
                <a:r>
                  <a:rPr lang="en-US" sz="1800" baseline="30000">
                    <a:latin typeface="Times New Roman" pitchFamily="18" charset="0"/>
                  </a:rPr>
                  <a:t>d</a:t>
                </a:r>
                <a:endParaRPr lang="en-US" sz="1800">
                  <a:latin typeface="Times New Roman" pitchFamily="18" charset="0"/>
                </a:endParaRPr>
              </a:p>
              <a:p>
                <a:pPr algn="l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40013" name="Rectangle 45"/>
              <p:cNvSpPr>
                <a:spLocks noChangeArrowheads="1"/>
              </p:cNvSpPr>
              <p:nvPr/>
            </p:nvSpPr>
            <p:spPr bwMode="auto">
              <a:xfrm>
                <a:off x="0" y="2475"/>
                <a:ext cx="103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46"/>
            <p:cNvGrpSpPr>
              <a:grpSpLocks/>
            </p:cNvGrpSpPr>
            <p:nvPr/>
          </p:nvGrpSpPr>
          <p:grpSpPr bwMode="auto">
            <a:xfrm>
              <a:off x="1036" y="2475"/>
              <a:ext cx="475" cy="518"/>
              <a:chOff x="1036" y="2475"/>
              <a:chExt cx="475" cy="518"/>
            </a:xfrm>
          </p:grpSpPr>
          <p:sp>
            <p:nvSpPr>
              <p:cNvPr id="340015" name="Rectangle 47"/>
              <p:cNvSpPr>
                <a:spLocks noChangeArrowheads="1"/>
              </p:cNvSpPr>
              <p:nvPr/>
            </p:nvSpPr>
            <p:spPr bwMode="auto">
              <a:xfrm>
                <a:off x="1079" y="2475"/>
                <a:ext cx="389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/>
                <a:endParaRPr lang="en-US" sz="1800">
                  <a:latin typeface="Times New Roman" pitchFamily="18" charset="0"/>
                </a:endParaRPr>
              </a:p>
              <a:p>
                <a:pPr algn="l" eaLnBrk="1" hangingPunct="1"/>
                <a:r>
                  <a:rPr lang="el-GR" sz="1800">
                    <a:latin typeface="Times New Roman" pitchFamily="18" charset="0"/>
                  </a:rPr>
                  <a:t>0.612</a:t>
                </a:r>
                <a:endParaRPr lang="en-US" sz="1800">
                  <a:latin typeface="Times New Roman" pitchFamily="18" charset="0"/>
                </a:endParaRPr>
              </a:p>
              <a:p>
                <a:pPr algn="l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40016" name="Rectangle 48"/>
              <p:cNvSpPr>
                <a:spLocks noChangeArrowheads="1"/>
              </p:cNvSpPr>
              <p:nvPr/>
            </p:nvSpPr>
            <p:spPr bwMode="auto">
              <a:xfrm>
                <a:off x="1036" y="2475"/>
                <a:ext cx="475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1511" y="2475"/>
              <a:ext cx="1431" cy="518"/>
              <a:chOff x="1511" y="2475"/>
              <a:chExt cx="1431" cy="518"/>
            </a:xfrm>
          </p:grpSpPr>
          <p:sp>
            <p:nvSpPr>
              <p:cNvPr id="340018" name="Rectangle 50"/>
              <p:cNvSpPr>
                <a:spLocks noChangeArrowheads="1"/>
              </p:cNvSpPr>
              <p:nvPr/>
            </p:nvSpPr>
            <p:spPr bwMode="auto">
              <a:xfrm>
                <a:off x="1554" y="2475"/>
                <a:ext cx="134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1" hangingPunct="1"/>
                <a:endParaRPr lang="en-US" sz="1800">
                  <a:latin typeface="Times New Roman" pitchFamily="18" charset="0"/>
                </a:endParaRPr>
              </a:p>
              <a:p>
                <a:pPr algn="l" eaLnBrk="1" hangingPunct="1"/>
                <a:r>
                  <a:rPr lang="el-GR" sz="1800">
                    <a:latin typeface="Times New Roman" pitchFamily="18" charset="0"/>
                  </a:rPr>
                  <a:t>… (π</a:t>
                </a:r>
                <a:r>
                  <a:rPr lang="el-GR" sz="1800" baseline="-30000">
                    <a:latin typeface="Times New Roman" pitchFamily="18" charset="0"/>
                  </a:rPr>
                  <a:t> 2</a:t>
                </a:r>
                <a:r>
                  <a:rPr lang="el-GR" sz="1800">
                    <a:latin typeface="Times New Roman" pitchFamily="18" charset="0"/>
                  </a:rPr>
                  <a:t>)</a:t>
                </a:r>
                <a:r>
                  <a:rPr lang="el-GR" sz="1800" baseline="30000">
                    <a:latin typeface="Times New Roman" pitchFamily="18" charset="0"/>
                  </a:rPr>
                  <a:t>1</a:t>
                </a:r>
                <a:r>
                  <a:rPr lang="el-GR" sz="1800">
                    <a:latin typeface="Times New Roman" pitchFamily="18" charset="0"/>
                  </a:rPr>
                  <a:t> (π</a:t>
                </a:r>
                <a:r>
                  <a:rPr lang="el-GR" sz="1800" baseline="-30000">
                    <a:latin typeface="Times New Roman" pitchFamily="18" charset="0"/>
                  </a:rPr>
                  <a:t> 3</a:t>
                </a:r>
                <a:r>
                  <a:rPr lang="el-GR" sz="1800">
                    <a:latin typeface="Times New Roman" pitchFamily="18" charset="0"/>
                  </a:rPr>
                  <a:t>)</a:t>
                </a:r>
                <a:r>
                  <a:rPr lang="el-GR" sz="1800" baseline="30000">
                    <a:latin typeface="Times New Roman" pitchFamily="18" charset="0"/>
                  </a:rPr>
                  <a:t>1</a:t>
                </a:r>
                <a:endParaRPr lang="en-US" sz="1800">
                  <a:latin typeface="Times New Roman" pitchFamily="18" charset="0"/>
                </a:endParaRPr>
              </a:p>
              <a:p>
                <a:pPr algn="l"/>
                <a:r>
                  <a:rPr lang="en-US" sz="1800">
                    <a:latin typeface="Times New Roman" pitchFamily="18" charset="0"/>
                  </a:rPr>
                  <a:t> </a:t>
                </a:r>
              </a:p>
              <a:p>
                <a:pPr algn="l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40019" name="Rectangle 51"/>
              <p:cNvSpPr>
                <a:spLocks noChangeArrowheads="1"/>
              </p:cNvSpPr>
              <p:nvPr/>
            </p:nvSpPr>
            <p:spPr bwMode="auto">
              <a:xfrm>
                <a:off x="1511" y="2475"/>
                <a:ext cx="1431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0020" name="Text Box 52"/>
          <p:cNvSpPr txBox="1">
            <a:spLocks noChangeArrowheads="1"/>
          </p:cNvSpPr>
          <p:nvPr/>
        </p:nvSpPr>
        <p:spPr bwMode="auto">
          <a:xfrm>
            <a:off x="533400" y="3048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Excited states structure of Ni(S</a:t>
            </a:r>
            <a:r>
              <a:rPr lang="en-US" sz="18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sz="18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US" sz="18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n-US" sz="18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n-GB" sz="18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0021" name="Text Box 53"/>
          <p:cNvSpPr txBox="1">
            <a:spLocks noChangeArrowheads="1"/>
          </p:cNvSpPr>
          <p:nvPr/>
        </p:nvSpPr>
        <p:spPr bwMode="auto">
          <a:xfrm>
            <a:off x="6429388" y="5786454"/>
            <a:ext cx="2286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Basis set: ANO-RCC</a:t>
            </a:r>
          </a:p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Method: CASSCF/CASPT2</a:t>
            </a:r>
            <a:endParaRPr lang="en-GB" sz="1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5720" y="0"/>
            <a:ext cx="8858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main findings of the CASSCF/CASPT2 computations are:</a:t>
            </a:r>
          </a:p>
          <a:p>
            <a:pPr algn="l">
              <a:spcBef>
                <a:spcPct val="50000"/>
              </a:spcBef>
            </a:pPr>
            <a:r>
              <a:rPr lang="en-US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</a:t>
            </a:r>
            <a:r>
              <a:rPr lang="en-US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quasidegenaracy</a:t>
            </a:r>
            <a:r>
              <a:rPr 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of 1</a:t>
            </a:r>
            <a:r>
              <a:rPr lang="en-US" sz="180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en-US" sz="18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</a:t>
            </a:r>
            <a:r>
              <a:rPr 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and 1</a:t>
            </a:r>
            <a:r>
              <a:rPr lang="en-US" sz="180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en-US" sz="18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1u </a:t>
            </a:r>
            <a:r>
              <a:rPr 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the large number of low lying excited states.</a:t>
            </a:r>
          </a:p>
          <a:p>
            <a:pPr algn="l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These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features are very likely to lead to large NLO properties</a:t>
            </a:r>
            <a:endParaRPr lang="en-GB" sz="18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00034" y="1285860"/>
            <a:ext cx="7239000" cy="5029200"/>
            <a:chOff x="-2" y="-2"/>
            <a:chExt cx="3365" cy="349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3361" cy="3492"/>
              <a:chOff x="0" y="0"/>
              <a:chExt cx="3361" cy="3492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461" cy="518"/>
                <a:chOff x="0" y="0"/>
                <a:chExt cx="1461" cy="518"/>
              </a:xfrm>
            </p:grpSpPr>
            <p:sp>
              <p:nvSpPr>
                <p:cNvPr id="77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37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800" b="1">
                      <a:latin typeface="Times New Roman" pitchFamily="18" charset="0"/>
                    </a:rPr>
                    <a:t>                 Property</a:t>
                  </a:r>
                  <a:endParaRPr lang="en-US" sz="1800">
                    <a:latin typeface="Times New Roman" pitchFamily="18" charset="0"/>
                  </a:endParaRPr>
                </a:p>
                <a:p>
                  <a:pPr algn="l"/>
                  <a:r>
                    <a:rPr lang="en-US" sz="1800" b="1">
                      <a:latin typeface="Times New Roman" pitchFamily="18" charset="0"/>
                    </a:rPr>
                    <a:t>Method</a:t>
                  </a:r>
                  <a:endParaRPr lang="en-US" sz="1800">
                    <a:latin typeface="Times New Roman" pitchFamily="18" charset="0"/>
                  </a:endParaRPr>
                </a:p>
                <a:p>
                  <a:pPr algn="l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78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6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1461" y="0"/>
                <a:ext cx="986" cy="518"/>
                <a:chOff x="1461" y="0"/>
                <a:chExt cx="986" cy="518"/>
              </a:xfrm>
            </p:grpSpPr>
            <p:sp>
              <p:nvSpPr>
                <p:cNvPr id="75" name="Rectangle 8"/>
                <p:cNvSpPr>
                  <a:spLocks noChangeArrowheads="1"/>
                </p:cNvSpPr>
                <p:nvPr/>
              </p:nvSpPr>
              <p:spPr bwMode="auto">
                <a:xfrm>
                  <a:off x="1504" y="0"/>
                  <a:ext cx="90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l-GR" sz="1800" b="1">
                      <a:latin typeface="Times New Roman" pitchFamily="18" charset="0"/>
                    </a:rPr>
                    <a:t>α</a:t>
                  </a:r>
                  <a:r>
                    <a:rPr lang="en-US" sz="1800" b="1" baseline="-30000">
                      <a:latin typeface="Times New Roman" pitchFamily="18" charset="0"/>
                    </a:rPr>
                    <a:t>zz</a:t>
                  </a:r>
                  <a:endParaRPr lang="en-US" sz="1800">
                    <a:latin typeface="Times New Roman" pitchFamily="18" charset="0"/>
                  </a:endParaRPr>
                </a:p>
                <a:p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76" name="Rectangle 9"/>
                <p:cNvSpPr>
                  <a:spLocks noChangeArrowheads="1"/>
                </p:cNvSpPr>
                <p:nvPr/>
              </p:nvSpPr>
              <p:spPr bwMode="auto">
                <a:xfrm>
                  <a:off x="1461" y="0"/>
                  <a:ext cx="98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447" y="0"/>
                <a:ext cx="914" cy="518"/>
                <a:chOff x="2447" y="0"/>
                <a:chExt cx="914" cy="518"/>
              </a:xfrm>
            </p:grpSpPr>
            <p:sp>
              <p:nvSpPr>
                <p:cNvPr id="73" name="Rectangle 11"/>
                <p:cNvSpPr>
                  <a:spLocks noChangeArrowheads="1"/>
                </p:cNvSpPr>
                <p:nvPr/>
              </p:nvSpPr>
              <p:spPr bwMode="auto">
                <a:xfrm>
                  <a:off x="2490" y="0"/>
                  <a:ext cx="82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l-GR" sz="1800" b="1">
                      <a:latin typeface="Times New Roman" pitchFamily="18" charset="0"/>
                    </a:rPr>
                    <a:t>γ</a:t>
                  </a:r>
                  <a:r>
                    <a:rPr lang="en-US" sz="1800" b="1" baseline="-30000">
                      <a:latin typeface="Times New Roman" pitchFamily="18" charset="0"/>
                    </a:rPr>
                    <a:t>zzzz</a:t>
                  </a:r>
                  <a:r>
                    <a:rPr lang="en-US" sz="1800" b="1">
                      <a:latin typeface="Times New Roman" pitchFamily="18" charset="0"/>
                    </a:rPr>
                    <a:t>x10</a:t>
                  </a:r>
                  <a:r>
                    <a:rPr lang="en-US" sz="1800" b="1" baseline="30000">
                      <a:latin typeface="Times New Roman" pitchFamily="18" charset="0"/>
                    </a:rPr>
                    <a:t>-4</a:t>
                  </a:r>
                  <a:endParaRPr lang="en-US" sz="1800">
                    <a:latin typeface="Times New Roman" pitchFamily="18" charset="0"/>
                  </a:endParaRPr>
                </a:p>
                <a:p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74" name="Rectangle 12"/>
                <p:cNvSpPr>
                  <a:spLocks noChangeArrowheads="1"/>
                </p:cNvSpPr>
                <p:nvPr/>
              </p:nvSpPr>
              <p:spPr bwMode="auto">
                <a:xfrm>
                  <a:off x="2447" y="0"/>
                  <a:ext cx="91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3"/>
              <p:cNvGrpSpPr>
                <a:grpSpLocks/>
              </p:cNvGrpSpPr>
              <p:nvPr/>
            </p:nvGrpSpPr>
            <p:grpSpPr bwMode="auto">
              <a:xfrm>
                <a:off x="0" y="518"/>
                <a:ext cx="1461" cy="403"/>
                <a:chOff x="0" y="518"/>
                <a:chExt cx="1461" cy="403"/>
              </a:xfrm>
            </p:grpSpPr>
            <p:sp>
              <p:nvSpPr>
                <p:cNvPr id="71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518"/>
                  <a:ext cx="1375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800">
                      <a:latin typeface="Times New Roman" pitchFamily="18" charset="0"/>
                    </a:rPr>
                    <a:t>UBHandHLYP</a:t>
                  </a:r>
                </a:p>
                <a:p>
                  <a:pPr algn="l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72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146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1461" y="518"/>
                <a:ext cx="986" cy="403"/>
                <a:chOff x="1461" y="518"/>
                <a:chExt cx="986" cy="403"/>
              </a:xfrm>
            </p:grpSpPr>
            <p:sp>
              <p:nvSpPr>
                <p:cNvPr id="69" name="Rectangle 17"/>
                <p:cNvSpPr>
                  <a:spLocks noChangeArrowheads="1"/>
                </p:cNvSpPr>
                <p:nvPr/>
              </p:nvSpPr>
              <p:spPr bwMode="auto">
                <a:xfrm>
                  <a:off x="1504" y="518"/>
                  <a:ext cx="90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800">
                      <a:latin typeface="Times New Roman" pitchFamily="18" charset="0"/>
                    </a:rPr>
                    <a:t>          245.3</a:t>
                  </a:r>
                </a:p>
                <a:p>
                  <a:pPr algn="l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70" name="Rectangle 18"/>
                <p:cNvSpPr>
                  <a:spLocks noChangeArrowheads="1"/>
                </p:cNvSpPr>
                <p:nvPr/>
              </p:nvSpPr>
              <p:spPr bwMode="auto">
                <a:xfrm>
                  <a:off x="1461" y="518"/>
                  <a:ext cx="98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9"/>
              <p:cNvGrpSpPr>
                <a:grpSpLocks/>
              </p:cNvGrpSpPr>
              <p:nvPr/>
            </p:nvGrpSpPr>
            <p:grpSpPr bwMode="auto">
              <a:xfrm>
                <a:off x="2447" y="518"/>
                <a:ext cx="914" cy="403"/>
                <a:chOff x="2447" y="518"/>
                <a:chExt cx="914" cy="403"/>
              </a:xfrm>
            </p:grpSpPr>
            <p:sp>
              <p:nvSpPr>
                <p:cNvPr id="67" name="Rectangle 20"/>
                <p:cNvSpPr>
                  <a:spLocks noChangeArrowheads="1"/>
                </p:cNvSpPr>
                <p:nvPr/>
              </p:nvSpPr>
              <p:spPr bwMode="auto">
                <a:xfrm>
                  <a:off x="2490" y="518"/>
                  <a:ext cx="8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800">
                      <a:latin typeface="Times New Roman" pitchFamily="18" charset="0"/>
                    </a:rPr>
                    <a:t>       </a:t>
                  </a:r>
                  <a:r>
                    <a:rPr lang="en-US" sz="1800" b="1">
                      <a:solidFill>
                        <a:srgbClr val="FF3300"/>
                      </a:solidFill>
                      <a:latin typeface="Times New Roman" pitchFamily="18" charset="0"/>
                    </a:rPr>
                    <a:t>67.7</a:t>
                  </a:r>
                </a:p>
                <a:p>
                  <a:endParaRPr lang="en-US" sz="1800" b="1">
                    <a:solidFill>
                      <a:srgbClr val="FF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8" name="Rectangle 21"/>
                <p:cNvSpPr>
                  <a:spLocks noChangeArrowheads="1"/>
                </p:cNvSpPr>
                <p:nvPr/>
              </p:nvSpPr>
              <p:spPr bwMode="auto">
                <a:xfrm>
                  <a:off x="2447" y="518"/>
                  <a:ext cx="9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22"/>
              <p:cNvGrpSpPr>
                <a:grpSpLocks/>
              </p:cNvGrpSpPr>
              <p:nvPr/>
            </p:nvGrpSpPr>
            <p:grpSpPr bwMode="auto">
              <a:xfrm>
                <a:off x="0" y="921"/>
                <a:ext cx="1461" cy="403"/>
                <a:chOff x="0" y="921"/>
                <a:chExt cx="1461" cy="403"/>
              </a:xfrm>
            </p:grpSpPr>
            <p:sp>
              <p:nvSpPr>
                <p:cNvPr id="65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921"/>
                  <a:ext cx="1375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800">
                      <a:latin typeface="Times New Roman" pitchFamily="18" charset="0"/>
                    </a:rPr>
                    <a:t>UCCSD</a:t>
                  </a:r>
                </a:p>
                <a:p>
                  <a:pPr algn="l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66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146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25"/>
              <p:cNvGrpSpPr>
                <a:grpSpLocks/>
              </p:cNvGrpSpPr>
              <p:nvPr/>
            </p:nvGrpSpPr>
            <p:grpSpPr bwMode="auto">
              <a:xfrm>
                <a:off x="1461" y="921"/>
                <a:ext cx="986" cy="403"/>
                <a:chOff x="1461" y="921"/>
                <a:chExt cx="986" cy="403"/>
              </a:xfrm>
            </p:grpSpPr>
            <p:sp>
              <p:nvSpPr>
                <p:cNvPr id="63" name="Rectangle 26"/>
                <p:cNvSpPr>
                  <a:spLocks noChangeArrowheads="1"/>
                </p:cNvSpPr>
                <p:nvPr/>
              </p:nvSpPr>
              <p:spPr bwMode="auto">
                <a:xfrm>
                  <a:off x="1504" y="921"/>
                  <a:ext cx="90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800">
                      <a:latin typeface="Times New Roman" pitchFamily="18" charset="0"/>
                    </a:rPr>
                    <a:t>          300.5</a:t>
                  </a:r>
                </a:p>
                <a:p>
                  <a:pPr algn="l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64" name="Rectangle 27"/>
                <p:cNvSpPr>
                  <a:spLocks noChangeArrowheads="1"/>
                </p:cNvSpPr>
                <p:nvPr/>
              </p:nvSpPr>
              <p:spPr bwMode="auto">
                <a:xfrm>
                  <a:off x="1461" y="921"/>
                  <a:ext cx="98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8"/>
              <p:cNvGrpSpPr>
                <a:grpSpLocks/>
              </p:cNvGrpSpPr>
              <p:nvPr/>
            </p:nvGrpSpPr>
            <p:grpSpPr bwMode="auto">
              <a:xfrm>
                <a:off x="2447" y="921"/>
                <a:ext cx="914" cy="403"/>
                <a:chOff x="2447" y="921"/>
                <a:chExt cx="914" cy="403"/>
              </a:xfrm>
            </p:grpSpPr>
            <p:sp>
              <p:nvSpPr>
                <p:cNvPr id="61" name="Rectangle 29"/>
                <p:cNvSpPr>
                  <a:spLocks noChangeArrowheads="1"/>
                </p:cNvSpPr>
                <p:nvPr/>
              </p:nvSpPr>
              <p:spPr bwMode="auto">
                <a:xfrm>
                  <a:off x="2490" y="921"/>
                  <a:ext cx="8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800">
                      <a:latin typeface="Times New Roman" pitchFamily="18" charset="0"/>
                    </a:rPr>
                    <a:t>              72.4</a:t>
                  </a:r>
                </a:p>
                <a:p>
                  <a:pPr algn="l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62" name="Rectangle 30"/>
                <p:cNvSpPr>
                  <a:spLocks noChangeArrowheads="1"/>
                </p:cNvSpPr>
                <p:nvPr/>
              </p:nvSpPr>
              <p:spPr bwMode="auto">
                <a:xfrm>
                  <a:off x="2447" y="921"/>
                  <a:ext cx="9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31"/>
              <p:cNvGrpSpPr>
                <a:grpSpLocks/>
              </p:cNvGrpSpPr>
              <p:nvPr/>
            </p:nvGrpSpPr>
            <p:grpSpPr bwMode="auto">
              <a:xfrm>
                <a:off x="0" y="1324"/>
                <a:ext cx="1461" cy="403"/>
                <a:chOff x="0" y="1324"/>
                <a:chExt cx="1461" cy="403"/>
              </a:xfrm>
            </p:grpSpPr>
            <p:sp>
              <p:nvSpPr>
                <p:cNvPr id="59" name="Rectangle 32"/>
                <p:cNvSpPr>
                  <a:spLocks noChangeArrowheads="1"/>
                </p:cNvSpPr>
                <p:nvPr/>
              </p:nvSpPr>
              <p:spPr bwMode="auto">
                <a:xfrm>
                  <a:off x="43" y="1324"/>
                  <a:ext cx="1375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800">
                      <a:latin typeface="Times New Roman" pitchFamily="18" charset="0"/>
                    </a:rPr>
                    <a:t>UCCSD(T)</a:t>
                  </a:r>
                </a:p>
                <a:p>
                  <a:pPr algn="l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60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324"/>
                  <a:ext cx="146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34"/>
              <p:cNvGrpSpPr>
                <a:grpSpLocks/>
              </p:cNvGrpSpPr>
              <p:nvPr/>
            </p:nvGrpSpPr>
            <p:grpSpPr bwMode="auto">
              <a:xfrm>
                <a:off x="1461" y="1324"/>
                <a:ext cx="986" cy="403"/>
                <a:chOff x="1461" y="1324"/>
                <a:chExt cx="986" cy="403"/>
              </a:xfrm>
            </p:grpSpPr>
            <p:sp>
              <p:nvSpPr>
                <p:cNvPr id="57" name="Rectangle 35"/>
                <p:cNvSpPr>
                  <a:spLocks noChangeArrowheads="1"/>
                </p:cNvSpPr>
                <p:nvPr/>
              </p:nvSpPr>
              <p:spPr bwMode="auto">
                <a:xfrm>
                  <a:off x="1504" y="1324"/>
                  <a:ext cx="90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800">
                      <a:latin typeface="Times New Roman" pitchFamily="18" charset="0"/>
                    </a:rPr>
                    <a:t>          364.3</a:t>
                  </a:r>
                </a:p>
                <a:p>
                  <a:pPr algn="l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58" name="Rectangle 36"/>
                <p:cNvSpPr>
                  <a:spLocks noChangeArrowheads="1"/>
                </p:cNvSpPr>
                <p:nvPr/>
              </p:nvSpPr>
              <p:spPr bwMode="auto">
                <a:xfrm>
                  <a:off x="1461" y="1324"/>
                  <a:ext cx="98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7"/>
              <p:cNvGrpSpPr>
                <a:grpSpLocks/>
              </p:cNvGrpSpPr>
              <p:nvPr/>
            </p:nvGrpSpPr>
            <p:grpSpPr bwMode="auto">
              <a:xfrm>
                <a:off x="2447" y="1324"/>
                <a:ext cx="914" cy="403"/>
                <a:chOff x="2447" y="1324"/>
                <a:chExt cx="914" cy="403"/>
              </a:xfrm>
            </p:grpSpPr>
            <p:sp>
              <p:nvSpPr>
                <p:cNvPr id="55" name="Rectangle 38"/>
                <p:cNvSpPr>
                  <a:spLocks noChangeArrowheads="1"/>
                </p:cNvSpPr>
                <p:nvPr/>
              </p:nvSpPr>
              <p:spPr bwMode="auto">
                <a:xfrm>
                  <a:off x="2490" y="1324"/>
                  <a:ext cx="8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800">
                      <a:latin typeface="Times New Roman" pitchFamily="18" charset="0"/>
                    </a:rPr>
                    <a:t>            </a:t>
                  </a:r>
                  <a:r>
                    <a:rPr lang="en-US" sz="1800" b="1">
                      <a:solidFill>
                        <a:srgbClr val="FF3300"/>
                      </a:solidFill>
                      <a:latin typeface="Times New Roman" pitchFamily="18" charset="0"/>
                    </a:rPr>
                    <a:t>119.0</a:t>
                  </a:r>
                </a:p>
                <a:p>
                  <a:pPr algn="l"/>
                  <a:endParaRPr lang="en-US" sz="1800" b="1">
                    <a:solidFill>
                      <a:srgbClr val="FF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" name="Rectangle 39"/>
                <p:cNvSpPr>
                  <a:spLocks noChangeArrowheads="1"/>
                </p:cNvSpPr>
                <p:nvPr/>
              </p:nvSpPr>
              <p:spPr bwMode="auto">
                <a:xfrm>
                  <a:off x="2447" y="1324"/>
                  <a:ext cx="9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40"/>
              <p:cNvGrpSpPr>
                <a:grpSpLocks/>
              </p:cNvGrpSpPr>
              <p:nvPr/>
            </p:nvGrpSpPr>
            <p:grpSpPr bwMode="auto">
              <a:xfrm>
                <a:off x="0" y="1727"/>
                <a:ext cx="1461" cy="556"/>
                <a:chOff x="0" y="1727"/>
                <a:chExt cx="1461" cy="556"/>
              </a:xfrm>
            </p:grpSpPr>
            <p:sp>
              <p:nvSpPr>
                <p:cNvPr id="53" name="Rectangle 41"/>
                <p:cNvSpPr>
                  <a:spLocks noChangeArrowheads="1"/>
                </p:cNvSpPr>
                <p:nvPr/>
              </p:nvSpPr>
              <p:spPr bwMode="auto">
                <a:xfrm>
                  <a:off x="43" y="1727"/>
                  <a:ext cx="1375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tIns="76176" bIns="76176"/>
                <a:lstStyle/>
                <a:p>
                  <a:pPr algn="l" eaLnBrk="1" hangingPunct="1"/>
                  <a:r>
                    <a:rPr lang="en-US" sz="1800">
                      <a:latin typeface="Times New Roman" pitchFamily="18" charset="0"/>
                    </a:rPr>
                    <a:t>CASSCF/CASPT2</a:t>
                  </a:r>
                  <a:endParaRPr lang="en-US" sz="1800" b="1">
                    <a:latin typeface="Times New Roman" pitchFamily="18" charset="0"/>
                  </a:endParaRPr>
                </a:p>
                <a:p>
                  <a:pPr algn="l"/>
                  <a:r>
                    <a:rPr lang="en-US" sz="1800">
                      <a:latin typeface="Times New Roman" pitchFamily="18" charset="0"/>
                    </a:rPr>
                    <a:t>m/a</a:t>
                  </a:r>
                  <a:r>
                    <a:rPr lang="en-US" sz="1800" baseline="-30000">
                      <a:latin typeface="Times New Roman" pitchFamily="18" charset="0"/>
                    </a:rPr>
                    <a:t>1</a:t>
                  </a:r>
                  <a:r>
                    <a:rPr lang="en-US" sz="1800">
                      <a:latin typeface="Times New Roman" pitchFamily="18" charset="0"/>
                    </a:rPr>
                    <a:t>b</a:t>
                  </a:r>
                  <a:r>
                    <a:rPr lang="en-US" sz="1800" baseline="-30000">
                      <a:latin typeface="Times New Roman" pitchFamily="18" charset="0"/>
                    </a:rPr>
                    <a:t>1</a:t>
                  </a:r>
                  <a:r>
                    <a:rPr lang="en-US" sz="1800">
                      <a:latin typeface="Times New Roman" pitchFamily="18" charset="0"/>
                    </a:rPr>
                    <a:t>b</a:t>
                  </a:r>
                  <a:r>
                    <a:rPr lang="en-US" sz="1800" baseline="-30000">
                      <a:latin typeface="Times New Roman" pitchFamily="18" charset="0"/>
                    </a:rPr>
                    <a:t>2</a:t>
                  </a:r>
                  <a:r>
                    <a:rPr lang="en-US" sz="1800">
                      <a:latin typeface="Times New Roman" pitchFamily="18" charset="0"/>
                    </a:rPr>
                    <a:t>a</a:t>
                  </a:r>
                  <a:r>
                    <a:rPr lang="en-US" sz="1800" baseline="-30000">
                      <a:latin typeface="Times New Roman" pitchFamily="18" charset="0"/>
                    </a:rPr>
                    <a:t>2</a:t>
                  </a:r>
                  <a:r>
                    <a:rPr lang="en-US" sz="1800" baseline="30000">
                      <a:latin typeface="Times New Roman" pitchFamily="18" charset="0"/>
                    </a:rPr>
                    <a:t>b</a:t>
                  </a:r>
                  <a:endParaRPr lang="en-US" sz="1800">
                    <a:latin typeface="Times New Roman" pitchFamily="18" charset="0"/>
                  </a:endParaRPr>
                </a:p>
                <a:p>
                  <a:pPr algn="l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54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1727"/>
                  <a:ext cx="1461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43"/>
              <p:cNvGrpSpPr>
                <a:grpSpLocks/>
              </p:cNvGrpSpPr>
              <p:nvPr/>
            </p:nvGrpSpPr>
            <p:grpSpPr bwMode="auto">
              <a:xfrm>
                <a:off x="1461" y="1727"/>
                <a:ext cx="986" cy="556"/>
                <a:chOff x="1461" y="1727"/>
                <a:chExt cx="986" cy="556"/>
              </a:xfrm>
            </p:grpSpPr>
            <p:sp>
              <p:nvSpPr>
                <p:cNvPr id="51" name="Rectangle 44"/>
                <p:cNvSpPr>
                  <a:spLocks noChangeArrowheads="1"/>
                </p:cNvSpPr>
                <p:nvPr/>
              </p:nvSpPr>
              <p:spPr bwMode="auto">
                <a:xfrm>
                  <a:off x="1504" y="1727"/>
                  <a:ext cx="900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800">
                      <a:latin typeface="Times New Roman" pitchFamily="18" charset="0"/>
                    </a:rPr>
                    <a:t> </a:t>
                  </a:r>
                </a:p>
                <a:p>
                  <a:pPr algn="l"/>
                  <a:r>
                    <a:rPr lang="en-US" sz="1800">
                      <a:latin typeface="Times New Roman" pitchFamily="18" charset="0"/>
                    </a:rPr>
                    <a:t> </a:t>
                  </a:r>
                </a:p>
                <a:p>
                  <a:pPr algn="l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52" name="Rectangle 45"/>
                <p:cNvSpPr>
                  <a:spLocks noChangeArrowheads="1"/>
                </p:cNvSpPr>
                <p:nvPr/>
              </p:nvSpPr>
              <p:spPr bwMode="auto">
                <a:xfrm>
                  <a:off x="1461" y="1727"/>
                  <a:ext cx="98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46"/>
              <p:cNvGrpSpPr>
                <a:grpSpLocks/>
              </p:cNvGrpSpPr>
              <p:nvPr/>
            </p:nvGrpSpPr>
            <p:grpSpPr bwMode="auto">
              <a:xfrm>
                <a:off x="2447" y="1727"/>
                <a:ext cx="914" cy="556"/>
                <a:chOff x="2447" y="1727"/>
                <a:chExt cx="914" cy="556"/>
              </a:xfrm>
            </p:grpSpPr>
            <p:sp>
              <p:nvSpPr>
                <p:cNvPr id="49" name="Rectangle 47"/>
                <p:cNvSpPr>
                  <a:spLocks noChangeArrowheads="1"/>
                </p:cNvSpPr>
                <p:nvPr/>
              </p:nvSpPr>
              <p:spPr bwMode="auto">
                <a:xfrm>
                  <a:off x="2490" y="1727"/>
                  <a:ext cx="828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en-US" sz="1800">
                      <a:latin typeface="Times New Roman" pitchFamily="18" charset="0"/>
                    </a:rPr>
                    <a:t> </a:t>
                  </a:r>
                </a:p>
                <a:p>
                  <a:r>
                    <a:rPr lang="en-US" sz="1800">
                      <a:latin typeface="Times New Roman" pitchFamily="18" charset="0"/>
                    </a:rPr>
                    <a:t> </a:t>
                  </a:r>
                </a:p>
                <a:p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50" name="Rectangle 48"/>
                <p:cNvSpPr>
                  <a:spLocks noChangeArrowheads="1"/>
                </p:cNvSpPr>
                <p:nvPr/>
              </p:nvSpPr>
              <p:spPr bwMode="auto">
                <a:xfrm>
                  <a:off x="2447" y="1727"/>
                  <a:ext cx="91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49"/>
              <p:cNvGrpSpPr>
                <a:grpSpLocks/>
              </p:cNvGrpSpPr>
              <p:nvPr/>
            </p:nvGrpSpPr>
            <p:grpSpPr bwMode="auto">
              <a:xfrm>
                <a:off x="0" y="2283"/>
                <a:ext cx="1461" cy="403"/>
                <a:chOff x="0" y="2283"/>
                <a:chExt cx="1461" cy="403"/>
              </a:xfrm>
            </p:grpSpPr>
            <p:sp>
              <p:nvSpPr>
                <p:cNvPr id="47" name="Rectangle 50"/>
                <p:cNvSpPr>
                  <a:spLocks noChangeArrowheads="1"/>
                </p:cNvSpPr>
                <p:nvPr/>
              </p:nvSpPr>
              <p:spPr bwMode="auto">
                <a:xfrm>
                  <a:off x="43" y="2283"/>
                  <a:ext cx="1375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n-US" sz="1800">
                      <a:latin typeface="Times New Roman" pitchFamily="18" charset="0"/>
                      <a:ea typeface="TimesNewRoman"/>
                      <a:cs typeface="TimesNewRoman"/>
                    </a:rPr>
                    <a:t>12/4242 (4</a:t>
                  </a:r>
                  <a:r>
                    <a:rPr lang="en-US" sz="1800">
                      <a:latin typeface="Symbol" pitchFamily="18" charset="2"/>
                      <a:ea typeface="TimesNewRoman"/>
                      <a:cs typeface="TimesNewRoman"/>
                    </a:rPr>
                    <a:t>s</a:t>
                  </a:r>
                  <a:r>
                    <a:rPr lang="en-US" sz="1800">
                      <a:latin typeface="Times New Roman" pitchFamily="18" charset="0"/>
                      <a:ea typeface="TimesNewRoman"/>
                      <a:cs typeface="TimesNewRoman"/>
                    </a:rPr>
                    <a:t>2</a:t>
                  </a:r>
                  <a:r>
                    <a:rPr lang="en-US" sz="1800">
                      <a:latin typeface="Symbol" pitchFamily="18" charset="2"/>
                      <a:ea typeface="TimesNewRoman"/>
                      <a:cs typeface="TimesNewRoman"/>
                    </a:rPr>
                    <a:t>p</a:t>
                  </a:r>
                  <a:r>
                    <a:rPr lang="en-US" sz="1800">
                      <a:latin typeface="Times New Roman" pitchFamily="18" charset="0"/>
                      <a:ea typeface="TimesNewRoman"/>
                      <a:cs typeface="TimesNewRoman"/>
                    </a:rPr>
                    <a:t>,4</a:t>
                  </a:r>
                  <a:r>
                    <a:rPr lang="en-US" sz="1800">
                      <a:latin typeface="Symbol" pitchFamily="18" charset="2"/>
                      <a:ea typeface="TimesNewRoman"/>
                      <a:cs typeface="TimesNewRoman"/>
                    </a:rPr>
                    <a:t>s</a:t>
                  </a:r>
                  <a:r>
                    <a:rPr lang="en-US" sz="1800">
                      <a:latin typeface="Times New Roman" pitchFamily="18" charset="0"/>
                      <a:ea typeface="TimesNewRoman"/>
                      <a:cs typeface="TimesNewRoman"/>
                    </a:rPr>
                    <a:t>*2</a:t>
                  </a:r>
                  <a:r>
                    <a:rPr lang="en-US" sz="1800">
                      <a:latin typeface="Symbol" pitchFamily="18" charset="2"/>
                      <a:ea typeface="TimesNewRoman"/>
                      <a:cs typeface="TimesNewRoman"/>
                    </a:rPr>
                    <a:t>p</a:t>
                  </a:r>
                  <a:r>
                    <a:rPr lang="en-US" sz="1800">
                      <a:latin typeface="Times New Roman" pitchFamily="18" charset="0"/>
                      <a:ea typeface="TimesNewRoman"/>
                      <a:cs typeface="TimesNewRoman"/>
                    </a:rPr>
                    <a:t>*) </a:t>
                  </a:r>
                  <a:endParaRPr lang="en-US" sz="1800">
                    <a:latin typeface="Times New Roman" pitchFamily="18" charset="0"/>
                  </a:endParaRPr>
                </a:p>
                <a:p>
                  <a:pPr algn="l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48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283"/>
                  <a:ext cx="146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52"/>
              <p:cNvGrpSpPr>
                <a:grpSpLocks/>
              </p:cNvGrpSpPr>
              <p:nvPr/>
            </p:nvGrpSpPr>
            <p:grpSpPr bwMode="auto">
              <a:xfrm>
                <a:off x="1461" y="2283"/>
                <a:ext cx="986" cy="403"/>
                <a:chOff x="1461" y="2283"/>
                <a:chExt cx="986" cy="403"/>
              </a:xfrm>
            </p:grpSpPr>
            <p:sp>
              <p:nvSpPr>
                <p:cNvPr id="45" name="Rectangle 53"/>
                <p:cNvSpPr>
                  <a:spLocks noChangeArrowheads="1"/>
                </p:cNvSpPr>
                <p:nvPr/>
              </p:nvSpPr>
              <p:spPr bwMode="auto">
                <a:xfrm>
                  <a:off x="1504" y="2283"/>
                  <a:ext cx="90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1" hangingPunct="1"/>
                  <a:r>
                    <a:rPr lang="es-ES_tradnl" sz="1800">
                      <a:latin typeface="Times New Roman" pitchFamily="18" charset="0"/>
                      <a:ea typeface="TimesNewRoman"/>
                      <a:cs typeface="TimesNewRoman"/>
                    </a:rPr>
                    <a:t>67.9/282.2</a:t>
                  </a:r>
                  <a:endParaRPr lang="en-US" sz="1800">
                    <a:latin typeface="Times New Roman" pitchFamily="18" charset="0"/>
                  </a:endParaRPr>
                </a:p>
                <a:p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46" name="Rectangle 54"/>
                <p:cNvSpPr>
                  <a:spLocks noChangeArrowheads="1"/>
                </p:cNvSpPr>
                <p:nvPr/>
              </p:nvSpPr>
              <p:spPr bwMode="auto">
                <a:xfrm>
                  <a:off x="1461" y="2283"/>
                  <a:ext cx="98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55"/>
              <p:cNvGrpSpPr>
                <a:grpSpLocks/>
              </p:cNvGrpSpPr>
              <p:nvPr/>
            </p:nvGrpSpPr>
            <p:grpSpPr bwMode="auto">
              <a:xfrm>
                <a:off x="2447" y="2283"/>
                <a:ext cx="914" cy="403"/>
                <a:chOff x="2447" y="2283"/>
                <a:chExt cx="914" cy="403"/>
              </a:xfrm>
            </p:grpSpPr>
            <p:sp>
              <p:nvSpPr>
                <p:cNvPr id="43" name="Rectangle 56"/>
                <p:cNvSpPr>
                  <a:spLocks noChangeArrowheads="1"/>
                </p:cNvSpPr>
                <p:nvPr/>
              </p:nvSpPr>
              <p:spPr bwMode="auto">
                <a:xfrm>
                  <a:off x="2490" y="2283"/>
                  <a:ext cx="8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1" hangingPunct="1"/>
                  <a:r>
                    <a:rPr lang="es-ES_tradnl" sz="1800">
                      <a:latin typeface="Times New Roman" pitchFamily="18" charset="0"/>
                      <a:ea typeface="TimesNewRoman"/>
                      <a:cs typeface="TimesNewRoman"/>
                    </a:rPr>
                    <a:t>1647.5/216.0</a:t>
                  </a:r>
                  <a:endParaRPr lang="en-US" sz="1800">
                    <a:latin typeface="Times New Roman" pitchFamily="18" charset="0"/>
                  </a:endParaRPr>
                </a:p>
                <a:p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44" name="Rectangle 57"/>
                <p:cNvSpPr>
                  <a:spLocks noChangeArrowheads="1"/>
                </p:cNvSpPr>
                <p:nvPr/>
              </p:nvSpPr>
              <p:spPr bwMode="auto">
                <a:xfrm>
                  <a:off x="2447" y="2283"/>
                  <a:ext cx="9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58"/>
              <p:cNvGrpSpPr>
                <a:grpSpLocks/>
              </p:cNvGrpSpPr>
              <p:nvPr/>
            </p:nvGrpSpPr>
            <p:grpSpPr bwMode="auto">
              <a:xfrm>
                <a:off x="0" y="2686"/>
                <a:ext cx="1461" cy="403"/>
                <a:chOff x="0" y="2686"/>
                <a:chExt cx="1461" cy="403"/>
              </a:xfrm>
            </p:grpSpPr>
            <p:sp>
              <p:nvSpPr>
                <p:cNvPr id="41" name="Rectangle 59"/>
                <p:cNvSpPr>
                  <a:spLocks noChangeArrowheads="1"/>
                </p:cNvSpPr>
                <p:nvPr/>
              </p:nvSpPr>
              <p:spPr bwMode="auto">
                <a:xfrm>
                  <a:off x="43" y="2686"/>
                  <a:ext cx="1375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s-ES_tradnl" sz="1800">
                      <a:latin typeface="Times New Roman" pitchFamily="18" charset="0"/>
                      <a:ea typeface="TimesNewRoman"/>
                      <a:cs typeface="TimesNewRoman"/>
                    </a:rPr>
                    <a:t>16/4444 (4</a:t>
                  </a:r>
                  <a:r>
                    <a:rPr lang="en-US" sz="1800">
                      <a:latin typeface="Symbol" pitchFamily="18" charset="2"/>
                      <a:ea typeface="TimesNewRoman"/>
                      <a:cs typeface="TimesNewRoman"/>
                    </a:rPr>
                    <a:t>s</a:t>
                  </a:r>
                  <a:r>
                    <a:rPr lang="es-ES_tradnl" sz="1800">
                      <a:latin typeface="Times New Roman" pitchFamily="18" charset="0"/>
                      <a:ea typeface="TimesNewRoman"/>
                      <a:cs typeface="TimesNewRoman"/>
                    </a:rPr>
                    <a:t>4</a:t>
                  </a:r>
                  <a:r>
                    <a:rPr lang="en-US" sz="1800">
                      <a:latin typeface="Symbol" pitchFamily="18" charset="2"/>
                      <a:ea typeface="TimesNewRoman"/>
                      <a:cs typeface="TimesNewRoman"/>
                    </a:rPr>
                    <a:t>p</a:t>
                  </a:r>
                  <a:r>
                    <a:rPr lang="es-ES_tradnl" sz="1800">
                      <a:latin typeface="Times New Roman" pitchFamily="18" charset="0"/>
                      <a:ea typeface="TimesNewRoman"/>
                      <a:cs typeface="TimesNewRoman"/>
                    </a:rPr>
                    <a:t>,4</a:t>
                  </a:r>
                  <a:r>
                    <a:rPr lang="en-US" sz="1800">
                      <a:latin typeface="Symbol" pitchFamily="18" charset="2"/>
                      <a:ea typeface="TimesNewRoman"/>
                      <a:cs typeface="TimesNewRoman"/>
                    </a:rPr>
                    <a:t>s</a:t>
                  </a:r>
                  <a:r>
                    <a:rPr lang="es-ES_tradnl" sz="1800">
                      <a:latin typeface="Times New Roman" pitchFamily="18" charset="0"/>
                      <a:ea typeface="TimesNewRoman"/>
                      <a:cs typeface="TimesNewRoman"/>
                    </a:rPr>
                    <a:t>*4</a:t>
                  </a:r>
                  <a:r>
                    <a:rPr lang="en-US" sz="1800">
                      <a:latin typeface="Symbol" pitchFamily="18" charset="2"/>
                      <a:ea typeface="TimesNewRoman"/>
                      <a:cs typeface="TimesNewRoman"/>
                    </a:rPr>
                    <a:t>p</a:t>
                  </a:r>
                  <a:r>
                    <a:rPr lang="es-ES_tradnl" sz="1800">
                      <a:latin typeface="Times New Roman" pitchFamily="18" charset="0"/>
                      <a:ea typeface="TimesNewRoman"/>
                      <a:cs typeface="TimesNewRoman"/>
                    </a:rPr>
                    <a:t>*) </a:t>
                  </a:r>
                  <a:endParaRPr lang="en-US" sz="1800">
                    <a:latin typeface="Times New Roman" pitchFamily="18" charset="0"/>
                  </a:endParaRPr>
                </a:p>
                <a:p>
                  <a:pPr algn="l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42" name="Rectangle 60"/>
                <p:cNvSpPr>
                  <a:spLocks noChangeArrowheads="1"/>
                </p:cNvSpPr>
                <p:nvPr/>
              </p:nvSpPr>
              <p:spPr bwMode="auto">
                <a:xfrm>
                  <a:off x="0" y="2686"/>
                  <a:ext cx="146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61"/>
              <p:cNvGrpSpPr>
                <a:grpSpLocks/>
              </p:cNvGrpSpPr>
              <p:nvPr/>
            </p:nvGrpSpPr>
            <p:grpSpPr bwMode="auto">
              <a:xfrm>
                <a:off x="1461" y="2686"/>
                <a:ext cx="986" cy="403"/>
                <a:chOff x="1461" y="2686"/>
                <a:chExt cx="986" cy="403"/>
              </a:xfrm>
            </p:grpSpPr>
            <p:sp>
              <p:nvSpPr>
                <p:cNvPr id="39" name="Rectangle 62"/>
                <p:cNvSpPr>
                  <a:spLocks noChangeArrowheads="1"/>
                </p:cNvSpPr>
                <p:nvPr/>
              </p:nvSpPr>
              <p:spPr bwMode="auto">
                <a:xfrm>
                  <a:off x="1504" y="2686"/>
                  <a:ext cx="90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1" hangingPunct="1"/>
                  <a:r>
                    <a:rPr lang="es-ES_tradnl" sz="1800">
                      <a:latin typeface="Times New Roman" pitchFamily="18" charset="0"/>
                      <a:ea typeface="TimesNewRoman"/>
                      <a:cs typeface="TimesNewRoman"/>
                    </a:rPr>
                    <a:t>243.2/340.7</a:t>
                  </a:r>
                  <a:endParaRPr lang="en-US" sz="1800">
                    <a:latin typeface="Times New Roman" pitchFamily="18" charset="0"/>
                  </a:endParaRPr>
                </a:p>
                <a:p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40" name="Rectangle 63"/>
                <p:cNvSpPr>
                  <a:spLocks noChangeArrowheads="1"/>
                </p:cNvSpPr>
                <p:nvPr/>
              </p:nvSpPr>
              <p:spPr bwMode="auto">
                <a:xfrm>
                  <a:off x="1461" y="2686"/>
                  <a:ext cx="98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64"/>
              <p:cNvGrpSpPr>
                <a:grpSpLocks/>
              </p:cNvGrpSpPr>
              <p:nvPr/>
            </p:nvGrpSpPr>
            <p:grpSpPr bwMode="auto">
              <a:xfrm>
                <a:off x="2447" y="2686"/>
                <a:ext cx="914" cy="403"/>
                <a:chOff x="2447" y="2686"/>
                <a:chExt cx="914" cy="403"/>
              </a:xfrm>
            </p:grpSpPr>
            <p:sp>
              <p:nvSpPr>
                <p:cNvPr id="37" name="Rectangle 65"/>
                <p:cNvSpPr>
                  <a:spLocks noChangeArrowheads="1"/>
                </p:cNvSpPr>
                <p:nvPr/>
              </p:nvSpPr>
              <p:spPr bwMode="auto">
                <a:xfrm>
                  <a:off x="2490" y="2686"/>
                  <a:ext cx="8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1" hangingPunct="1"/>
                  <a:r>
                    <a:rPr lang="es-ES_tradnl" sz="1800">
                      <a:latin typeface="Times New Roman" pitchFamily="18" charset="0"/>
                      <a:ea typeface="TimesNewRoman"/>
                      <a:cs typeface="TimesNewRoman"/>
                    </a:rPr>
                    <a:t>1102.7/184.7</a:t>
                  </a:r>
                  <a:endParaRPr lang="en-US" sz="1800">
                    <a:latin typeface="Times New Roman" pitchFamily="18" charset="0"/>
                  </a:endParaRPr>
                </a:p>
                <a:p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38" name="Rectangle 66"/>
                <p:cNvSpPr>
                  <a:spLocks noChangeArrowheads="1"/>
                </p:cNvSpPr>
                <p:nvPr/>
              </p:nvSpPr>
              <p:spPr bwMode="auto">
                <a:xfrm>
                  <a:off x="2447" y="2686"/>
                  <a:ext cx="9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67"/>
              <p:cNvGrpSpPr>
                <a:grpSpLocks/>
              </p:cNvGrpSpPr>
              <p:nvPr/>
            </p:nvGrpSpPr>
            <p:grpSpPr bwMode="auto">
              <a:xfrm>
                <a:off x="0" y="3089"/>
                <a:ext cx="1461" cy="403"/>
                <a:chOff x="0" y="3089"/>
                <a:chExt cx="1461" cy="403"/>
              </a:xfrm>
            </p:grpSpPr>
            <p:sp>
              <p:nvSpPr>
                <p:cNvPr id="35" name="Rectangle 68"/>
                <p:cNvSpPr>
                  <a:spLocks noChangeArrowheads="1"/>
                </p:cNvSpPr>
                <p:nvPr/>
              </p:nvSpPr>
              <p:spPr bwMode="auto">
                <a:xfrm>
                  <a:off x="43" y="3089"/>
                  <a:ext cx="1375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1" hangingPunct="1"/>
                  <a:r>
                    <a:rPr lang="es-ES_tradnl" sz="1800">
                      <a:latin typeface="Times New Roman" pitchFamily="18" charset="0"/>
                      <a:ea typeface="TimesNewRoman"/>
                      <a:cs typeface="TimesNewRoman"/>
                    </a:rPr>
                    <a:t>20/4646 (4</a:t>
                  </a:r>
                  <a:r>
                    <a:rPr lang="en-US" sz="1800">
                      <a:latin typeface="Symbol" pitchFamily="18" charset="2"/>
                      <a:ea typeface="TimesNewRoman"/>
                      <a:cs typeface="TimesNewRoman"/>
                    </a:rPr>
                    <a:t>s</a:t>
                  </a:r>
                  <a:r>
                    <a:rPr lang="es-ES_tradnl" sz="1800">
                      <a:latin typeface="Times New Roman" pitchFamily="18" charset="0"/>
                      <a:ea typeface="TimesNewRoman"/>
                      <a:cs typeface="TimesNewRoman"/>
                    </a:rPr>
                    <a:t>6</a:t>
                  </a:r>
                  <a:r>
                    <a:rPr lang="en-US" sz="1800">
                      <a:latin typeface="Symbol" pitchFamily="18" charset="2"/>
                      <a:ea typeface="TimesNewRoman"/>
                      <a:cs typeface="TimesNewRoman"/>
                    </a:rPr>
                    <a:t>p</a:t>
                  </a:r>
                  <a:r>
                    <a:rPr lang="es-ES_tradnl" sz="1800">
                      <a:latin typeface="Times New Roman" pitchFamily="18" charset="0"/>
                      <a:ea typeface="TimesNewRoman"/>
                      <a:cs typeface="TimesNewRoman"/>
                    </a:rPr>
                    <a:t>,4</a:t>
                  </a:r>
                  <a:r>
                    <a:rPr lang="en-US" sz="1800">
                      <a:latin typeface="Symbol" pitchFamily="18" charset="2"/>
                      <a:ea typeface="TimesNewRoman"/>
                      <a:cs typeface="TimesNewRoman"/>
                    </a:rPr>
                    <a:t>s</a:t>
                  </a:r>
                  <a:r>
                    <a:rPr lang="es-ES_tradnl" sz="1800">
                      <a:latin typeface="Times New Roman" pitchFamily="18" charset="0"/>
                      <a:ea typeface="TimesNewRoman"/>
                      <a:cs typeface="TimesNewRoman"/>
                    </a:rPr>
                    <a:t>*6</a:t>
                  </a:r>
                  <a:r>
                    <a:rPr lang="en-US" sz="1800">
                      <a:latin typeface="Symbol" pitchFamily="18" charset="2"/>
                      <a:ea typeface="TimesNewRoman"/>
                      <a:cs typeface="TimesNewRoman"/>
                    </a:rPr>
                    <a:t>p</a:t>
                  </a:r>
                  <a:r>
                    <a:rPr lang="es-ES_tradnl" sz="1800">
                      <a:latin typeface="Times New Roman" pitchFamily="18" charset="0"/>
                      <a:ea typeface="TimesNewRoman"/>
                      <a:cs typeface="TimesNewRoman"/>
                    </a:rPr>
                    <a:t>*) </a:t>
                  </a:r>
                  <a:endParaRPr lang="en-US" sz="1800">
                    <a:latin typeface="Times New Roman" pitchFamily="18" charset="0"/>
                  </a:endParaRPr>
                </a:p>
                <a:p>
                  <a:pPr algn="l"/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36" name="Rectangle 69"/>
                <p:cNvSpPr>
                  <a:spLocks noChangeArrowheads="1"/>
                </p:cNvSpPr>
                <p:nvPr/>
              </p:nvSpPr>
              <p:spPr bwMode="auto">
                <a:xfrm>
                  <a:off x="0" y="3089"/>
                  <a:ext cx="146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70"/>
              <p:cNvGrpSpPr>
                <a:grpSpLocks/>
              </p:cNvGrpSpPr>
              <p:nvPr/>
            </p:nvGrpSpPr>
            <p:grpSpPr bwMode="auto">
              <a:xfrm>
                <a:off x="1461" y="3089"/>
                <a:ext cx="986" cy="403"/>
                <a:chOff x="1461" y="3089"/>
                <a:chExt cx="986" cy="403"/>
              </a:xfrm>
            </p:grpSpPr>
            <p:sp>
              <p:nvSpPr>
                <p:cNvPr id="33" name="Rectangle 71"/>
                <p:cNvSpPr>
                  <a:spLocks noChangeArrowheads="1"/>
                </p:cNvSpPr>
                <p:nvPr/>
              </p:nvSpPr>
              <p:spPr bwMode="auto">
                <a:xfrm>
                  <a:off x="1504" y="3089"/>
                  <a:ext cx="90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1" hangingPunct="1"/>
                  <a:r>
                    <a:rPr lang="es-ES_tradnl" sz="1800">
                      <a:latin typeface="Times New Roman" pitchFamily="18" charset="0"/>
                      <a:ea typeface="TimesNewRoman"/>
                      <a:cs typeface="TimesNewRoman"/>
                    </a:rPr>
                    <a:t>309.3/363.8</a:t>
                  </a:r>
                  <a:endParaRPr lang="en-US" sz="1800">
                    <a:latin typeface="Times New Roman" pitchFamily="18" charset="0"/>
                  </a:endParaRPr>
                </a:p>
                <a:p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34" name="Rectangle 72"/>
                <p:cNvSpPr>
                  <a:spLocks noChangeArrowheads="1"/>
                </p:cNvSpPr>
                <p:nvPr/>
              </p:nvSpPr>
              <p:spPr bwMode="auto">
                <a:xfrm>
                  <a:off x="1461" y="3089"/>
                  <a:ext cx="98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73"/>
              <p:cNvGrpSpPr>
                <a:grpSpLocks/>
              </p:cNvGrpSpPr>
              <p:nvPr/>
            </p:nvGrpSpPr>
            <p:grpSpPr bwMode="auto">
              <a:xfrm>
                <a:off x="2447" y="3089"/>
                <a:ext cx="914" cy="403"/>
                <a:chOff x="2447" y="3089"/>
                <a:chExt cx="914" cy="403"/>
              </a:xfrm>
            </p:grpSpPr>
            <p:sp>
              <p:nvSpPr>
                <p:cNvPr id="31" name="Rectangle 74"/>
                <p:cNvSpPr>
                  <a:spLocks noChangeArrowheads="1"/>
                </p:cNvSpPr>
                <p:nvPr/>
              </p:nvSpPr>
              <p:spPr bwMode="auto">
                <a:xfrm>
                  <a:off x="2490" y="3089"/>
                  <a:ext cx="8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1" hangingPunct="1"/>
                  <a:r>
                    <a:rPr lang="es-ES_tradnl" sz="1800">
                      <a:latin typeface="Times New Roman" pitchFamily="18" charset="0"/>
                      <a:ea typeface="TimesNewRoman"/>
                      <a:cs typeface="TimesNewRoman"/>
                    </a:rPr>
                    <a:t>869.5/153.1</a:t>
                  </a:r>
                  <a:endParaRPr lang="en-US" sz="1800">
                    <a:latin typeface="Times New Roman" pitchFamily="18" charset="0"/>
                  </a:endParaRPr>
                </a:p>
                <a:p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32" name="Rectangle 75"/>
                <p:cNvSpPr>
                  <a:spLocks noChangeArrowheads="1"/>
                </p:cNvSpPr>
                <p:nvPr/>
              </p:nvSpPr>
              <p:spPr bwMode="auto">
                <a:xfrm>
                  <a:off x="2447" y="3089"/>
                  <a:ext cx="9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Rectangle 76"/>
            <p:cNvSpPr>
              <a:spLocks noChangeArrowheads="1"/>
            </p:cNvSpPr>
            <p:nvPr/>
          </p:nvSpPr>
          <p:spPr bwMode="auto">
            <a:xfrm>
              <a:off x="-2" y="-2"/>
              <a:ext cx="3365" cy="3496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" name="Text Box 78"/>
          <p:cNvSpPr txBox="1">
            <a:spLocks noChangeArrowheads="1"/>
          </p:cNvSpPr>
          <p:nvPr/>
        </p:nvSpPr>
        <p:spPr bwMode="auto">
          <a:xfrm>
            <a:off x="5715008" y="4000504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Basis set: </a:t>
            </a:r>
            <a:r>
              <a:rPr lang="en-US" sz="1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ZPolX</a:t>
            </a:r>
            <a:endParaRPr lang="en-GB" sz="1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6" descr="I:\aggelos\MARS\JCP_NiBDT\FIG1mp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285776"/>
            <a:ext cx="12156636" cy="7408891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1285852" y="428604"/>
            <a:ext cx="4929222" cy="792064"/>
            <a:chOff x="1285852" y="428604"/>
            <a:chExt cx="4929222" cy="792064"/>
          </a:xfrm>
        </p:grpSpPr>
        <p:sp>
          <p:nvSpPr>
            <p:cNvPr id="4" name="Oval 3"/>
            <p:cNvSpPr/>
            <p:nvPr/>
          </p:nvSpPr>
          <p:spPr bwMode="auto">
            <a:xfrm>
              <a:off x="1285852" y="571480"/>
              <a:ext cx="500066" cy="649188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786446" y="428604"/>
              <a:ext cx="428628" cy="649188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7158" y="1285860"/>
            <a:ext cx="7215238" cy="830997"/>
          </a:xfrm>
          <a:prstGeom prst="rect">
            <a:avLst/>
          </a:prstGeom>
          <a:noFill/>
          <a:ln w="38100">
            <a:solidFill>
              <a:srgbClr val="2720AA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</p:spPr>
        <p:txBody>
          <a:bodyPr/>
          <a:lstStyle/>
          <a:p>
            <a:r>
              <a:rPr lang="nb-NO" dirty="0" smtClean="0"/>
              <a:t>HP-SEE User Forum 2012,October 17-19, 2012, Belgrade, Serbia</a:t>
            </a:r>
            <a:endParaRPr lang="en-US" dirty="0"/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3000" b="1" dirty="0" smtClean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</a:t>
            </a:r>
            <a:r>
              <a:rPr lang="en-GB" sz="3000" b="1" dirty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L&amp;NLO properties of [60]fullerene </a:t>
            </a:r>
            <a:r>
              <a:rPr lang="en-GB" sz="3000" b="1" dirty="0" smtClean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derivatives </a:t>
            </a:r>
            <a:endParaRPr lang="en-GB" sz="3000" b="1" dirty="0">
              <a:solidFill>
                <a:srgbClr val="2720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5720" y="857232"/>
            <a:ext cx="8409023" cy="6000768"/>
            <a:chOff x="285720" y="857232"/>
            <a:chExt cx="8409023" cy="600076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57818" y="903287"/>
              <a:ext cx="3336925" cy="595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857232"/>
              <a:ext cx="5286380" cy="522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857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Selection of the appropriate method (e.g. functional)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785794"/>
            <a:ext cx="7476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computations were done by using HPC facilities.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256" y="4144962"/>
            <a:ext cx="41910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04939"/>
            <a:ext cx="79248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Computation of the electronic and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vibrational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contributions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2" name="Group 59"/>
          <p:cNvGraphicFramePr>
            <a:graphicFrameLocks noGrp="1"/>
          </p:cNvGraphicFramePr>
          <p:nvPr/>
        </p:nvGraphicFramePr>
        <p:xfrm>
          <a:off x="428596" y="714356"/>
          <a:ext cx="6019800" cy="3852672"/>
        </p:xfrm>
        <a:graphic>
          <a:graphicData uri="http://schemas.openxmlformats.org/drawingml/2006/table">
            <a:tbl>
              <a:tblPr/>
              <a:tblGrid>
                <a:gridCol w="2438400"/>
                <a:gridCol w="1517650"/>
                <a:gridCol w="20637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119.0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86.6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836.3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339.0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1530.1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2443.0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68325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835.8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268.0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293915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133909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361605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17552 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1024"/>
          <p:cNvGraphicFramePr>
            <a:graphicFrameLocks noChangeAspect="1"/>
          </p:cNvGraphicFramePr>
          <p:nvPr/>
        </p:nvGraphicFramePr>
        <p:xfrm>
          <a:off x="428596" y="1171556"/>
          <a:ext cx="736600" cy="620713"/>
        </p:xfrm>
        <a:graphic>
          <a:graphicData uri="http://schemas.openxmlformats.org/presentationml/2006/ole">
            <p:oleObj spid="_x0000_s357384" name="Equation" r:id="rId3" imgW="355320" imgH="291960" progId="Equation.3">
              <p:embed/>
            </p:oleObj>
          </a:graphicData>
        </a:graphic>
      </p:graphicFrame>
      <p:graphicFrame>
        <p:nvGraphicFramePr>
          <p:cNvPr id="14" name="Object 1025"/>
          <p:cNvGraphicFramePr>
            <a:graphicFrameLocks noChangeAspect="1"/>
          </p:cNvGraphicFramePr>
          <p:nvPr/>
        </p:nvGraphicFramePr>
        <p:xfrm>
          <a:off x="428596" y="1704956"/>
          <a:ext cx="709613" cy="620713"/>
        </p:xfrm>
        <a:graphic>
          <a:graphicData uri="http://schemas.openxmlformats.org/presentationml/2006/ole">
            <p:oleObj spid="_x0000_s357385" name="Equation" r:id="rId4" imgW="342720" imgH="291960" progId="Equation.3">
              <p:embed/>
            </p:oleObj>
          </a:graphicData>
        </a:graphic>
      </p:graphicFrame>
      <p:graphicFrame>
        <p:nvGraphicFramePr>
          <p:cNvPr id="15" name="Object 1026"/>
          <p:cNvGraphicFramePr>
            <a:graphicFrameLocks noChangeAspect="1"/>
          </p:cNvGraphicFramePr>
          <p:nvPr/>
        </p:nvGraphicFramePr>
        <p:xfrm>
          <a:off x="352396" y="2279631"/>
          <a:ext cx="2020888" cy="620713"/>
        </p:xfrm>
        <a:graphic>
          <a:graphicData uri="http://schemas.openxmlformats.org/presentationml/2006/ole">
            <p:oleObj spid="_x0000_s357386" name="Equation" r:id="rId5" imgW="977760" imgH="291960" progId="Equation.3">
              <p:embed/>
            </p:oleObj>
          </a:graphicData>
        </a:graphic>
      </p:graphicFrame>
      <p:graphicFrame>
        <p:nvGraphicFramePr>
          <p:cNvPr id="16" name="Object 1027"/>
          <p:cNvGraphicFramePr>
            <a:graphicFrameLocks noChangeAspect="1"/>
          </p:cNvGraphicFramePr>
          <p:nvPr/>
        </p:nvGraphicFramePr>
        <p:xfrm>
          <a:off x="352396" y="3381356"/>
          <a:ext cx="2546350" cy="620713"/>
        </p:xfrm>
        <a:graphic>
          <a:graphicData uri="http://schemas.openxmlformats.org/presentationml/2006/ole">
            <p:oleObj spid="_x0000_s357387" name="Equation" r:id="rId6" imgW="1231560" imgH="291960" progId="Equation.3">
              <p:embed/>
            </p:oleObj>
          </a:graphicData>
        </a:graphic>
      </p:graphicFrame>
      <p:graphicFrame>
        <p:nvGraphicFramePr>
          <p:cNvPr id="17" name="Object 1028"/>
          <p:cNvGraphicFramePr>
            <a:graphicFrameLocks noChangeAspect="1"/>
          </p:cNvGraphicFramePr>
          <p:nvPr/>
        </p:nvGraphicFramePr>
        <p:xfrm>
          <a:off x="352396" y="2847956"/>
          <a:ext cx="760413" cy="620713"/>
        </p:xfrm>
        <a:graphic>
          <a:graphicData uri="http://schemas.openxmlformats.org/presentationml/2006/ole">
            <p:oleObj spid="_x0000_s357388" name="Equation" r:id="rId7" imgW="368280" imgH="291960" progId="Equation.3">
              <p:embed/>
            </p:oleObj>
          </a:graphicData>
        </a:graphic>
      </p:graphicFrame>
      <p:graphicFrame>
        <p:nvGraphicFramePr>
          <p:cNvPr id="18" name="Object 1029"/>
          <p:cNvGraphicFramePr>
            <a:graphicFrameLocks noChangeAspect="1"/>
          </p:cNvGraphicFramePr>
          <p:nvPr/>
        </p:nvGraphicFramePr>
        <p:xfrm>
          <a:off x="352396" y="3979844"/>
          <a:ext cx="708025" cy="620712"/>
        </p:xfrm>
        <a:graphic>
          <a:graphicData uri="http://schemas.openxmlformats.org/presentationml/2006/ole">
            <p:oleObj spid="_x0000_s357389" name="Equation" r:id="rId8" imgW="342720" imgH="291960" progId="Equation.3">
              <p:embed/>
            </p:oleObj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0" y="4872038"/>
            <a:ext cx="53340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876800"/>
            <a:ext cx="3813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7358082" y="928670"/>
            <a:ext cx="107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Method:</a:t>
            </a:r>
          </a:p>
          <a:p>
            <a:r>
              <a:rPr lang="en-US" dirty="0"/>
              <a:t>HF/6-31G</a:t>
            </a:r>
            <a:endParaRPr lang="en-GB" dirty="0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511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Selection of  functional groups</a:t>
            </a:r>
            <a:endParaRPr lang="en-GB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2" name="Group 2"/>
          <p:cNvGrpSpPr>
            <a:grpSpLocks/>
          </p:cNvGrpSpPr>
          <p:nvPr/>
        </p:nvGrpSpPr>
        <p:grpSpPr bwMode="auto">
          <a:xfrm>
            <a:off x="285720" y="357166"/>
            <a:ext cx="5868988" cy="4800600"/>
            <a:chOff x="1057" y="777"/>
            <a:chExt cx="3120" cy="2487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7" y="834"/>
              <a:ext cx="2061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0" y="1300"/>
              <a:ext cx="1781" cy="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6" y="1300"/>
              <a:ext cx="877" cy="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56" y="777"/>
              <a:ext cx="721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78809"/>
            <a:ext cx="5000628" cy="187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0" y="428604"/>
          <a:ext cx="5334000" cy="2643206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  <a:gridCol w="1333500"/>
                <a:gridCol w="1333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591.89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679.70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817.90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546.6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1756.2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135377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307890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730346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00034" y="1000108"/>
            <a:ext cx="446088" cy="2011363"/>
            <a:chOff x="500034" y="857232"/>
            <a:chExt cx="446088" cy="2011363"/>
          </a:xfrm>
        </p:grpSpPr>
        <p:graphicFrame>
          <p:nvGraphicFramePr>
            <p:cNvPr id="6" name="Object 0"/>
            <p:cNvGraphicFramePr>
              <a:graphicFrameLocks noChangeAspect="1"/>
            </p:cNvGraphicFramePr>
            <p:nvPr/>
          </p:nvGraphicFramePr>
          <p:xfrm>
            <a:off x="591932" y="857232"/>
            <a:ext cx="354190" cy="639979"/>
          </p:xfrm>
          <a:graphic>
            <a:graphicData uri="http://schemas.openxmlformats.org/presentationml/2006/ole">
              <p:oleObj spid="_x0000_s358402" name="Equation" r:id="rId3" imgW="139680" imgH="253800" progId="Equation.3">
                <p:embed/>
              </p:oleObj>
            </a:graphicData>
          </a:graphic>
        </p:graphicFrame>
        <p:graphicFrame>
          <p:nvGraphicFramePr>
            <p:cNvPr id="7" name="Object 1"/>
            <p:cNvGraphicFramePr>
              <a:graphicFrameLocks noChangeAspect="1"/>
            </p:cNvGraphicFramePr>
            <p:nvPr/>
          </p:nvGraphicFramePr>
          <p:xfrm>
            <a:off x="500034" y="1588637"/>
            <a:ext cx="354190" cy="639979"/>
          </p:xfrm>
          <a:graphic>
            <a:graphicData uri="http://schemas.openxmlformats.org/presentationml/2006/ole">
              <p:oleObj spid="_x0000_s358403" name="Equation" r:id="rId4" imgW="139680" imgH="253800" progId="Equation.3">
                <p:embed/>
              </p:oleObj>
            </a:graphicData>
          </a:graphic>
        </p:graphicFrame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500034" y="2228616"/>
            <a:ext cx="289096" cy="639979"/>
          </p:xfrm>
          <a:graphic>
            <a:graphicData uri="http://schemas.openxmlformats.org/presentationml/2006/ole">
              <p:oleObj spid="_x0000_s358404" name="Equation" r:id="rId5" imgW="114120" imgH="253800" progId="Equation.3">
                <p:embed/>
              </p:oleObj>
            </a:graphicData>
          </a:graphic>
        </p:graphicFrame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643314"/>
            <a:ext cx="31321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9" y="428604"/>
            <a:ext cx="37758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1857356" y="550070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</a:t>
            </a: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7000892" y="192880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</a:t>
            </a: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3786190"/>
            <a:ext cx="54991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5429256" y="542926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</a:t>
            </a: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072198" y="2928934"/>
            <a:ext cx="2714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Method:  PM3</a:t>
            </a: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746" name="Object 2"/>
          <p:cNvGraphicFramePr>
            <a:graphicFrameLocks noChangeAspect="1"/>
          </p:cNvGraphicFramePr>
          <p:nvPr/>
        </p:nvGraphicFramePr>
        <p:xfrm>
          <a:off x="685800" y="3276600"/>
          <a:ext cx="3200400" cy="1565275"/>
        </p:xfrm>
        <a:graphic>
          <a:graphicData uri="http://schemas.openxmlformats.org/presentationml/2006/ole">
            <p:oleObj spid="_x0000_s287746" r:id="rId3" imgW="876300" imgH="431800" progId="Equation.3">
              <p:embed/>
            </p:oleObj>
          </a:graphicData>
        </a:graphic>
      </p:graphicFrame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0" y="1524000"/>
            <a:ext cx="6096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000" b="0">
                <a:solidFill>
                  <a:srgbClr val="FF0000"/>
                </a:solidFill>
              </a:rPr>
              <a:t>Where n corresponds to the order of the property. </a:t>
            </a:r>
          </a:p>
          <a:p>
            <a:pPr algn="l" eaLnBrk="1" hangingPunct="1"/>
            <a:r>
              <a:rPr lang="en-US" sz="2000" b="0">
                <a:solidFill>
                  <a:srgbClr val="FF0000"/>
                </a:solidFill>
              </a:rPr>
              <a:t>n=</a:t>
            </a:r>
            <a:r>
              <a:rPr lang="el-GR" sz="2000" b="0">
                <a:solidFill>
                  <a:srgbClr val="FF0000"/>
                </a:solidFill>
              </a:rPr>
              <a:t>1</a:t>
            </a:r>
            <a:r>
              <a:rPr lang="en-US" sz="2000" b="0">
                <a:solidFill>
                  <a:srgbClr val="FF0000"/>
                </a:solidFill>
              </a:rPr>
              <a:t>, p=</a:t>
            </a:r>
            <a:r>
              <a:rPr lang="el-GR" sz="2000" b="0">
                <a:solidFill>
                  <a:srgbClr val="FF0000"/>
                </a:solidFill>
              </a:rPr>
              <a:t>μ</a:t>
            </a:r>
          </a:p>
          <a:p>
            <a:pPr algn="l" eaLnBrk="1" hangingPunct="1"/>
            <a:r>
              <a:rPr lang="en-US" sz="2000" b="0">
                <a:solidFill>
                  <a:srgbClr val="FF0000"/>
                </a:solidFill>
              </a:rPr>
              <a:t>n=</a:t>
            </a:r>
            <a:r>
              <a:rPr lang="el-GR" sz="2000" b="0">
                <a:solidFill>
                  <a:srgbClr val="FF0000"/>
                </a:solidFill>
              </a:rPr>
              <a:t>2</a:t>
            </a:r>
            <a:r>
              <a:rPr lang="en-US" sz="2000" b="0">
                <a:solidFill>
                  <a:srgbClr val="FF0000"/>
                </a:solidFill>
              </a:rPr>
              <a:t>, p=</a:t>
            </a:r>
            <a:r>
              <a:rPr lang="el-GR" sz="2000" b="0">
                <a:solidFill>
                  <a:srgbClr val="FF0000"/>
                </a:solidFill>
              </a:rPr>
              <a:t>α</a:t>
            </a:r>
          </a:p>
          <a:p>
            <a:pPr algn="l" eaLnBrk="1" hangingPunct="1"/>
            <a:r>
              <a:rPr lang="en-US" sz="2000" b="0">
                <a:solidFill>
                  <a:srgbClr val="FF0000"/>
                </a:solidFill>
              </a:rPr>
              <a:t>n=</a:t>
            </a:r>
            <a:r>
              <a:rPr lang="el-GR" sz="2000" b="0">
                <a:solidFill>
                  <a:srgbClr val="FF0000"/>
                </a:solidFill>
              </a:rPr>
              <a:t>3</a:t>
            </a:r>
            <a:r>
              <a:rPr lang="en-US" sz="2000" b="0">
                <a:solidFill>
                  <a:srgbClr val="FF0000"/>
                </a:solidFill>
              </a:rPr>
              <a:t>, p=</a:t>
            </a:r>
            <a:r>
              <a:rPr lang="el-GR" sz="2000" b="0">
                <a:solidFill>
                  <a:srgbClr val="FF0000"/>
                </a:solidFill>
              </a:rPr>
              <a:t>β</a:t>
            </a:r>
            <a:endParaRPr lang="en-US" sz="2000" b="0">
              <a:solidFill>
                <a:srgbClr val="FF0000"/>
              </a:solidFill>
            </a:endParaRPr>
          </a:p>
          <a:p>
            <a:pPr algn="l" eaLnBrk="1" hangingPunct="1"/>
            <a:r>
              <a:rPr lang="en-US" sz="2000" b="0">
                <a:solidFill>
                  <a:srgbClr val="FF0000"/>
                </a:solidFill>
              </a:rPr>
              <a:t>n=</a:t>
            </a:r>
            <a:r>
              <a:rPr lang="el-GR" sz="2000" b="0">
                <a:solidFill>
                  <a:srgbClr val="FF0000"/>
                </a:solidFill>
              </a:rPr>
              <a:t>4</a:t>
            </a:r>
            <a:r>
              <a:rPr lang="en-US" sz="2000" b="0">
                <a:solidFill>
                  <a:srgbClr val="FF0000"/>
                </a:solidFill>
              </a:rPr>
              <a:t>, p=</a:t>
            </a:r>
            <a:r>
              <a:rPr lang="el-GR" sz="2000" b="0">
                <a:solidFill>
                  <a:srgbClr val="FF0000"/>
                </a:solidFill>
              </a:rPr>
              <a:t>γ</a:t>
            </a:r>
            <a:r>
              <a:rPr lang="en-US" sz="900" b="0">
                <a:solidFill>
                  <a:srgbClr val="FF0000"/>
                </a:solidFill>
                <a:latin typeface="Times New Roman" charset="0"/>
              </a:rPr>
              <a:t> </a:t>
            </a:r>
            <a:endParaRPr lang="en-US" b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87750" name="Rectangle 6"/>
          <p:cNvSpPr>
            <a:spLocks noChangeArrowheads="1"/>
          </p:cNvSpPr>
          <p:nvPr/>
        </p:nvSpPr>
        <p:spPr bwMode="auto">
          <a:xfrm>
            <a:off x="4100513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77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72074"/>
            <a:ext cx="8763000" cy="10906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18900000" algn="ctr" rotWithShape="0">
              <a:srgbClr val="008000"/>
            </a:outerShdw>
          </a:effectLst>
        </p:spPr>
      </p:pic>
      <p:graphicFrame>
        <p:nvGraphicFramePr>
          <p:cNvPr id="287756" name="Object 12"/>
          <p:cNvGraphicFramePr>
            <a:graphicFrameLocks noChangeAspect="1"/>
          </p:cNvGraphicFramePr>
          <p:nvPr/>
        </p:nvGraphicFramePr>
        <p:xfrm>
          <a:off x="304800" y="0"/>
          <a:ext cx="2743200" cy="1462088"/>
        </p:xfrm>
        <a:graphic>
          <a:graphicData uri="http://schemas.openxmlformats.org/presentationml/2006/ole">
            <p:oleObj spid="_x0000_s287756" name="Equation" r:id="rId5" imgW="711000" imgH="380880" progId="Equation.3">
              <p:embed/>
            </p:oleObj>
          </a:graphicData>
        </a:graphic>
      </p:graphicFrame>
      <p:sp>
        <p:nvSpPr>
          <p:cNvPr id="287757" name="Text Box 13"/>
          <p:cNvSpPr txBox="1">
            <a:spLocks noChangeArrowheads="1"/>
          </p:cNvSpPr>
          <p:nvPr/>
        </p:nvSpPr>
        <p:spPr bwMode="auto">
          <a:xfrm>
            <a:off x="2819400" y="2209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Average values</a:t>
            </a:r>
            <a:endParaRPr lang="en-GB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7759" name="Oval 15"/>
          <p:cNvSpPr>
            <a:spLocks noChangeArrowheads="1"/>
          </p:cNvSpPr>
          <p:nvPr/>
        </p:nvSpPr>
        <p:spPr bwMode="auto">
          <a:xfrm>
            <a:off x="8077200" y="18288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762" name="Oval 18"/>
          <p:cNvSpPr>
            <a:spLocks noChangeArrowheads="1"/>
          </p:cNvSpPr>
          <p:nvPr/>
        </p:nvSpPr>
        <p:spPr bwMode="auto">
          <a:xfrm>
            <a:off x="6324600" y="762000"/>
            <a:ext cx="2133600" cy="2057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7764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429000"/>
            <a:ext cx="48768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0322" dir="17306097" algn="ctr" rotWithShape="0">
              <a:schemeClr val="accent2"/>
            </a:outerShdw>
          </a:effectLst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2743200" y="2286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</a:t>
            </a:r>
            <a:endParaRPr lang="en-GB" sz="3200" b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228600" y="785794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</a:t>
            </a:r>
            <a:r>
              <a:rPr lang="en-US" b="0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 insertion significantly modifies the NLO response</a:t>
            </a:r>
            <a:r>
              <a:rPr lang="el-GR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GB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228600" y="1357298"/>
            <a:ext cx="891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algn="just">
              <a:spcBef>
                <a:spcPct val="50000"/>
              </a:spcBef>
              <a:buFont typeface="Wingdings" pitchFamily="2" charset="2"/>
              <a:buChar char="þ"/>
            </a:pPr>
            <a:r>
              <a:rPr lang="en-US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 insertion modifies remarkably the electronic spectrum</a:t>
            </a:r>
          </a:p>
          <a:p>
            <a:pPr marL="381000" indent="-3810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(larger transition dipole moments</a:t>
            </a:r>
            <a:r>
              <a:rPr lang="en-US" b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low lying states)</a:t>
            </a:r>
            <a:r>
              <a:rPr lang="el-GR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b="0" dirty="0">
              <a:solidFill>
                <a:srgbClr val="008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8600" y="2500306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algn="just">
              <a:spcBef>
                <a:spcPct val="50000"/>
              </a:spcBef>
              <a:buFont typeface="Wingdings" pitchFamily="2" charset="2"/>
              <a:buChar char="þ"/>
            </a:pPr>
            <a:r>
              <a:rPr lang="en-US" b="0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b="0" dirty="0" err="1" smtClean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diradical</a:t>
            </a:r>
            <a:r>
              <a:rPr lang="en-US" b="0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character enhances the NLO properties.</a:t>
            </a:r>
            <a:endParaRPr lang="en-GB" sz="2800" b="0" dirty="0">
              <a:solidFill>
                <a:srgbClr val="66FF66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8600" y="307181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algn="just">
              <a:spcBef>
                <a:spcPct val="50000"/>
              </a:spcBef>
              <a:buFont typeface="Wingdings" pitchFamily="2" charset="2"/>
              <a:buChar char="þ"/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tuning of NLO response in Fullerenes derivatives depends on the functional groups.</a:t>
            </a:r>
            <a:endParaRPr lang="en-GB" sz="2800" b="0" dirty="0">
              <a:solidFill>
                <a:srgbClr val="FFFF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5720" y="3687901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en-US" dirty="0"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Tuning the NLO properties </a:t>
            </a:r>
            <a:endParaRPr lang="en-GB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l"/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l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l"/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TDM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matrix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elements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inverse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proportional 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l"/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                          to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products of energy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differences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l"/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l"/>
            <a:endParaRPr lang="en-US" sz="3200" dirty="0"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2571736" y="4429132"/>
            <a:ext cx="1928826" cy="9286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500562" y="4429132"/>
            <a:ext cx="2214578" cy="10715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35942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6001643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A.Avramopoulos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H. Reis, J. Li and M. G. Papadopoulos, </a:t>
            </a:r>
            <a:r>
              <a:rPr kumimoji="0" lang="en-US" i="1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J. Am. Chem. Soc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., 126,  6179 (2004);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F.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Holka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A.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Avramopoulos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O.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Loboda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V.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Kellöand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 M. G. Papadopoulos, </a:t>
            </a:r>
            <a:r>
              <a:rPr kumimoji="0" lang="en-US" i="1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Chem</a:t>
            </a:r>
            <a:r>
              <a:rPr kumimoji="0" lang="en-US" i="1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 Phys. </a:t>
            </a:r>
            <a:r>
              <a:rPr kumimoji="0" lang="fr-FR" i="1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Letters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472, 185 (2009);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A.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Avramopoulos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L.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Serrano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-Andrés, J. Li, M. G.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Papadopoulos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</a:t>
            </a:r>
            <a:r>
              <a:rPr kumimoji="0" lang="fr-FR" i="1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J. </a:t>
            </a:r>
            <a:r>
              <a:rPr kumimoji="0" lang="fr-FR" i="1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Chem</a:t>
            </a:r>
            <a:r>
              <a:rPr kumimoji="0" lang="fr-FR" i="1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. </a:t>
            </a:r>
            <a:r>
              <a:rPr kumimoji="0" lang="fr-FR" i="1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Theor</a:t>
            </a:r>
            <a:r>
              <a:rPr kumimoji="0" lang="fr-FR" i="1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. </a:t>
            </a:r>
            <a:r>
              <a:rPr kumimoji="0" lang="fr-FR" i="1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Comp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., 6, 3365 	(2010);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A.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Avramopoulos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</a:t>
            </a: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Luis-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Serrano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-Andrés, H. Reis, M. G.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Papadopoulos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</a:t>
            </a:r>
            <a:r>
              <a:rPr kumimoji="0" lang="fr-FR" i="1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J. </a:t>
            </a:r>
            <a:r>
              <a:rPr kumimoji="0" lang="fr-FR" i="1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Chem</a:t>
            </a:r>
            <a:r>
              <a:rPr kumimoji="0" lang="fr-FR" i="1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. Phys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., 127, 214102 (2007)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-Bold"/>
              </a:rPr>
              <a:t>A.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-Bold"/>
              </a:rPr>
              <a:t>Avramopoulos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-Bold"/>
              </a:rPr>
              <a:t>, J. Li, N.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-Bold"/>
              </a:rPr>
              <a:t>Holzmann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-Bold"/>
              </a:rPr>
              <a:t>, G.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-Bold"/>
              </a:rPr>
              <a:t>Frenking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-Roman" charset="0"/>
                <a:ea typeface="Times New Roman" pitchFamily="18" charset="0"/>
              </a:rPr>
              <a:t>,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-Bold"/>
              </a:rPr>
              <a:t>M. G.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-Bold"/>
              </a:rPr>
              <a:t>Papado</a:t>
            </a:r>
            <a:r>
              <a:rPr kumimoji="0" lang="es-ES_tradnl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-Bold"/>
              </a:rPr>
              <a:t>poulos</a:t>
            </a:r>
            <a:r>
              <a:rPr kumimoji="0" lang="es-ES_tradnl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-Bold"/>
              </a:rPr>
              <a:t>, </a:t>
            </a:r>
            <a:r>
              <a:rPr kumimoji="0" lang="es-ES_tradnl" i="1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-Bold"/>
              </a:rPr>
              <a:t>J. </a:t>
            </a:r>
            <a:r>
              <a:rPr kumimoji="0" lang="es-ES_tradnl" i="1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-Bold"/>
              </a:rPr>
              <a:t>Phys</a:t>
            </a:r>
            <a:r>
              <a:rPr kumimoji="0" lang="es-ES_tradnl" i="1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-Bold"/>
              </a:rPr>
              <a:t>. </a:t>
            </a:r>
            <a:r>
              <a:rPr kumimoji="0" lang="es-ES_tradnl" i="1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-Bold"/>
              </a:rPr>
              <a:t>Chem</a:t>
            </a:r>
            <a:r>
              <a:rPr kumimoji="0" lang="es-ES_tradnl" i="1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-Bold"/>
              </a:rPr>
              <a:t>. A</a:t>
            </a:r>
            <a:r>
              <a:rPr kumimoji="0" lang="es-ES_tradnl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-Bold"/>
              </a:rPr>
              <a:t>, 115, 102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-Bold"/>
              </a:rPr>
              <a:t>26 (2011).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L.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Serrano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-Andrés, A.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Avramopoulos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J. Li, P.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Labéquerie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D.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Bégué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V. 	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Kellö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and M. G.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Papado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poulos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</a:t>
            </a:r>
            <a:r>
              <a:rPr kumimoji="0" lang="en-US" i="1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J. Chem. Phys,.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 131, 134312 (2009).</a:t>
            </a:r>
            <a:endParaRPr lang="en-US" dirty="0">
              <a:solidFill>
                <a:srgbClr val="2720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O.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Loboda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R.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Zalesny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A.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Avramopoulos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J. M. Luis, B.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Kirtman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N.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Tagmatarchis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H. Reis, M. G. Papadopoulos, </a:t>
            </a:r>
            <a:r>
              <a:rPr kumimoji="0" lang="en-US" i="1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J. Phys. Chem. A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, 113, 1159 (2009).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2720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500042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 </a:t>
            </a:r>
            <a:r>
              <a:rPr lang="en-US" sz="2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Manthos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G. Papadopoulos , Research Director NHRF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</a:t>
            </a:r>
            <a:r>
              <a:rPr lang="el-GR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Heribert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Reis,</a:t>
            </a:r>
            <a:r>
              <a:rPr lang="el-GR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NHRF, Greece</a:t>
            </a:r>
            <a:endParaRPr lang="el-GR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</a:t>
            </a:r>
            <a:r>
              <a:rPr lang="el-GR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Jiabo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Li </a:t>
            </a: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SciNet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Technologies, San </a:t>
            </a: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Diego,California</a:t>
            </a:r>
            <a:endParaRPr lang="el-GR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</a:t>
            </a:r>
            <a:r>
              <a:rPr lang="el-GR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Luis Serrano-</a:t>
            </a: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Andres,University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</a:t>
            </a:r>
            <a:r>
              <a:rPr lang="en-US" sz="2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Valencia,Spain</a:t>
            </a:r>
            <a:endParaRPr lang="el-GR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</a:t>
            </a:r>
            <a:r>
              <a:rPr lang="el-GR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Josep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Maria Luis, University of </a:t>
            </a:r>
            <a:r>
              <a:rPr lang="en-US" sz="2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Girona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Spain</a:t>
            </a:r>
            <a:endParaRPr lang="en-US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Prof. Bernard </a:t>
            </a: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Kirtman</a:t>
            </a:r>
            <a:r>
              <a:rPr lang="el-GR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University of California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Santa Barbara, USA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Prof. Vladimir </a:t>
            </a:r>
            <a:r>
              <a:rPr lang="en-US" sz="2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Kell</a:t>
            </a:r>
            <a:r>
              <a:rPr lang="en-US" sz="2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, Comenius University, Slovakia</a:t>
            </a:r>
            <a:endParaRPr lang="en-GB" sz="28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GB" sz="28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pic>
        <p:nvPicPr>
          <p:cNvPr id="392194" name="Picture 2" descr="http://www.eie.gr/nhrf/images/topbar-nhr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38681" cy="16240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285816" y="4214818"/>
            <a:ext cx="94298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http://www.eie.gr/nhrf/institutes/iopc/researchgroups/ccg-group/ccg-en.html</a:t>
            </a:r>
            <a:endParaRPr lang="en-US" sz="2100" dirty="0">
              <a:solidFill>
                <a:srgbClr val="2720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86124"/>
            <a:ext cx="8501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Chemistry Group</a:t>
            </a:r>
            <a:endParaRPr lang="en-US" sz="4000" dirty="0">
              <a:solidFill>
                <a:srgbClr val="2720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44000" cy="139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76200" y="0"/>
            <a:ext cx="9067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eaLnBrk="1" hangingPunct="1">
              <a:tabLst>
                <a:tab pos="914400" algn="l"/>
                <a:tab pos="1143000" algn="l"/>
                <a:tab pos="5270500" algn="l"/>
              </a:tabLst>
            </a:pPr>
            <a:r>
              <a:rPr lang="en-US" sz="2000" dirty="0"/>
              <a:t>   </a:t>
            </a: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the study of these properties is important:</a:t>
            </a:r>
            <a:endParaRPr lang="en-US" b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algn="l">
              <a:tabLst>
                <a:tab pos="914400" algn="l"/>
                <a:tab pos="1143000" algn="l"/>
                <a:tab pos="5270500" algn="l"/>
              </a:tabLst>
            </a:pPr>
            <a:r>
              <a:rPr lang="en-US" dirty="0">
                <a:latin typeface="Times New Roman" charset="0"/>
              </a:rPr>
              <a:t> </a:t>
            </a:r>
          </a:p>
          <a:p>
            <a:pPr marL="285750" algn="l">
              <a:tabLst>
                <a:tab pos="914400" algn="l"/>
                <a:tab pos="1143000" algn="l"/>
                <a:tab pos="5270500" algn="l"/>
              </a:tabLst>
            </a:pPr>
            <a:r>
              <a:rPr lang="en-US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Theory</a:t>
            </a:r>
          </a:p>
          <a:p>
            <a:pPr marL="285750" algn="l">
              <a:tabLst>
                <a:tab pos="914400" algn="l"/>
                <a:tab pos="1143000" algn="l"/>
                <a:tab pos="5270500" algn="l"/>
              </a:tabLst>
            </a:pPr>
            <a:endParaRPr lang="en-US" u="sng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285750" algn="just">
              <a:buFont typeface="Wingdings" pitchFamily="2" charset="2"/>
              <a:buChar char="Ø"/>
              <a:tabLst>
                <a:tab pos="914400" algn="l"/>
                <a:tab pos="1143000" algn="l"/>
                <a:tab pos="5270500" algn="l"/>
              </a:tabLst>
            </a:pPr>
            <a:r>
              <a:rPr lang="en-US" dirty="0">
                <a:latin typeface="Times New Roman" charset="0"/>
              </a:rPr>
              <a:t>  	</a:t>
            </a:r>
            <a:r>
              <a:rPr lang="en-US" b="0" dirty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Allow the advance understanding of the electronic and 	</a:t>
            </a:r>
            <a:r>
              <a:rPr lang="en-US" b="0" dirty="0" err="1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vibrational</a:t>
            </a:r>
            <a:r>
              <a:rPr lang="en-US" b="0" dirty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structure of the molecules.</a:t>
            </a:r>
            <a:r>
              <a:rPr lang="en-GB" b="0" dirty="0"/>
              <a:t> </a:t>
            </a:r>
            <a:r>
              <a:rPr lang="en-US" dirty="0"/>
              <a:t>  </a:t>
            </a:r>
          </a:p>
          <a:p>
            <a:pPr marL="285750" algn="l">
              <a:tabLst>
                <a:tab pos="914400" algn="l"/>
                <a:tab pos="1143000" algn="l"/>
                <a:tab pos="5270500" algn="l"/>
              </a:tabLst>
            </a:pPr>
            <a:r>
              <a:rPr lang="en-US" dirty="0">
                <a:latin typeface="Times New Roman" charset="0"/>
              </a:rPr>
              <a:t>  </a:t>
            </a:r>
            <a:r>
              <a:rPr lang="en-US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Applications</a:t>
            </a:r>
          </a:p>
          <a:p>
            <a:pPr marL="285750" algn="l">
              <a:tabLst>
                <a:tab pos="914400" algn="l"/>
                <a:tab pos="1143000" algn="l"/>
                <a:tab pos="5270500" algn="l"/>
              </a:tabLst>
            </a:pPr>
            <a:r>
              <a:rPr lang="en-US" dirty="0">
                <a:latin typeface="Times New Roman" charset="0"/>
              </a:rPr>
              <a:t> </a:t>
            </a:r>
            <a:endParaRPr lang="en-US" b="0" dirty="0">
              <a:latin typeface="Times New Roman" charset="0"/>
            </a:endParaRPr>
          </a:p>
          <a:p>
            <a:pPr marL="285750" algn="just">
              <a:buFont typeface="Wingdings" pitchFamily="2" charset="2"/>
              <a:buChar char="Ø"/>
              <a:tabLst>
                <a:tab pos="914400" algn="l"/>
                <a:tab pos="1143000" algn="l"/>
                <a:tab pos="5270500" algn="l"/>
              </a:tabLst>
            </a:pPr>
            <a:r>
              <a:rPr lang="en-US" b="0" dirty="0">
                <a:latin typeface="Times New Roman" charset="0"/>
                <a:sym typeface="Wingdings" pitchFamily="2" charset="2"/>
              </a:rPr>
              <a:t>  	</a:t>
            </a:r>
            <a:r>
              <a:rPr lang="en-US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Design and study of NLO materials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(optical processing of     	information, optical computing)</a:t>
            </a:r>
            <a:endParaRPr lang="en-US" b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285750" algn="l">
              <a:buFont typeface="Wingdings" pitchFamily="2" charset="2"/>
              <a:buChar char="Ø"/>
              <a:tabLst>
                <a:tab pos="914400" algn="l"/>
                <a:tab pos="1143000" algn="l"/>
                <a:tab pos="5270500" algn="l"/>
              </a:tabLst>
            </a:pPr>
            <a:endParaRPr lang="en-US" b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8" y="6400800"/>
            <a:ext cx="2895600" cy="457200"/>
          </a:xfrm>
        </p:spPr>
        <p:txBody>
          <a:bodyPr/>
          <a:lstStyle/>
          <a:p>
            <a:r>
              <a:rPr lang="nb-NO" dirty="0" smtClean="0"/>
              <a:t>HP-SEE User Forum 2012,October 17-19, 2012, Belgrade, Serbia</a:t>
            </a:r>
            <a:endParaRPr lang="en-US" dirty="0"/>
          </a:p>
        </p:txBody>
      </p:sp>
      <p:pic>
        <p:nvPicPr>
          <p:cNvPr id="11" name="Picture 14" descr="in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833812"/>
            <a:ext cx="296386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2071670" y="4714884"/>
            <a:ext cx="778401" cy="702237"/>
            <a:chOff x="2071670" y="4714884"/>
            <a:chExt cx="778401" cy="702237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071670" y="4714884"/>
              <a:ext cx="778401" cy="508560"/>
            </a:xfrm>
            <a:custGeom>
              <a:avLst/>
              <a:gdLst/>
              <a:ahLst/>
              <a:cxnLst>
                <a:cxn ang="0">
                  <a:pos x="15" y="119"/>
                </a:cxn>
                <a:cxn ang="0">
                  <a:pos x="112" y="409"/>
                </a:cxn>
                <a:cxn ang="0">
                  <a:pos x="689" y="54"/>
                </a:cxn>
                <a:cxn ang="0">
                  <a:pos x="696" y="736"/>
                </a:cxn>
                <a:cxn ang="0">
                  <a:pos x="1325" y="357"/>
                </a:cxn>
                <a:cxn ang="0">
                  <a:pos x="1325" y="1114"/>
                </a:cxn>
                <a:cxn ang="0">
                  <a:pos x="1956" y="736"/>
                </a:cxn>
                <a:cxn ang="0">
                  <a:pos x="1904" y="1377"/>
                </a:cxn>
                <a:cxn ang="0">
                  <a:pos x="2304" y="1195"/>
                </a:cxn>
              </a:cxnLst>
              <a:rect l="0" t="0" r="r" b="b"/>
              <a:pathLst>
                <a:path w="2304" h="1453">
                  <a:moveTo>
                    <a:pt x="15" y="119"/>
                  </a:moveTo>
                  <a:cubicBezTo>
                    <a:pt x="30" y="167"/>
                    <a:pt x="0" y="420"/>
                    <a:pt x="112" y="409"/>
                  </a:cubicBezTo>
                  <a:cubicBezTo>
                    <a:pt x="225" y="399"/>
                    <a:pt x="591" y="0"/>
                    <a:pt x="689" y="54"/>
                  </a:cubicBezTo>
                  <a:cubicBezTo>
                    <a:pt x="786" y="109"/>
                    <a:pt x="590" y="686"/>
                    <a:pt x="696" y="736"/>
                  </a:cubicBezTo>
                  <a:cubicBezTo>
                    <a:pt x="801" y="786"/>
                    <a:pt x="1220" y="294"/>
                    <a:pt x="1325" y="357"/>
                  </a:cubicBezTo>
                  <a:cubicBezTo>
                    <a:pt x="1430" y="420"/>
                    <a:pt x="1220" y="1051"/>
                    <a:pt x="1325" y="1114"/>
                  </a:cubicBezTo>
                  <a:cubicBezTo>
                    <a:pt x="1430" y="1178"/>
                    <a:pt x="1860" y="692"/>
                    <a:pt x="1956" y="736"/>
                  </a:cubicBezTo>
                  <a:cubicBezTo>
                    <a:pt x="2052" y="780"/>
                    <a:pt x="1846" y="1301"/>
                    <a:pt x="1904" y="1377"/>
                  </a:cubicBezTo>
                  <a:cubicBezTo>
                    <a:pt x="1962" y="1453"/>
                    <a:pt x="2221" y="1233"/>
                    <a:pt x="2304" y="119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2129614" y="4959921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l-GR" b="0" dirty="0">
                  <a:latin typeface="Times New Roman" pitchFamily="18" charset="0"/>
                </a:rPr>
                <a:t>ω</a:t>
              </a:r>
              <a:endParaRPr lang="en-GB" b="0" dirty="0">
                <a:latin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86182" y="4643446"/>
            <a:ext cx="1104318" cy="1828800"/>
            <a:chOff x="4686882" y="2743200"/>
            <a:chExt cx="1104318" cy="1828800"/>
          </a:xfrm>
        </p:grpSpPr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4686879" y="3313961"/>
              <a:ext cx="836563" cy="978299"/>
              <a:chOff x="3072" y="2112"/>
              <a:chExt cx="1056" cy="1198"/>
            </a:xfrm>
          </p:grpSpPr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3264" y="2112"/>
                <a:ext cx="864" cy="390"/>
              </a:xfrm>
              <a:custGeom>
                <a:avLst/>
                <a:gdLst/>
                <a:ahLst/>
                <a:cxnLst>
                  <a:cxn ang="0">
                    <a:pos x="0" y="253"/>
                  </a:cxn>
                  <a:cxn ang="0">
                    <a:pos x="195" y="646"/>
                  </a:cxn>
                  <a:cxn ang="0">
                    <a:pos x="491" y="10"/>
                  </a:cxn>
                  <a:cxn ang="0">
                    <a:pos x="728" y="668"/>
                  </a:cxn>
                  <a:cxn ang="0">
                    <a:pos x="1053" y="0"/>
                  </a:cxn>
                  <a:cxn ang="0">
                    <a:pos x="1332" y="667"/>
                  </a:cxn>
                  <a:cxn ang="0">
                    <a:pos x="1653" y="20"/>
                  </a:cxn>
                  <a:cxn ang="0">
                    <a:pos x="1936" y="667"/>
                  </a:cxn>
                  <a:cxn ang="0">
                    <a:pos x="2233" y="40"/>
                  </a:cxn>
                  <a:cxn ang="0">
                    <a:pos x="2541" y="666"/>
                  </a:cxn>
                  <a:cxn ang="0">
                    <a:pos x="2793" y="60"/>
                  </a:cxn>
                  <a:cxn ang="0">
                    <a:pos x="3016" y="641"/>
                  </a:cxn>
                  <a:cxn ang="0">
                    <a:pos x="3233" y="220"/>
                  </a:cxn>
                </a:cxnLst>
                <a:rect l="0" t="0" r="r" b="b"/>
                <a:pathLst>
                  <a:path w="3233" h="686">
                    <a:moveTo>
                      <a:pt x="0" y="253"/>
                    </a:moveTo>
                    <a:cubicBezTo>
                      <a:pt x="35" y="318"/>
                      <a:pt x="114" y="686"/>
                      <a:pt x="195" y="646"/>
                    </a:cubicBezTo>
                    <a:cubicBezTo>
                      <a:pt x="276" y="606"/>
                      <a:pt x="402" y="5"/>
                      <a:pt x="491" y="10"/>
                    </a:cubicBezTo>
                    <a:cubicBezTo>
                      <a:pt x="579" y="13"/>
                      <a:pt x="634" y="670"/>
                      <a:pt x="728" y="668"/>
                    </a:cubicBezTo>
                    <a:cubicBezTo>
                      <a:pt x="822" y="666"/>
                      <a:pt x="952" y="0"/>
                      <a:pt x="1053" y="0"/>
                    </a:cubicBezTo>
                    <a:cubicBezTo>
                      <a:pt x="1154" y="0"/>
                      <a:pt x="1232" y="664"/>
                      <a:pt x="1332" y="667"/>
                    </a:cubicBezTo>
                    <a:cubicBezTo>
                      <a:pt x="1432" y="670"/>
                      <a:pt x="1552" y="20"/>
                      <a:pt x="1653" y="20"/>
                    </a:cubicBezTo>
                    <a:cubicBezTo>
                      <a:pt x="1754" y="20"/>
                      <a:pt x="1839" y="664"/>
                      <a:pt x="1936" y="667"/>
                    </a:cubicBezTo>
                    <a:cubicBezTo>
                      <a:pt x="2033" y="670"/>
                      <a:pt x="2132" y="40"/>
                      <a:pt x="2233" y="40"/>
                    </a:cubicBezTo>
                    <a:cubicBezTo>
                      <a:pt x="2334" y="40"/>
                      <a:pt x="2448" y="663"/>
                      <a:pt x="2541" y="666"/>
                    </a:cubicBezTo>
                    <a:cubicBezTo>
                      <a:pt x="2634" y="669"/>
                      <a:pt x="2714" y="64"/>
                      <a:pt x="2793" y="60"/>
                    </a:cubicBezTo>
                    <a:cubicBezTo>
                      <a:pt x="2872" y="56"/>
                      <a:pt x="2943" y="614"/>
                      <a:pt x="3016" y="641"/>
                    </a:cubicBezTo>
                    <a:cubicBezTo>
                      <a:pt x="3089" y="668"/>
                      <a:pt x="3188" y="308"/>
                      <a:pt x="3233" y="220"/>
                    </a:cubicBezTo>
                  </a:path>
                </a:pathLst>
              </a:custGeom>
              <a:noFill/>
              <a:ln w="1905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3072" y="2688"/>
                <a:ext cx="982" cy="622"/>
              </a:xfrm>
              <a:custGeom>
                <a:avLst/>
                <a:gdLst/>
                <a:ahLst/>
                <a:cxnLst>
                  <a:cxn ang="0">
                    <a:pos x="15" y="119"/>
                  </a:cxn>
                  <a:cxn ang="0">
                    <a:pos x="112" y="409"/>
                  </a:cxn>
                  <a:cxn ang="0">
                    <a:pos x="689" y="54"/>
                  </a:cxn>
                  <a:cxn ang="0">
                    <a:pos x="696" y="736"/>
                  </a:cxn>
                  <a:cxn ang="0">
                    <a:pos x="1325" y="357"/>
                  </a:cxn>
                  <a:cxn ang="0">
                    <a:pos x="1325" y="1114"/>
                  </a:cxn>
                  <a:cxn ang="0">
                    <a:pos x="1956" y="736"/>
                  </a:cxn>
                  <a:cxn ang="0">
                    <a:pos x="1904" y="1377"/>
                  </a:cxn>
                  <a:cxn ang="0">
                    <a:pos x="2304" y="1195"/>
                  </a:cxn>
                </a:cxnLst>
                <a:rect l="0" t="0" r="r" b="b"/>
                <a:pathLst>
                  <a:path w="2304" h="1453">
                    <a:moveTo>
                      <a:pt x="15" y="119"/>
                    </a:moveTo>
                    <a:cubicBezTo>
                      <a:pt x="30" y="167"/>
                      <a:pt x="0" y="420"/>
                      <a:pt x="112" y="409"/>
                    </a:cubicBezTo>
                    <a:cubicBezTo>
                      <a:pt x="225" y="399"/>
                      <a:pt x="591" y="0"/>
                      <a:pt x="689" y="54"/>
                    </a:cubicBezTo>
                    <a:cubicBezTo>
                      <a:pt x="786" y="109"/>
                      <a:pt x="590" y="686"/>
                      <a:pt x="696" y="736"/>
                    </a:cubicBezTo>
                    <a:cubicBezTo>
                      <a:pt x="801" y="786"/>
                      <a:pt x="1220" y="294"/>
                      <a:pt x="1325" y="357"/>
                    </a:cubicBezTo>
                    <a:cubicBezTo>
                      <a:pt x="1430" y="420"/>
                      <a:pt x="1220" y="1051"/>
                      <a:pt x="1325" y="1114"/>
                    </a:cubicBezTo>
                    <a:cubicBezTo>
                      <a:pt x="1430" y="1178"/>
                      <a:pt x="1860" y="692"/>
                      <a:pt x="1956" y="736"/>
                    </a:cubicBezTo>
                    <a:cubicBezTo>
                      <a:pt x="2052" y="780"/>
                      <a:pt x="1846" y="1301"/>
                      <a:pt x="1904" y="1377"/>
                    </a:cubicBezTo>
                    <a:cubicBezTo>
                      <a:pt x="1962" y="1453"/>
                      <a:pt x="2221" y="1233"/>
                      <a:pt x="2304" y="119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4953000" y="2743200"/>
              <a:ext cx="838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l-GR" b="0">
                  <a:latin typeface="Times New Roman" pitchFamily="18" charset="0"/>
                </a:rPr>
                <a:t>2ω</a:t>
              </a:r>
              <a:endParaRPr lang="en-GB" b="0">
                <a:latin typeface="Times New Roman" pitchFamily="18" charset="0"/>
              </a:endParaRP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4724400" y="41148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l-GR" b="0" dirty="0">
                  <a:latin typeface="Times New Roman" pitchFamily="18" charset="0"/>
                </a:rPr>
                <a:t>ω</a:t>
              </a:r>
              <a:endParaRPr lang="en-GB" b="0" dirty="0">
                <a:latin typeface="Times New Roman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857752" y="450057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3200" dirty="0" smtClean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GOAL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DESIGNING MOLECULES FOR NON-LINEAR OPTICAL APPLICATIONS</a:t>
            </a:r>
            <a:r>
              <a:rPr lang="en-GB" dirty="0" smtClean="0">
                <a:solidFill>
                  <a:srgbClr val="2720AA"/>
                </a:solidFill>
              </a:rPr>
              <a:t> </a:t>
            </a:r>
            <a:endParaRPr lang="en-US" dirty="0">
              <a:solidFill>
                <a:srgbClr val="2720AA"/>
              </a:solidFill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76200" y="5334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eaLnBrk="1" hangingPunct="1">
              <a:tabLst>
                <a:tab pos="914400" algn="l"/>
                <a:tab pos="1143000" algn="l"/>
                <a:tab pos="5270500" algn="l"/>
              </a:tabLst>
            </a:pPr>
            <a:r>
              <a:rPr lang="en-US" sz="2000"/>
              <a:t>   </a:t>
            </a: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that affect the study of the (hyper)polarizabilities:</a:t>
            </a:r>
          </a:p>
        </p:txBody>
      </p:sp>
      <p:sp>
        <p:nvSpPr>
          <p:cNvPr id="288771" name="Line 3"/>
          <p:cNvSpPr>
            <a:spLocks noChangeShapeType="1"/>
          </p:cNvSpPr>
          <p:nvPr/>
        </p:nvSpPr>
        <p:spPr bwMode="auto">
          <a:xfrm flipH="1">
            <a:off x="2438400" y="1295400"/>
            <a:ext cx="19050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0" y="2514600"/>
            <a:ext cx="41148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 correlation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level quantum chemistry </a:t>
            </a:r>
            <a:r>
              <a:rPr lang="en-US" sz="18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ab-initio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methods need to be used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MP2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CCSD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CCSD(T)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CASSCF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CASPT2</a:t>
            </a:r>
          </a:p>
        </p:txBody>
      </p:sp>
      <p:sp>
        <p:nvSpPr>
          <p:cNvPr id="288775" name="Line 7"/>
          <p:cNvSpPr>
            <a:spLocks noChangeShapeType="1"/>
          </p:cNvSpPr>
          <p:nvPr/>
        </p:nvSpPr>
        <p:spPr bwMode="auto">
          <a:xfrm>
            <a:off x="4343400" y="1295400"/>
            <a:ext cx="19050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8776" name="Rectangle 8"/>
          <p:cNvSpPr>
            <a:spLocks noChangeArrowheads="1"/>
          </p:cNvSpPr>
          <p:nvPr/>
        </p:nvSpPr>
        <p:spPr bwMode="auto">
          <a:xfrm>
            <a:off x="4343400" y="2438400"/>
            <a:ext cx="48006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Basis set effects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  and Hypol (Developed by Sadlej et. al.)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aug-cc-pvNZ, N=2-5( Developed by Dunning et. al.)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animBg="1"/>
      <p:bldP spid="288772" grpId="0" autoUpdateAnimBg="0"/>
      <p:bldP spid="288775" grpId="0" animBg="1"/>
      <p:bldP spid="28877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76200" y="5334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eaLnBrk="1" hangingPunct="1">
              <a:tabLst>
                <a:tab pos="914400" algn="l"/>
                <a:tab pos="1143000" algn="l"/>
                <a:tab pos="5270500" algn="l"/>
              </a:tabLst>
            </a:pPr>
            <a:r>
              <a:rPr lang="en-US" sz="2000"/>
              <a:t>   </a:t>
            </a: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that affect the study of the (hyper)polarizabilities:</a:t>
            </a:r>
            <a:endParaRPr lang="en-US" b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289795" name="Line 3"/>
          <p:cNvSpPr>
            <a:spLocks noChangeShapeType="1"/>
          </p:cNvSpPr>
          <p:nvPr/>
        </p:nvSpPr>
        <p:spPr bwMode="auto">
          <a:xfrm flipH="1">
            <a:off x="2438400" y="1295400"/>
            <a:ext cx="19050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9796" name="Line 4"/>
          <p:cNvSpPr>
            <a:spLocks noChangeShapeType="1"/>
          </p:cNvSpPr>
          <p:nvPr/>
        </p:nvSpPr>
        <p:spPr bwMode="auto">
          <a:xfrm>
            <a:off x="4343400" y="1295400"/>
            <a:ext cx="15240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9797" name="Rectangle 5"/>
          <p:cNvSpPr>
            <a:spLocks noChangeArrowheads="1"/>
          </p:cNvSpPr>
          <p:nvPr/>
        </p:nvSpPr>
        <p:spPr bwMode="auto">
          <a:xfrm>
            <a:off x="0" y="2514600"/>
            <a:ext cx="41148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Vibration of the molecules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Methods used for the computation of the vibrational contribution: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Bishop – Kirtman Perturbation theory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Field Induced Coordinates </a:t>
            </a:r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4800600" y="2590800"/>
            <a:ext cx="41148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Environmental Effects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 used for the computation of the Local field effect: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Discrete Local Field Theory</a:t>
            </a:r>
          </a:p>
        </p:txBody>
      </p:sp>
      <p:sp>
        <p:nvSpPr>
          <p:cNvPr id="289799" name="Line 7"/>
          <p:cNvSpPr>
            <a:spLocks noChangeShapeType="1"/>
          </p:cNvSpPr>
          <p:nvPr/>
        </p:nvSpPr>
        <p:spPr bwMode="auto">
          <a:xfrm>
            <a:off x="4343400" y="1371600"/>
            <a:ext cx="381000" cy="3200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9800" name="Rectangle 8"/>
          <p:cNvSpPr>
            <a:spLocks noChangeArrowheads="1"/>
          </p:cNvSpPr>
          <p:nvPr/>
        </p:nvSpPr>
        <p:spPr bwMode="auto">
          <a:xfrm>
            <a:off x="2971800" y="4648200"/>
            <a:ext cx="54102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0">
                <a:solidFill>
                  <a:srgbClr val="2720A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Relativistic Effects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Quite important when the molecule is composed from heavy atom(s)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Methods:</a:t>
            </a:r>
            <a:r>
              <a:rPr lang="en-US" sz="18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Douglas –Kroll approximation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Pseudopotentials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357290" y="6215082"/>
            <a:ext cx="2895600" cy="457200"/>
          </a:xfrm>
        </p:spPr>
        <p:txBody>
          <a:bodyPr/>
          <a:lstStyle/>
          <a:p>
            <a:r>
              <a:rPr lang="nb-NO" dirty="0" smtClean="0"/>
              <a:t>HP-SEE User Forum 2012,October 17-19, 2012, Belgrade, Serbia</a:t>
            </a:r>
            <a:endParaRPr lang="en-US" dirty="0"/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animBg="1"/>
      <p:bldP spid="289796" grpId="0" animBg="1"/>
      <p:bldP spid="289797" grpId="0" autoUpdateAnimBg="0"/>
      <p:bldP spid="289798" grpId="0" autoUpdateAnimBg="0"/>
      <p:bldP spid="289799" grpId="0" animBg="1"/>
      <p:bldP spid="2898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509588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158" y="714356"/>
            <a:ext cx="878684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2720AA"/>
                </a:solidFill>
              </a:rPr>
              <a:t>√ </a:t>
            </a:r>
            <a:r>
              <a:rPr lang="en-US" dirty="0" smtClean="0">
                <a:solidFill>
                  <a:srgbClr val="2720AA"/>
                </a:solidFill>
              </a:rPr>
              <a:t>The efficient computation of the L&amp;NLO properties of big systems (</a:t>
            </a:r>
            <a:r>
              <a:rPr lang="en-US" dirty="0" err="1" smtClean="0">
                <a:solidFill>
                  <a:srgbClr val="2720AA"/>
                </a:solidFill>
              </a:rPr>
              <a:t>graphenes</a:t>
            </a:r>
            <a:r>
              <a:rPr lang="en-US" dirty="0" smtClean="0">
                <a:solidFill>
                  <a:srgbClr val="2720AA"/>
                </a:solidFill>
              </a:rPr>
              <a:t>, Fullerenes, Ni based molecular conductors) </a:t>
            </a:r>
            <a:r>
              <a:rPr lang="en-US" u="sng" dirty="0" smtClean="0">
                <a:solidFill>
                  <a:srgbClr val="2720AA"/>
                </a:solidFill>
              </a:rPr>
              <a:t>NEEDS</a:t>
            </a:r>
            <a:r>
              <a:rPr lang="en-US" dirty="0" smtClean="0">
                <a:solidFill>
                  <a:srgbClr val="2720AA"/>
                </a:solidFill>
              </a:rPr>
              <a:t> a large massively </a:t>
            </a:r>
            <a:r>
              <a:rPr lang="en-US" dirty="0">
                <a:solidFill>
                  <a:srgbClr val="2720AA"/>
                </a:solidFill>
              </a:rPr>
              <a:t>parallel computational </a:t>
            </a:r>
            <a:r>
              <a:rPr lang="en-US" dirty="0" smtClean="0">
                <a:solidFill>
                  <a:srgbClr val="2720AA"/>
                </a:solidFill>
              </a:rPr>
              <a:t>chemistry software </a:t>
            </a:r>
            <a:r>
              <a:rPr lang="en-US" dirty="0">
                <a:solidFill>
                  <a:srgbClr val="2720AA"/>
                </a:solidFill>
              </a:rPr>
              <a:t>designed to take advantage </a:t>
            </a:r>
            <a:r>
              <a:rPr lang="en-US" dirty="0" smtClean="0">
                <a:solidFill>
                  <a:srgbClr val="2720AA"/>
                </a:solidFill>
              </a:rPr>
              <a:t>of large </a:t>
            </a:r>
            <a:r>
              <a:rPr lang="en-US" dirty="0">
                <a:solidFill>
                  <a:srgbClr val="2720AA"/>
                </a:solidFill>
              </a:rPr>
              <a:t>computing </a:t>
            </a:r>
            <a:r>
              <a:rPr lang="en-US" dirty="0" smtClean="0">
                <a:solidFill>
                  <a:srgbClr val="2720AA"/>
                </a:solidFill>
              </a:rPr>
              <a:t>resources.</a:t>
            </a:r>
          </a:p>
          <a:p>
            <a:pPr algn="just"/>
            <a:endParaRPr lang="en-US" dirty="0">
              <a:solidFill>
                <a:srgbClr val="2720AA"/>
              </a:solidFill>
            </a:endParaRPr>
          </a:p>
          <a:p>
            <a:pPr algn="just"/>
            <a:r>
              <a:rPr lang="en-US" dirty="0" smtClean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 </a:t>
            </a:r>
            <a:r>
              <a:rPr lang="en-US" b="0" dirty="0" smtClean="0">
                <a:solidFill>
                  <a:srgbClr val="272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Necessity for HPC resources.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5720" y="3000372"/>
            <a:ext cx="8358214" cy="3105155"/>
            <a:chOff x="285720" y="3071810"/>
            <a:chExt cx="8358214" cy="3105155"/>
          </a:xfrm>
        </p:grpSpPr>
        <p:pic>
          <p:nvPicPr>
            <p:cNvPr id="24166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3786190"/>
              <a:ext cx="4543425" cy="2390775"/>
            </a:xfrm>
            <a:prstGeom prst="rect">
              <a:avLst/>
            </a:prstGeom>
            <a:noFill/>
            <a:ln w="19050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24167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72198" y="3071810"/>
              <a:ext cx="2571736" cy="2968440"/>
            </a:xfrm>
            <a:prstGeom prst="rect">
              <a:avLst/>
            </a:prstGeom>
            <a:noFill/>
            <a:ln w="19050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ext Box 3075"/>
          <p:cNvSpPr txBox="1">
            <a:spLocks noChangeArrowheads="1"/>
          </p:cNvSpPr>
          <p:nvPr/>
        </p:nvSpPr>
        <p:spPr bwMode="auto">
          <a:xfrm>
            <a:off x="214282" y="285729"/>
            <a:ext cx="6572296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4400" dirty="0" smtClean="0">
                <a:solidFill>
                  <a:srgbClr val="FF0000"/>
                </a:solidFill>
                <a:latin typeface="Tahoma" pitchFamily="34" charset="0"/>
              </a:rPr>
              <a:t>Rare </a:t>
            </a:r>
            <a:r>
              <a:rPr lang="en-GB" sz="4400" dirty="0">
                <a:solidFill>
                  <a:srgbClr val="FF0000"/>
                </a:solidFill>
                <a:latin typeface="Tahoma" pitchFamily="34" charset="0"/>
              </a:rPr>
              <a:t>gas </a:t>
            </a:r>
            <a:r>
              <a:rPr lang="en-GB" sz="4400" dirty="0" smtClean="0">
                <a:solidFill>
                  <a:srgbClr val="FF0000"/>
                </a:solidFill>
                <a:latin typeface="Tahoma" pitchFamily="34" charset="0"/>
              </a:rPr>
              <a:t>derivatives</a:t>
            </a:r>
            <a:endParaRPr lang="en-GB" sz="44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HP-SEE User Forum 2012,October 17-19, 2012, Belgrade, Serbia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92867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</a:tabLst>
            </a:pPr>
            <a:endParaRPr lang="en-GB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just">
              <a:tabLst>
                <a:tab pos="0" algn="l"/>
              </a:tabLst>
            </a:pP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 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consider insertion of one or two 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noble 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gas atoms, Ng, in the chemical bond A-B, 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leading 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 A-Ng-B or A-Ng-Ng-B.</a:t>
            </a:r>
          </a:p>
          <a:p>
            <a:pPr>
              <a:tabLst>
                <a:tab pos="0" algn="l"/>
              </a:tabLst>
            </a:pPr>
            <a:endParaRPr lang="en-GB" dirty="0">
              <a:latin typeface="Times New Roman" pitchFamily="18" charset="0"/>
            </a:endParaRPr>
          </a:p>
          <a:p>
            <a:pPr algn="l">
              <a:tabLst>
                <a:tab pos="0" algn="l"/>
              </a:tabLst>
            </a:pPr>
            <a:r>
              <a:rPr lang="en-GB" sz="3200" dirty="0" smtClean="0">
                <a:solidFill>
                  <a:srgbClr val="FF0000"/>
                </a:solidFill>
                <a:latin typeface="Times New Roman" pitchFamily="18" charset="0"/>
              </a:rPr>
              <a:t>► </a:t>
            </a:r>
            <a:r>
              <a:rPr lang="en-GB" sz="3200" dirty="0" err="1" smtClean="0">
                <a:solidFill>
                  <a:srgbClr val="FF0000"/>
                </a:solidFill>
                <a:latin typeface="Times New Roman" pitchFamily="18" charset="0"/>
              </a:rPr>
              <a:t>Ar</a:t>
            </a:r>
            <a:r>
              <a:rPr lang="en-GB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GB" sz="3200" dirty="0" smtClean="0">
                <a:latin typeface="Times New Roman" pitchFamily="18" charset="0"/>
              </a:rPr>
              <a:t>in </a:t>
            </a:r>
            <a:r>
              <a:rPr lang="en-GB" sz="3200" dirty="0">
                <a:solidFill>
                  <a:srgbClr val="2720AA"/>
                </a:solidFill>
                <a:latin typeface="Times New Roman" pitchFamily="18" charset="0"/>
              </a:rPr>
              <a:t>HF</a:t>
            </a:r>
            <a:r>
              <a:rPr lang="en-GB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GB" sz="3200" dirty="0" smtClean="0">
                <a:latin typeface="Times New Roman" pitchFamily="18" charset="0"/>
              </a:rPr>
              <a:t>leading to</a:t>
            </a:r>
            <a:r>
              <a:rPr lang="en-GB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2720AA"/>
                </a:solidFill>
                <a:latin typeface="Times New Roman" pitchFamily="18" charset="0"/>
              </a:rPr>
              <a:t>H</a:t>
            </a:r>
            <a:r>
              <a:rPr lang="en-GB" sz="3200" dirty="0" err="1">
                <a:solidFill>
                  <a:srgbClr val="FF0000"/>
                </a:solidFill>
                <a:latin typeface="Times New Roman" pitchFamily="18" charset="0"/>
              </a:rPr>
              <a:t>Ar</a:t>
            </a:r>
            <a:r>
              <a:rPr lang="en-GB" sz="3200" dirty="0" err="1">
                <a:solidFill>
                  <a:srgbClr val="2720AA"/>
                </a:solidFill>
                <a:latin typeface="Times New Roman" pitchFamily="18" charset="0"/>
              </a:rPr>
              <a:t>F</a:t>
            </a:r>
            <a:endParaRPr lang="en-GB" sz="3200" dirty="0">
              <a:solidFill>
                <a:srgbClr val="2720AA"/>
              </a:solidFill>
              <a:latin typeface="Times New Roman" pitchFamily="18" charset="0"/>
            </a:endParaRPr>
          </a:p>
          <a:p>
            <a:pPr algn="l">
              <a:tabLst>
                <a:tab pos="0" algn="l"/>
              </a:tabLst>
            </a:pPr>
            <a:r>
              <a:rPr lang="en-GB" sz="3200" dirty="0" smtClean="0">
                <a:solidFill>
                  <a:srgbClr val="FF0000"/>
                </a:solidFill>
                <a:latin typeface="Times New Roman" pitchFamily="18" charset="0"/>
              </a:rPr>
              <a:t>► </a:t>
            </a:r>
            <a:r>
              <a:rPr lang="en-GB" sz="3200" dirty="0" err="1" smtClean="0">
                <a:solidFill>
                  <a:srgbClr val="FF0000"/>
                </a:solidFill>
                <a:latin typeface="Times New Roman" pitchFamily="18" charset="0"/>
              </a:rPr>
              <a:t>Xe</a:t>
            </a:r>
            <a:r>
              <a:rPr lang="en-GB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3200" dirty="0" smtClean="0">
                <a:latin typeface="Times New Roman" pitchFamily="18" charset="0"/>
              </a:rPr>
              <a:t> in </a:t>
            </a:r>
            <a:r>
              <a:rPr lang="en-GB" sz="3200" dirty="0" err="1">
                <a:solidFill>
                  <a:srgbClr val="2720AA"/>
                </a:solidFill>
                <a:latin typeface="Times New Roman" pitchFamily="18" charset="0"/>
              </a:rPr>
              <a:t>HC</a:t>
            </a:r>
            <a:r>
              <a:rPr lang="en-GB" sz="3200" baseline="-25000" dirty="0" err="1">
                <a:solidFill>
                  <a:srgbClr val="2720AA"/>
                </a:solidFill>
                <a:latin typeface="Times New Roman" pitchFamily="18" charset="0"/>
              </a:rPr>
              <a:t>n</a:t>
            </a:r>
            <a:r>
              <a:rPr lang="en-GB" sz="3200" dirty="0" err="1">
                <a:solidFill>
                  <a:srgbClr val="2720AA"/>
                </a:solidFill>
                <a:latin typeface="Times New Roman" pitchFamily="18" charset="0"/>
              </a:rPr>
              <a:t>H</a:t>
            </a:r>
            <a:r>
              <a:rPr lang="en-GB" sz="3200" dirty="0" smtClean="0">
                <a:latin typeface="Times New Roman" pitchFamily="18" charset="0"/>
              </a:rPr>
              <a:t> leading to </a:t>
            </a:r>
            <a:r>
              <a:rPr lang="en-GB" sz="3200" dirty="0" err="1">
                <a:solidFill>
                  <a:srgbClr val="2720AA"/>
                </a:solidFill>
                <a:latin typeface="Times New Roman" pitchFamily="18" charset="0"/>
              </a:rPr>
              <a:t>H</a:t>
            </a:r>
            <a:r>
              <a:rPr lang="en-GB" sz="3200" dirty="0" err="1">
                <a:solidFill>
                  <a:srgbClr val="FF0000"/>
                </a:solidFill>
                <a:latin typeface="Times New Roman" pitchFamily="18" charset="0"/>
              </a:rPr>
              <a:t>Xe</a:t>
            </a:r>
            <a:r>
              <a:rPr lang="en-GB" sz="3200" dirty="0" err="1">
                <a:solidFill>
                  <a:srgbClr val="2720AA"/>
                </a:solidFill>
                <a:latin typeface="Times New Roman" pitchFamily="18" charset="0"/>
              </a:rPr>
              <a:t>C</a:t>
            </a:r>
            <a:r>
              <a:rPr lang="en-GB" sz="3200" baseline="-25000" dirty="0" err="1">
                <a:solidFill>
                  <a:srgbClr val="2720AA"/>
                </a:solidFill>
                <a:latin typeface="Times New Roman" pitchFamily="18" charset="0"/>
              </a:rPr>
              <a:t>n</a:t>
            </a:r>
            <a:r>
              <a:rPr lang="en-GB" sz="3200" dirty="0" err="1">
                <a:solidFill>
                  <a:srgbClr val="2720AA"/>
                </a:solidFill>
                <a:latin typeface="Times New Roman" pitchFamily="18" charset="0"/>
              </a:rPr>
              <a:t>H</a:t>
            </a:r>
            <a:endParaRPr lang="en-GB" sz="3200" dirty="0">
              <a:solidFill>
                <a:srgbClr val="2720AA"/>
              </a:solidFill>
              <a:latin typeface="Times New Roman" pitchFamily="18" charset="0"/>
            </a:endParaRPr>
          </a:p>
          <a:p>
            <a:pPr algn="l">
              <a:tabLst>
                <a:tab pos="0" algn="l"/>
              </a:tabLst>
            </a:pPr>
            <a:r>
              <a:rPr lang="en-GB" sz="3200" dirty="0" smtClean="0">
                <a:solidFill>
                  <a:srgbClr val="FF0000"/>
                </a:solidFill>
                <a:latin typeface="Times New Roman" pitchFamily="18" charset="0"/>
              </a:rPr>
              <a:t>► </a:t>
            </a:r>
            <a:r>
              <a:rPr lang="en-US" sz="3200" dirty="0" smtClean="0"/>
              <a:t>Two </a:t>
            </a:r>
            <a:r>
              <a:rPr lang="en-US" sz="3200" dirty="0">
                <a:solidFill>
                  <a:srgbClr val="FF0000"/>
                </a:solidFill>
              </a:rPr>
              <a:t>Ng </a:t>
            </a:r>
            <a:r>
              <a:rPr lang="en-US" sz="3200" dirty="0" smtClean="0"/>
              <a:t>in </a:t>
            </a:r>
            <a:r>
              <a:rPr lang="en-US" sz="3200" dirty="0">
                <a:solidFill>
                  <a:srgbClr val="2720AA"/>
                </a:solidFill>
              </a:rPr>
              <a:t>HF</a:t>
            </a:r>
            <a:r>
              <a:rPr lang="en-US" sz="3200" dirty="0" smtClean="0"/>
              <a:t> leading to </a:t>
            </a:r>
            <a:r>
              <a:rPr lang="en-US" sz="3200" dirty="0" smtClean="0">
                <a:solidFill>
                  <a:srgbClr val="2720AA"/>
                </a:solidFill>
              </a:rPr>
              <a:t>H</a:t>
            </a:r>
            <a:r>
              <a:rPr lang="en-US" sz="3200" dirty="0" smtClean="0"/>
              <a:t>-</a:t>
            </a:r>
            <a:r>
              <a:rPr lang="en-US" sz="3200" dirty="0" smtClean="0">
                <a:solidFill>
                  <a:srgbClr val="FF0000"/>
                </a:solidFill>
              </a:rPr>
              <a:t>Ng-Ng</a:t>
            </a:r>
            <a:r>
              <a:rPr lang="en-US" sz="3200" dirty="0" smtClean="0"/>
              <a:t>-</a:t>
            </a:r>
            <a:r>
              <a:rPr lang="en-US" sz="3200" dirty="0" smtClean="0">
                <a:solidFill>
                  <a:srgbClr val="2720AA"/>
                </a:solidFill>
              </a:rPr>
              <a:t>F </a:t>
            </a:r>
          </a:p>
          <a:p>
            <a:pPr algn="l">
              <a:tabLst>
                <a:tab pos="0" algn="l"/>
              </a:tabLst>
            </a:pPr>
            <a:r>
              <a:rPr lang="en-US" sz="3200" dirty="0" smtClean="0">
                <a:solidFill>
                  <a:srgbClr val="FF0000"/>
                </a:solidFill>
              </a:rPr>
              <a:t>Ng</a:t>
            </a:r>
            <a:r>
              <a:rPr lang="en-US" sz="3200" dirty="0">
                <a:solidFill>
                  <a:srgbClr val="FF0000"/>
                </a:solidFill>
              </a:rPr>
              <a:t>:  </a:t>
            </a:r>
            <a:r>
              <a:rPr lang="en-US" sz="3200" dirty="0" err="1">
                <a:solidFill>
                  <a:srgbClr val="FF0000"/>
                </a:solidFill>
              </a:rPr>
              <a:t>Ar</a:t>
            </a:r>
            <a:r>
              <a:rPr lang="en-US" sz="3200" dirty="0">
                <a:solidFill>
                  <a:srgbClr val="FF0000"/>
                </a:solidFill>
              </a:rPr>
              <a:t>, Kr, </a:t>
            </a:r>
            <a:r>
              <a:rPr lang="en-US" sz="3200" dirty="0" err="1">
                <a:solidFill>
                  <a:srgbClr val="FF0000"/>
                </a:solidFill>
              </a:rPr>
              <a:t>Xe</a:t>
            </a:r>
            <a:endParaRPr lang="en-GB" sz="3200" dirty="0">
              <a:solidFill>
                <a:srgbClr val="2720AA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00702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2720AA"/>
                </a:solidFill>
                <a:latin typeface="Times New Roman" pitchFamily="18" charset="0"/>
              </a:rPr>
              <a:t>HArF</a:t>
            </a:r>
            <a:r>
              <a:rPr lang="en-US" dirty="0" smtClean="0">
                <a:solidFill>
                  <a:srgbClr val="2720AA"/>
                </a:solidFill>
                <a:latin typeface="Times New Roman" pitchFamily="18" charset="0"/>
              </a:rPr>
              <a:t>: L. </a:t>
            </a:r>
            <a:r>
              <a:rPr lang="en-US" dirty="0" err="1" smtClean="0">
                <a:solidFill>
                  <a:srgbClr val="2720AA"/>
                </a:solidFill>
                <a:latin typeface="Times New Roman" pitchFamily="18" charset="0"/>
              </a:rPr>
              <a:t>Khriachtchev</a:t>
            </a:r>
            <a:r>
              <a:rPr lang="en-US" dirty="0" smtClean="0">
                <a:solidFill>
                  <a:srgbClr val="2720AA"/>
                </a:solidFill>
                <a:latin typeface="Times New Roman" pitchFamily="18" charset="0"/>
              </a:rPr>
              <a:t> et al., </a:t>
            </a:r>
            <a:r>
              <a:rPr lang="en-US" i="1" dirty="0" smtClean="0">
                <a:solidFill>
                  <a:srgbClr val="2720AA"/>
                </a:solidFill>
                <a:latin typeface="Times New Roman" pitchFamily="18" charset="0"/>
              </a:rPr>
              <a:t>Nature</a:t>
            </a:r>
            <a:r>
              <a:rPr lang="en-US" dirty="0" smtClean="0">
                <a:solidFill>
                  <a:srgbClr val="2720AA"/>
                </a:solidFill>
                <a:latin typeface="Times New Roman" pitchFamily="18" charset="0"/>
              </a:rPr>
              <a:t>, 406, 874 (2000)</a:t>
            </a:r>
            <a:endParaRPr lang="en-US" dirty="0">
              <a:solidFill>
                <a:srgbClr val="2720AA"/>
              </a:solidFill>
            </a:endParaRPr>
          </a:p>
        </p:txBody>
      </p: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9582</TotalTime>
  <Words>2408</Words>
  <Application>Microsoft PowerPoint</Application>
  <PresentationFormat>On-screen Show (4:3)</PresentationFormat>
  <Paragraphs>597</Paragraphs>
  <Slides>43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Default Design</vt:lpstr>
      <vt:lpstr>Microsoft Equation 3.0</vt:lpstr>
      <vt:lpstr>Equation</vt:lpstr>
      <vt:lpstr>Chart</vt:lpstr>
      <vt:lpstr>Bitmap Image</vt:lpstr>
      <vt:lpstr>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EIE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mars.eie.gr</dc:creator>
  <cp:lastModifiedBy>YlmF</cp:lastModifiedBy>
  <cp:revision>564</cp:revision>
  <dcterms:created xsi:type="dcterms:W3CDTF">2004-10-13T12:06:03Z</dcterms:created>
  <dcterms:modified xsi:type="dcterms:W3CDTF">2012-10-18T21:05:09Z</dcterms:modified>
</cp:coreProperties>
</file>