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48"/>
  </p:notesMasterIdLst>
  <p:sldIdLst>
    <p:sldId id="258" r:id="rId3"/>
    <p:sldId id="259" r:id="rId4"/>
    <p:sldId id="260" r:id="rId5"/>
    <p:sldId id="261" r:id="rId6"/>
    <p:sldId id="262" r:id="rId7"/>
    <p:sldId id="341" r:id="rId8"/>
    <p:sldId id="344" r:id="rId9"/>
    <p:sldId id="266" r:id="rId10"/>
    <p:sldId id="267" r:id="rId11"/>
    <p:sldId id="345" r:id="rId12"/>
    <p:sldId id="353" r:id="rId13"/>
    <p:sldId id="376" r:id="rId14"/>
    <p:sldId id="377" r:id="rId15"/>
    <p:sldId id="380" r:id="rId16"/>
    <p:sldId id="381" r:id="rId17"/>
    <p:sldId id="379" r:id="rId18"/>
    <p:sldId id="382" r:id="rId19"/>
    <p:sldId id="378" r:id="rId20"/>
    <p:sldId id="289" r:id="rId21"/>
    <p:sldId id="383" r:id="rId22"/>
    <p:sldId id="384" r:id="rId23"/>
    <p:sldId id="385" r:id="rId24"/>
    <p:sldId id="386" r:id="rId25"/>
    <p:sldId id="387" r:id="rId26"/>
    <p:sldId id="389" r:id="rId27"/>
    <p:sldId id="388" r:id="rId28"/>
    <p:sldId id="390" r:id="rId29"/>
    <p:sldId id="374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285" r:id="rId46"/>
    <p:sldId id="358" r:id="rId4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0" autoAdjust="0"/>
    <p:restoredTop sz="76115" autoAdjust="0"/>
  </p:normalViewPr>
  <p:slideViewPr>
    <p:cSldViewPr>
      <p:cViewPr varScale="1">
        <p:scale>
          <a:sx n="69" d="100"/>
          <a:sy n="69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10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52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76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76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14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766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11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0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63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86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4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732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0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5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6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21/06/2012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915816" y="6356350"/>
            <a:ext cx="331236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47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79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313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883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603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658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21/06/2012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21/06/2012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80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87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01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>
                <a:solidFill>
                  <a:srgbClr val="FFFFFF"/>
                </a:solidFill>
                <a:ea typeface="SimSun" pitchFamily="2" charset="-122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pitchFamily="2" charset="-122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pitchFamily="2" charset="-122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C2F7-7F6A-4E25-B40A-7E15BC683171}" type="datetimeFigureOut">
              <a:rPr lang="en-GB" smtClean="0"/>
              <a:pPr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how-do-I/join_or_start_a_community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perations-portal.egi.eu/v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appdb.egi.eu/" TargetMode="External"/><Relationship Id="rId3" Type="http://schemas.openxmlformats.org/officeDocument/2006/relationships/hyperlink" Target="mailto:boro.jakimovski@finki.ukim.mk" TargetMode="External"/><Relationship Id="rId7" Type="http://schemas.openxmlformats.org/officeDocument/2006/relationships/hyperlink" Target="http://www.egi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gi.marnet.net.mk/CA" TargetMode="External"/><Relationship Id="rId5" Type="http://schemas.openxmlformats.org/officeDocument/2006/relationships/hyperlink" Target="http://www.margi.ukim.mk/" TargetMode="External"/><Relationship Id="rId4" Type="http://schemas.openxmlformats.org/officeDocument/2006/relationships/hyperlink" Target="http://www.margi.marnet.net.m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e-Science using </a:t>
            </a:r>
            <a:r>
              <a:rPr lang="en-US" dirty="0" smtClean="0"/>
              <a:t>Grid infrastructure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Boro Jakimovski</a:t>
            </a:r>
            <a:endParaRPr lang="en-GB" dirty="0" smtClean="0"/>
          </a:p>
          <a:p>
            <a:pPr eaLnBrk="1" hangingPunct="1"/>
            <a:r>
              <a:rPr lang="en-GB" dirty="0" smtClean="0"/>
              <a:t>FINKI/UKIM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5010654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616" y="2591496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679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/>
            <a:r>
              <a:rPr lang="en-GB" dirty="0" smtClean="0"/>
              <a:t>Resource providers in Europe and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Sustain current domain specific services </a:t>
            </a:r>
          </a:p>
          <a:p>
            <a:pPr lvl="1" eaLnBrk="1" hangingPunct="1"/>
            <a:r>
              <a:rPr lang="en-GB" dirty="0" smtClean="0"/>
              <a:t>Attract new user communities (e.g. ESFRI)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8917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1" y="4437112"/>
            <a:ext cx="200934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386" y="4437112"/>
            <a:ext cx="124637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48845"/>
            <a:ext cx="2273873" cy="9844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753758" cy="30906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308615"/>
              </p:ext>
            </p:extLst>
          </p:nvPr>
        </p:nvGraphicFramePr>
        <p:xfrm>
          <a:off x="5436096" y="2671936"/>
          <a:ext cx="3600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440160"/>
              </a:tblGrid>
              <a:tr h="361462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RCs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 (yearly</a:t>
                      </a:r>
                      <a:r>
                        <a:rPr lang="en-GB" baseline="0" dirty="0" smtClean="0"/>
                        <a:t> increase)</a:t>
                      </a:r>
                      <a:endParaRPr lang="en-GB" dirty="0"/>
                    </a:p>
                  </a:txBody>
                  <a:tcPr/>
                </a:tc>
              </a:tr>
              <a:tr h="50505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EGI-InSPIRE and Council</a:t>
                      </a:r>
                      <a:r>
                        <a:rPr lang="en-GB" sz="1400" baseline="0" dirty="0" smtClean="0"/>
                        <a:t> Participants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326 (+3%)</a:t>
                      </a:r>
                    </a:p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Including integrated infrastructures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352</a:t>
                      </a:r>
                    </a:p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Supporting MPI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90 (+20%)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4400" dirty="0" smtClean="0">
                <a:solidFill>
                  <a:schemeClr val="bg1"/>
                </a:solidFill>
                <a:ea typeface="+mj-ea"/>
              </a:rPr>
              <a:t>Resource Centres (RCs)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8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579" y="115541"/>
            <a:ext cx="7200925" cy="865187"/>
          </a:xfrm>
        </p:spPr>
        <p:txBody>
          <a:bodyPr/>
          <a:lstStyle/>
          <a:p>
            <a:r>
              <a:rPr lang="en-GB" dirty="0" smtClean="0"/>
              <a:t>Installed Capacity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0874245"/>
              </p:ext>
            </p:extLst>
          </p:nvPr>
        </p:nvGraphicFramePr>
        <p:xfrm>
          <a:off x="5436096" y="1129892"/>
          <a:ext cx="3672408" cy="100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736304"/>
              </a:tblGrid>
              <a:tr h="3343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Storage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Disk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Tape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6775153"/>
              </p:ext>
            </p:extLst>
          </p:nvPr>
        </p:nvGraphicFramePr>
        <p:xfrm>
          <a:off x="107505" y="1124745"/>
          <a:ext cx="5112568" cy="102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4156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Logical CPUs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EGI-InSPIRE and Council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Partic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270,800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Including integrated RPs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399,300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5326464" cy="403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42720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Virtual </a:t>
            </a:r>
            <a:r>
              <a:rPr lang="en-US" sz="2800" b="1" dirty="0" err="1" smtClean="0"/>
              <a:t>organisations</a:t>
            </a:r>
            <a:r>
              <a:rPr lang="en-US" sz="2800" b="1" dirty="0" smtClean="0"/>
              <a:t> </a:t>
            </a:r>
            <a:r>
              <a:rPr lang="en-US" sz="2800" b="1" dirty="0" smtClean="0"/>
              <a:t>(VOs)</a:t>
            </a:r>
            <a:r>
              <a:rPr lang="en-US" sz="2800" dirty="0" smtClean="0"/>
              <a:t> are groups of researchers with similar scientific interests and requirements, who are able to work collaboratively with other members and/or share </a:t>
            </a:r>
            <a:r>
              <a:rPr lang="en-US" sz="2800" dirty="0" smtClean="0"/>
              <a:t>resources, </a:t>
            </a:r>
            <a:r>
              <a:rPr lang="en-US" sz="2800" dirty="0" smtClean="0"/>
              <a:t>regardless of geographical </a:t>
            </a:r>
            <a:r>
              <a:rPr lang="en-US" sz="2800" dirty="0" smtClean="0"/>
              <a:t>location</a:t>
            </a:r>
          </a:p>
          <a:p>
            <a:r>
              <a:rPr lang="en-US" sz="2800" dirty="0" smtClean="0"/>
              <a:t>Resources can be:</a:t>
            </a:r>
          </a:p>
          <a:p>
            <a:pPr lvl="1"/>
            <a:r>
              <a:rPr lang="en-US" sz="2400" dirty="0" smtClean="0"/>
              <a:t>data</a:t>
            </a:r>
            <a:r>
              <a:rPr lang="en-US" sz="2400" dirty="0" smtClean="0"/>
              <a:t>, software, expertise, CPU, storage </a:t>
            </a:r>
            <a:r>
              <a:rPr lang="en-US" sz="2400" dirty="0" smtClean="0"/>
              <a:t>space</a:t>
            </a:r>
          </a:p>
          <a:p>
            <a:r>
              <a:rPr lang="en-US" sz="2800" dirty="0" smtClean="0"/>
              <a:t>Researchers must join a VO in order to use grid computing resources provided by </a:t>
            </a:r>
            <a:r>
              <a:rPr lang="en-US" sz="2800" dirty="0" smtClean="0"/>
              <a:t>EGI</a:t>
            </a:r>
          </a:p>
          <a:p>
            <a:r>
              <a:rPr lang="en-US" sz="2000" dirty="0" smtClean="0">
                <a:hlinkClick r:id="rId2"/>
              </a:rPr>
              <a:t>http://www.egi.eu/how-do-I/join_or_start_a_community.html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VOs from VO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operations-portal.egi.eu/vo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Grouped in following disciplines</a:t>
            </a:r>
          </a:p>
          <a:p>
            <a:pPr lvl="1"/>
            <a:r>
              <a:rPr lang="en-US" sz="2400" dirty="0" smtClean="0"/>
              <a:t>Astronomy, Astrophysics and </a:t>
            </a:r>
            <a:r>
              <a:rPr lang="en-US" sz="2400" dirty="0" err="1" smtClean="0"/>
              <a:t>Astro</a:t>
            </a:r>
            <a:r>
              <a:rPr lang="en-US" sz="2400" dirty="0" smtClean="0"/>
              <a:t>-Particle Physics</a:t>
            </a:r>
          </a:p>
          <a:p>
            <a:pPr lvl="1"/>
            <a:r>
              <a:rPr lang="en-US" sz="2400" dirty="0" smtClean="0"/>
              <a:t>Computational Chemistry</a:t>
            </a:r>
          </a:p>
          <a:p>
            <a:pPr lvl="1"/>
            <a:r>
              <a:rPr lang="en-US" sz="2400" dirty="0" smtClean="0"/>
              <a:t>Computer Science and Mathematics</a:t>
            </a:r>
          </a:p>
          <a:p>
            <a:pPr lvl="1"/>
            <a:r>
              <a:rPr lang="en-US" sz="2400" dirty="0" smtClean="0"/>
              <a:t>Earth Sciences</a:t>
            </a:r>
          </a:p>
          <a:p>
            <a:pPr lvl="1"/>
            <a:r>
              <a:rPr lang="en-US" sz="2400" dirty="0" smtClean="0"/>
              <a:t>Fusion</a:t>
            </a:r>
          </a:p>
          <a:p>
            <a:pPr lvl="1"/>
            <a:r>
              <a:rPr lang="en-US" sz="2400" dirty="0" smtClean="0"/>
              <a:t>High-Energy Physics</a:t>
            </a:r>
          </a:p>
          <a:p>
            <a:pPr lvl="1"/>
            <a:r>
              <a:rPr lang="en-US" sz="2400" dirty="0" smtClean="0"/>
              <a:t>Life Sciences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VRC and VOs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Virtual research communities (VRCs)</a:t>
            </a:r>
            <a:r>
              <a:rPr lang="en-US" sz="2800" dirty="0" smtClean="0"/>
              <a:t> are groups of like-minded individuals </a:t>
            </a:r>
            <a:r>
              <a:rPr lang="en-US" sz="2800" dirty="0" smtClean="0"/>
              <a:t>organized </a:t>
            </a:r>
            <a:r>
              <a:rPr lang="en-US" sz="2800" dirty="0" smtClean="0"/>
              <a:t>by discipline or computational </a:t>
            </a:r>
            <a:r>
              <a:rPr lang="en-US" sz="2800" dirty="0" smtClean="0"/>
              <a:t>model</a:t>
            </a:r>
          </a:p>
          <a:p>
            <a:r>
              <a:rPr lang="en-US" sz="2800" dirty="0" smtClean="0"/>
              <a:t>VRCs </a:t>
            </a:r>
            <a:r>
              <a:rPr lang="en-US" sz="2800" dirty="0" smtClean="0"/>
              <a:t>typically have an established presence in their field and represent a well-defined scientific or research </a:t>
            </a:r>
            <a:r>
              <a:rPr lang="en-US" sz="2800" dirty="0" smtClean="0"/>
              <a:t>community</a:t>
            </a:r>
          </a:p>
          <a:p>
            <a:r>
              <a:rPr lang="en-US" sz="2800" dirty="0" smtClean="0"/>
              <a:t>VRC can </a:t>
            </a:r>
            <a:r>
              <a:rPr lang="en-US" sz="2800" dirty="0" smtClean="0"/>
              <a:t>include one or more virtual </a:t>
            </a:r>
            <a:r>
              <a:rPr lang="en-US" sz="2800" dirty="0" err="1" smtClean="0"/>
              <a:t>organisations</a:t>
            </a:r>
            <a:r>
              <a:rPr lang="en-US" sz="2800" dirty="0" smtClean="0"/>
              <a:t> (VOs)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VRCs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11188" y="1412875"/>
          <a:ext cx="8075612" cy="334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806"/>
                <a:gridCol w="40378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WeNMR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A worldwide e-Infrastructure for NMR and structural biology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Biology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LSGC - The Life-Science Grid Community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Sciences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HMRC - Hydro-Meteorology Research Community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Hydro-Meteorology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Worldwide LHC Computing Grid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wLCG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Energy Physics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CLARIN - Common Language Resources and Technology Infrastructure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Humanities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DARIAH - Digital Research Infrastructure for the Arts and Humanities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Humanities 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VO and user Statistics </a:t>
            </a: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3" y="2780183"/>
            <a:ext cx="4536504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995" y="2780183"/>
            <a:ext cx="4401820" cy="3025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6943182"/>
              </p:ext>
            </p:extLst>
          </p:nvPr>
        </p:nvGraphicFramePr>
        <p:xfrm>
          <a:off x="395536" y="1196752"/>
          <a:ext cx="8424936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684987"/>
                <a:gridCol w="673994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Values (April 2012)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</a:t>
                      </a:r>
                      <a:r>
                        <a:rPr lang="en-GB" sz="1600" baseline="0" dirty="0" smtClean="0"/>
                        <a:t>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and international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users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20883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6480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6064615" cy="37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 Database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" y="1340768"/>
            <a:ext cx="8075612" cy="4525963"/>
          </a:xfrm>
        </p:spPr>
        <p:txBody>
          <a:bodyPr/>
          <a:lstStyle/>
          <a:p>
            <a:r>
              <a:rPr lang="en-GB" sz="2400" dirty="0" smtClean="0"/>
              <a:t>To give recognition to </a:t>
            </a:r>
            <a:br>
              <a:rPr lang="en-GB" sz="2400" dirty="0" smtClean="0"/>
            </a:br>
            <a:r>
              <a:rPr lang="en-GB" sz="2400" dirty="0" smtClean="0"/>
              <a:t>reusable applications </a:t>
            </a:r>
          </a:p>
          <a:p>
            <a:r>
              <a:rPr lang="en-GB" sz="2400" dirty="0" smtClean="0"/>
              <a:t>To give recognition for </a:t>
            </a:r>
            <a:br>
              <a:rPr lang="en-GB" sz="2400" dirty="0" smtClean="0"/>
            </a:br>
            <a:r>
              <a:rPr lang="en-GB" sz="2400" dirty="0" smtClean="0"/>
              <a:t>application developers</a:t>
            </a:r>
          </a:p>
          <a:p>
            <a:r>
              <a:rPr lang="en-GB" sz="2400" dirty="0" smtClean="0"/>
              <a:t>How to get involved</a:t>
            </a:r>
          </a:p>
          <a:p>
            <a:pPr lvl="1"/>
            <a:r>
              <a:rPr lang="en-GB" sz="2000" dirty="0" smtClean="0"/>
              <a:t>Register applications</a:t>
            </a:r>
          </a:p>
          <a:p>
            <a:pPr lvl="1"/>
            <a:r>
              <a:rPr lang="en-GB" sz="2000" dirty="0" smtClean="0"/>
              <a:t>Reuse applications</a:t>
            </a:r>
          </a:p>
          <a:p>
            <a:r>
              <a:rPr lang="en-GB" sz="2400" dirty="0" smtClean="0"/>
              <a:t>http</a:t>
            </a:r>
            <a:r>
              <a:rPr lang="en-GB" sz="2400" dirty="0"/>
              <a:t>://appdb.egi.eu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20556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Abbreviations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EGI: European Grid Infrastructure</a:t>
            </a:r>
            <a:endParaRPr lang="en-GB" dirty="0"/>
          </a:p>
          <a:p>
            <a:pPr eaLnBrk="1" hangingPunct="1"/>
            <a:r>
              <a:rPr lang="en-GB" dirty="0" smtClean="0"/>
              <a:t>EGI.eu: European Grid Initiative organisation</a:t>
            </a:r>
          </a:p>
          <a:p>
            <a:r>
              <a:rPr lang="en-GB" dirty="0"/>
              <a:t>EIRO: European International Research Organisation</a:t>
            </a:r>
          </a:p>
          <a:p>
            <a:r>
              <a:rPr lang="en-GB" dirty="0"/>
              <a:t>ESFRI: European Strategy Forum on Research Infrastructures</a:t>
            </a:r>
          </a:p>
          <a:p>
            <a:r>
              <a:rPr lang="en-GB" dirty="0"/>
              <a:t>HUC: Heavy User Community</a:t>
            </a:r>
          </a:p>
          <a:p>
            <a:pPr eaLnBrk="1" hangingPunct="1"/>
            <a:r>
              <a:rPr lang="en-GB" dirty="0" smtClean="0"/>
              <a:t>NGI: National Grid Infrastructure/Initiative</a:t>
            </a:r>
          </a:p>
          <a:p>
            <a:r>
              <a:rPr lang="en-GB" dirty="0"/>
              <a:t>RP: Resource infrastructure </a:t>
            </a:r>
            <a:r>
              <a:rPr lang="en-GB" dirty="0" smtClean="0"/>
              <a:t>Provider</a:t>
            </a:r>
          </a:p>
          <a:p>
            <a:r>
              <a:rPr lang="en-GB" dirty="0"/>
              <a:t>SSC: Specialised Support Centre</a:t>
            </a:r>
          </a:p>
          <a:p>
            <a:r>
              <a:rPr lang="en-GB" dirty="0" smtClean="0"/>
              <a:t>UMD: Unified Middleware Distribution</a:t>
            </a:r>
          </a:p>
          <a:p>
            <a:r>
              <a:rPr lang="en-GB" dirty="0" smtClean="0"/>
              <a:t>VO</a:t>
            </a:r>
            <a:r>
              <a:rPr lang="en-GB" dirty="0"/>
              <a:t>: Virtual Organisation</a:t>
            </a:r>
          </a:p>
          <a:p>
            <a:pPr eaLnBrk="1" hangingPunct="1"/>
            <a:r>
              <a:rPr lang="en-GB" dirty="0" smtClean="0"/>
              <a:t>VRC: Virtual Research Community</a:t>
            </a:r>
          </a:p>
          <a:p>
            <a:pPr eaLnBrk="1" hangingPunct="1"/>
            <a:endParaRPr lang="en-GB" dirty="0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857DC5-EDEF-4B80-9D9F-B94B40C20C82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Becoming a </a:t>
            </a:r>
            <a:r>
              <a:rPr lang="en-GB" dirty="0" smtClean="0"/>
              <a:t>Grid User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338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if your application is available (ported) for the Grid in </a:t>
            </a:r>
            <a:r>
              <a:rPr lang="en-US" dirty="0" err="1" smtClean="0"/>
              <a:t>AppDb</a:t>
            </a:r>
            <a:r>
              <a:rPr lang="en-US" dirty="0" smtClean="0"/>
              <a:t> or it can be ported for the Grid usage model</a:t>
            </a:r>
          </a:p>
          <a:p>
            <a:r>
              <a:rPr lang="en-US" dirty="0" smtClean="0"/>
              <a:t>Explore if there is a VO supporting the application or sharing access to application data</a:t>
            </a:r>
          </a:p>
          <a:p>
            <a:pPr lvl="1"/>
            <a:r>
              <a:rPr lang="en-US" dirty="0" smtClean="0"/>
              <a:t>If not available then national Catch All VOs can be used (e.g. MARGI VO)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a grid certificate</a:t>
            </a:r>
          </a:p>
          <a:p>
            <a:pPr lvl="1"/>
            <a:r>
              <a:rPr lang="en-US" dirty="0" smtClean="0"/>
              <a:t>One needs a Grid certificate to be able to access any Grid resource (CPU or Storage)</a:t>
            </a:r>
          </a:p>
          <a:p>
            <a:r>
              <a:rPr lang="en-US" dirty="0" smtClean="0"/>
              <a:t>Port your application, upload the data and start using the resources</a:t>
            </a:r>
          </a:p>
          <a:p>
            <a:r>
              <a:rPr lang="en-US" dirty="0" smtClean="0"/>
              <a:t>Report problems using the EGI helpdesk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Usage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EGI Grid applications must run under Linux</a:t>
            </a:r>
          </a:p>
          <a:p>
            <a:pPr lvl="1"/>
            <a:r>
              <a:rPr lang="en-US" dirty="0" smtClean="0"/>
              <a:t>Mainly Scientific Linux 5, 6</a:t>
            </a:r>
          </a:p>
          <a:p>
            <a:pPr lvl="1"/>
            <a:r>
              <a:rPr lang="en-US" dirty="0" smtClean="0"/>
              <a:t>Now some sites also are supporting </a:t>
            </a:r>
            <a:r>
              <a:rPr lang="en-US" dirty="0" err="1" smtClean="0"/>
              <a:t>Debian</a:t>
            </a:r>
            <a:endParaRPr lang="en-US" dirty="0" smtClean="0"/>
          </a:p>
          <a:p>
            <a:r>
              <a:rPr lang="en-US" dirty="0" smtClean="0"/>
              <a:t>The application should not be interactive, and it must run using parameters or input files.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Usage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application run is called “Job”</a:t>
            </a:r>
          </a:p>
          <a:p>
            <a:r>
              <a:rPr lang="en-US" dirty="0" smtClean="0"/>
              <a:t>A job can be:</a:t>
            </a:r>
          </a:p>
          <a:p>
            <a:pPr lvl="1"/>
            <a:r>
              <a:rPr lang="en-US" dirty="0" smtClean="0"/>
              <a:t>Single process (standard application)</a:t>
            </a:r>
          </a:p>
          <a:p>
            <a:pPr lvl="1"/>
            <a:r>
              <a:rPr lang="en-US" dirty="0" smtClean="0"/>
              <a:t>Parallel process (MPI)</a:t>
            </a:r>
          </a:p>
          <a:p>
            <a:pPr lvl="1"/>
            <a:r>
              <a:rPr lang="en-US" dirty="0" smtClean="0"/>
              <a:t>Parameter sweep (running many standard applications using different input parameters)</a:t>
            </a:r>
          </a:p>
          <a:p>
            <a:pPr lvl="1"/>
            <a:r>
              <a:rPr lang="en-US" dirty="0" smtClean="0"/>
              <a:t>Workflow (running many different applications as a workflow depending on each other)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Macedonian Academic and Research Grid </a:t>
            </a:r>
            <a:r>
              <a:rPr lang="en-GB" dirty="0" smtClean="0"/>
              <a:t>Initiative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MARGI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338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 started as early as 2004</a:t>
            </a:r>
          </a:p>
          <a:p>
            <a:r>
              <a:rPr lang="en-US" dirty="0" smtClean="0"/>
              <a:t>Resource centers acquired the knowledge and were involved in several regional Grid projects</a:t>
            </a:r>
          </a:p>
          <a:p>
            <a:r>
              <a:rPr lang="en-US" dirty="0" smtClean="0"/>
              <a:t>Currently has 3 Grid clusters</a:t>
            </a:r>
          </a:p>
          <a:p>
            <a:r>
              <a:rPr lang="en-US" dirty="0" smtClean="0"/>
              <a:t>Runs the MARGI CA for issuing Grid certificates</a:t>
            </a:r>
          </a:p>
          <a:p>
            <a:r>
              <a:rPr lang="en-US" dirty="0" smtClean="0"/>
              <a:t>Latest addition was the new HPC Cluster with 1008 CPU cores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to support all Macedonian researches that want to use the Grid</a:t>
            </a:r>
          </a:p>
          <a:p>
            <a:r>
              <a:rPr lang="en-US" dirty="0" smtClean="0"/>
              <a:t>Organize training activities for new users</a:t>
            </a:r>
          </a:p>
          <a:p>
            <a:r>
              <a:rPr lang="en-US" dirty="0" smtClean="0"/>
              <a:t>Support with porting application to the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for Macedonian researchers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Grid Use Cases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28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338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Grid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144000" cy="45259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These case studies show some of the advantages </a:t>
            </a:r>
            <a:r>
              <a:rPr lang="en-US" sz="1800" dirty="0"/>
              <a:t>of using the grid</a:t>
            </a:r>
            <a:r>
              <a:rPr lang="en-US" sz="1800" dirty="0" smtClean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US" sz="1800" dirty="0" smtClean="0"/>
              <a:t>allows </a:t>
            </a:r>
            <a:r>
              <a:rPr lang="en-US" sz="1800" dirty="0"/>
              <a:t>world-wide multi-disciplinary collaboration</a:t>
            </a:r>
            <a:r>
              <a:rPr lang="en-US" sz="1800" dirty="0" smtClean="0"/>
              <a:t>;</a:t>
            </a:r>
          </a:p>
          <a:p>
            <a:pPr>
              <a:defRPr/>
            </a:pPr>
            <a:r>
              <a:rPr lang="en-US" sz="1800" dirty="0"/>
              <a:t>i</a:t>
            </a:r>
            <a:r>
              <a:rPr lang="en-US" sz="1800" dirty="0" smtClean="0"/>
              <a:t>ntegrate distributed resources into a single whole;</a:t>
            </a:r>
            <a:endParaRPr lang="en-GB" sz="1800" dirty="0"/>
          </a:p>
          <a:p>
            <a:pPr>
              <a:defRPr/>
            </a:pPr>
            <a:r>
              <a:rPr lang="en-US" sz="1800" dirty="0" err="1"/>
              <a:t>customised</a:t>
            </a:r>
            <a:r>
              <a:rPr lang="en-US" sz="1800" dirty="0"/>
              <a:t> grid services to meet the unique demands of researchers;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reliable service for computation, data transfer and storage of large </a:t>
            </a:r>
            <a:r>
              <a:rPr lang="en-US" sz="1800" dirty="0" smtClean="0"/>
              <a:t>data sets;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reduced analysis time and analysis on-demand; 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scientifically useful results are generated more quickly;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long term support;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sharing sensitive data securely among a trusted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allows member institutions to contribute computing power to the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generate data-intensive stimulations in a shorter amount of time;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 technical workload (by following grid standards), so scientists can concentrate more effort on the science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29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41542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build a European Grid Infrastructure?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9EEE3-5160-4C6C-A435-CC4EE8A546B8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dirty="0" smtClean="0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pic>
        <p:nvPicPr>
          <p:cNvPr id="4099" name="Content Placeholder 11" descr="graemeATLA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12586"/>
            <a:ext cx="3686695" cy="4517967"/>
          </a:xfr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103" name="Content Placeholder 13"/>
          <p:cNvSpPr txBox="1">
            <a:spLocks/>
          </p:cNvSpPr>
          <p:nvPr/>
        </p:nvSpPr>
        <p:spPr bwMode="auto">
          <a:xfrm>
            <a:off x="323850" y="1412875"/>
            <a:ext cx="44641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World’s largest particle accelerator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Supports 8,000 researchers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1 billion CPU hours in the last 12 months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15Pb of data created annually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5874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Some advantages of using the grid:</a:t>
            </a:r>
          </a:p>
          <a:p>
            <a:pPr>
              <a:defRPr/>
            </a:pPr>
            <a:r>
              <a:rPr lang="en-US" dirty="0" smtClean="0"/>
              <a:t>allows worldwide mass collaboration </a:t>
            </a:r>
            <a:r>
              <a:rPr lang="en-US" dirty="0"/>
              <a:t>with thousands of </a:t>
            </a:r>
            <a:r>
              <a:rPr lang="en-US" dirty="0" smtClean="0"/>
              <a:t>physicists;</a:t>
            </a:r>
          </a:p>
          <a:p>
            <a:pPr>
              <a:defRPr/>
            </a:pPr>
            <a:r>
              <a:rPr lang="en-US" dirty="0" err="1" smtClean="0"/>
              <a:t>customised</a:t>
            </a:r>
            <a:r>
              <a:rPr lang="en-US" dirty="0" smtClean="0"/>
              <a:t> </a:t>
            </a:r>
            <a:r>
              <a:rPr lang="en-US" dirty="0"/>
              <a:t>grid services to meet the unique demands of the </a:t>
            </a:r>
            <a:r>
              <a:rPr lang="en-US" dirty="0" smtClean="0"/>
              <a:t>experiments;</a:t>
            </a:r>
            <a:endParaRPr lang="en-US" dirty="0"/>
          </a:p>
          <a:p>
            <a:pPr>
              <a:defRPr/>
            </a:pPr>
            <a:r>
              <a:rPr lang="en-US" dirty="0"/>
              <a:t>large data storage </a:t>
            </a:r>
            <a:r>
              <a:rPr lang="en-US" dirty="0" smtClean="0"/>
              <a:t>facility;</a:t>
            </a:r>
          </a:p>
          <a:p>
            <a:pPr>
              <a:defRPr/>
            </a:pPr>
            <a:r>
              <a:rPr lang="en-US" dirty="0" smtClean="0"/>
              <a:t>physicists can access the data using </a:t>
            </a:r>
            <a:br>
              <a:rPr lang="en-US" dirty="0" smtClean="0"/>
            </a:br>
            <a:r>
              <a:rPr lang="en-US" dirty="0" smtClean="0"/>
              <a:t>their own computer locally.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4059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GoNL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83968" y="1412776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Mapping the genome of the Netherlands</a:t>
            </a:r>
          </a:p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Plan to sequence the genomes of 750 Dutch people</a:t>
            </a:r>
          </a:p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Currently 30Tb of data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Will generate 20 times that amount</a:t>
            </a:r>
          </a:p>
        </p:txBody>
      </p:sp>
      <p:pic>
        <p:nvPicPr>
          <p:cNvPr id="6148" name="Picture 4" descr="DutchDNA_L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7433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220700_30861883_orang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993" b="19601"/>
          <a:stretch>
            <a:fillRect/>
          </a:stretch>
        </p:blipFill>
        <p:spPr bwMode="auto">
          <a:xfrm>
            <a:off x="323850" y="4221163"/>
            <a:ext cx="3743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4897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GoNL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analysis time reduced by 80%;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on-demand analysis – can be carried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out as and when researchers need it;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provide development and support to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help researchers get the most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out of using the grid.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8030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Environmental Modelling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51520" y="1299730"/>
            <a:ext cx="396044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" charset="0"/>
              </a:rPr>
              <a:t>Bulgarian researchers have ported three applications to </a:t>
            </a:r>
            <a:r>
              <a:rPr lang="en-US" sz="2400" dirty="0">
                <a:latin typeface="Arial" charset="0"/>
              </a:rPr>
              <a:t>the grid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Study </a:t>
            </a:r>
            <a:r>
              <a:rPr lang="en-US" sz="2400" dirty="0">
                <a:latin typeface="Arial" charset="0"/>
              </a:rPr>
              <a:t>the impact of climate change on air </a:t>
            </a:r>
            <a:r>
              <a:rPr lang="en-US" sz="2400" dirty="0" smtClean="0">
                <a:latin typeface="Arial" charset="0"/>
              </a:rPr>
              <a:t>quality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Model atmospheric composition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Investigate </a:t>
            </a:r>
            <a:r>
              <a:rPr lang="en-US" sz="2400" dirty="0">
                <a:latin typeface="Arial" charset="0"/>
              </a:rPr>
              <a:t>e</a:t>
            </a:r>
            <a:r>
              <a:rPr lang="en-US" sz="2400" dirty="0" smtClean="0">
                <a:latin typeface="Arial" charset="0"/>
              </a:rPr>
              <a:t>mergency </a:t>
            </a:r>
            <a:r>
              <a:rPr lang="en-US" sz="2400" dirty="0">
                <a:latin typeface="Arial" charset="0"/>
              </a:rPr>
              <a:t>responses to the release of harmful substances into the atmosphere</a:t>
            </a:r>
          </a:p>
        </p:txBody>
      </p:sp>
      <p:pic>
        <p:nvPicPr>
          <p:cNvPr id="8196" name="Picture 1" descr="BulgarianEnvironmentCaseStud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4505325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0514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Environmental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improved </a:t>
            </a:r>
            <a:r>
              <a:rPr lang="en-US" dirty="0"/>
              <a:t>response times and decreased failure </a:t>
            </a:r>
            <a:r>
              <a:rPr lang="en-US" dirty="0" smtClean="0"/>
              <a:t>rate, so scientifically </a:t>
            </a:r>
            <a:r>
              <a:rPr lang="en-US" dirty="0"/>
              <a:t>useful results </a:t>
            </a:r>
            <a:r>
              <a:rPr lang="en-US" dirty="0" smtClean="0"/>
              <a:t>are generated more quickly;</a:t>
            </a:r>
          </a:p>
          <a:p>
            <a:pPr>
              <a:defRPr/>
            </a:pPr>
            <a:r>
              <a:rPr lang="en-US" dirty="0"/>
              <a:t>reliable service for </a:t>
            </a:r>
            <a:r>
              <a:rPr lang="en-US" dirty="0" smtClean="0"/>
              <a:t>computation, data </a:t>
            </a:r>
            <a:r>
              <a:rPr lang="en-US" dirty="0"/>
              <a:t>transfer and </a:t>
            </a:r>
            <a:r>
              <a:rPr lang="en-US" dirty="0" smtClean="0"/>
              <a:t>storage of large sets of data;</a:t>
            </a:r>
            <a:endParaRPr lang="en-US" dirty="0"/>
          </a:p>
          <a:p>
            <a:pPr>
              <a:defRPr/>
            </a:pPr>
            <a:r>
              <a:rPr lang="en-US" dirty="0" smtClean="0"/>
              <a:t>using existing </a:t>
            </a:r>
            <a:r>
              <a:rPr lang="en-US" dirty="0"/>
              <a:t>software </a:t>
            </a:r>
            <a:r>
              <a:rPr lang="en-US" dirty="0" smtClean="0"/>
              <a:t>with </a:t>
            </a:r>
            <a:r>
              <a:rPr lang="en-US" dirty="0"/>
              <a:t>standard protocol </a:t>
            </a:r>
            <a:r>
              <a:rPr lang="en-US" dirty="0" smtClean="0"/>
              <a:t>means a </a:t>
            </a:r>
            <a:r>
              <a:rPr lang="en-US" dirty="0"/>
              <a:t>quicker start-up time and compatibility between resource </a:t>
            </a:r>
            <a:r>
              <a:rPr lang="en-US" dirty="0" smtClean="0"/>
              <a:t>providers.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7617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ASTRA</a:t>
            </a:r>
          </a:p>
        </p:txBody>
      </p:sp>
      <p:pic>
        <p:nvPicPr>
          <p:cNvPr id="10243" name="Content Placeholder 1" descr="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23987"/>
            <a:ext cx="3692333" cy="4525963"/>
          </a:xfrm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4542478" y="1231905"/>
            <a:ext cx="43926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Ancient instruments Sound/Timbre Reconstruction Application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Has recreated 4 instruments so far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Held concerts using these instruments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4605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ASTRA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of using the grid:</a:t>
            </a:r>
          </a:p>
          <a:p>
            <a:pPr>
              <a:defRPr/>
            </a:pPr>
            <a:r>
              <a:rPr lang="en-US" dirty="0"/>
              <a:t>can meet high demand for network and computing </a:t>
            </a:r>
            <a:r>
              <a:rPr lang="en-US" dirty="0" smtClean="0"/>
              <a:t>requirements;</a:t>
            </a:r>
            <a:endParaRPr lang="en-US" dirty="0"/>
          </a:p>
          <a:p>
            <a:pPr>
              <a:defRPr/>
            </a:pPr>
            <a:r>
              <a:rPr lang="en-US" dirty="0"/>
              <a:t>high </a:t>
            </a:r>
            <a:r>
              <a:rPr lang="en-US" dirty="0" smtClean="0"/>
              <a:t>reliability;</a:t>
            </a:r>
            <a:endParaRPr lang="en-US" dirty="0"/>
          </a:p>
          <a:p>
            <a:pPr>
              <a:defRPr/>
            </a:pPr>
            <a:r>
              <a:rPr lang="en-US" dirty="0"/>
              <a:t>allow multi-disciplinary collaboration between researchers, musicians and </a:t>
            </a:r>
            <a:r>
              <a:rPr lang="en-US" dirty="0" smtClean="0"/>
              <a:t>historians;</a:t>
            </a:r>
            <a:endParaRPr lang="en-US" dirty="0"/>
          </a:p>
          <a:p>
            <a:pPr>
              <a:defRPr/>
            </a:pPr>
            <a:r>
              <a:rPr lang="en-US" dirty="0" smtClean="0"/>
              <a:t>longevity: ASTRA running since 2006.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1226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pic>
        <p:nvPicPr>
          <p:cNvPr id="12291" name="Content Placeholder 1" descr="Tokamak_ITER_cu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10496"/>
            <a:ext cx="4517650" cy="4525963"/>
          </a:xfrm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323528" y="1412586"/>
            <a:ext cx="39608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Investigating viability of fusion as a power source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cs typeface="Arial" charset="0"/>
              </a:rPr>
              <a:t>Modelling</a:t>
            </a:r>
            <a:r>
              <a:rPr lang="en-US" sz="3200" dirty="0">
                <a:cs typeface="Arial" charset="0"/>
              </a:rPr>
              <a:t> and simulating the reactor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Used 1 million CPU hours in the last 12 months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3285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perform the intensive computations needed to test the feasibility of fusion power before building the reactor;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open to future development: dedicated project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‘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EUPHORIA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was set up to further push the limits of existing state-of-the-art computing resources.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39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9044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Infrastructure 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EGI provides a service infrastructure that exposes and helps coordinate a resource infrastructure</a:t>
            </a: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9756" y="3645024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32040" y="1412776"/>
            <a:ext cx="3754760" cy="45259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Enhancement of Confidence by an International Distributed Environment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tools for the medical community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Example: Their Statistical Parametric Mapping application can help doctors to diagnose Alzheimer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 disease in its early stages and track the progress of the symptoms over time</a:t>
            </a:r>
          </a:p>
        </p:txBody>
      </p:sp>
      <p:pic>
        <p:nvPicPr>
          <p:cNvPr id="14340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43" t="4887" r="25737" b="77692"/>
          <a:stretch>
            <a:fillRect/>
          </a:stretch>
        </p:blipFill>
        <p:spPr bwMode="auto">
          <a:xfrm rot="-1944104">
            <a:off x="328613" y="3068638"/>
            <a:ext cx="2190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519113" y="1484313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2203450" y="2127250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49725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40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1078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European-wide master database </a:t>
            </a:r>
            <a:r>
              <a:rPr lang="en-US" dirty="0"/>
              <a:t>of images stored on the grid for doctors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use;</a:t>
            </a:r>
          </a:p>
          <a:p>
            <a:pPr>
              <a:defRPr/>
            </a:pPr>
            <a:r>
              <a:rPr lang="en-US" dirty="0"/>
              <a:t>can set up diagnostic tools with a dedicated grid </a:t>
            </a:r>
            <a:r>
              <a:rPr lang="en-US" dirty="0" smtClean="0"/>
              <a:t>infrastructure;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customisable</a:t>
            </a:r>
            <a:r>
              <a:rPr lang="en-US" dirty="0" smtClean="0"/>
              <a:t>: dedicated software </a:t>
            </a:r>
            <a:r>
              <a:rPr lang="en-US" dirty="0"/>
              <a:t>to track progression of the disease over </a:t>
            </a:r>
            <a:r>
              <a:rPr lang="en-US" dirty="0" smtClean="0"/>
              <a:t>time;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haring medical data securely.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41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4897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05" y="3428998"/>
            <a:ext cx="8075612" cy="2832347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23850" y="1196974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The Cherenkov Telescope Array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Future ground-based high energy gamma-ray instrument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132 institutes in 25 countries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Using applications and grid technology provided by the European grid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42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1099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allows </a:t>
            </a:r>
            <a:r>
              <a:rPr lang="en-US" dirty="0"/>
              <a:t>member institutions to contribute computing power to the CTA </a:t>
            </a:r>
            <a:r>
              <a:rPr lang="en-US" dirty="0" smtClean="0"/>
              <a:t>community;</a:t>
            </a:r>
            <a:endParaRPr lang="en-US" dirty="0"/>
          </a:p>
          <a:p>
            <a:pPr>
              <a:defRPr/>
            </a:pPr>
            <a:r>
              <a:rPr lang="en-US" dirty="0"/>
              <a:t>generate data-intensive </a:t>
            </a:r>
            <a:r>
              <a:rPr lang="en-US" dirty="0" smtClean="0"/>
              <a:t>stimulations in a shorter amount of time;</a:t>
            </a:r>
            <a:endParaRPr lang="en-US" dirty="0"/>
          </a:p>
          <a:p>
            <a:pPr>
              <a:defRPr/>
            </a:pPr>
            <a:r>
              <a:rPr lang="en-US" dirty="0"/>
              <a:t>reduce technical workload (by following grid standards), so </a:t>
            </a:r>
            <a:r>
              <a:rPr lang="en-US" dirty="0" smtClean="0"/>
              <a:t>scientists can </a:t>
            </a:r>
            <a:r>
              <a:rPr lang="en-US" dirty="0"/>
              <a:t>concentrate </a:t>
            </a:r>
            <a:r>
              <a:rPr lang="en-US" dirty="0" smtClean="0"/>
              <a:t>more effort on </a:t>
            </a:r>
            <a:r>
              <a:rPr lang="en-US" dirty="0"/>
              <a:t>the </a:t>
            </a:r>
            <a:r>
              <a:rPr lang="en-US" dirty="0" smtClean="0"/>
              <a:t>science.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43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34447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Conclusion</a:t>
            </a:r>
            <a:endParaRPr lang="en-GB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Grid is one of the basic pillars to modern </a:t>
            </a:r>
            <a:r>
              <a:rPr lang="en-GB" dirty="0" err="1" smtClean="0"/>
              <a:t>eScience</a:t>
            </a:r>
            <a:endParaRPr lang="en-GB" dirty="0" smtClean="0"/>
          </a:p>
          <a:p>
            <a:pPr eaLnBrk="1" hangingPunct="1"/>
            <a:r>
              <a:rPr lang="en-GB" dirty="0" smtClean="0"/>
              <a:t>Europe stays focused on supporting </a:t>
            </a:r>
            <a:r>
              <a:rPr lang="en-GB" dirty="0" err="1" smtClean="0"/>
              <a:t>eScience</a:t>
            </a:r>
            <a:r>
              <a:rPr lang="en-GB" dirty="0" smtClean="0"/>
              <a:t> development</a:t>
            </a:r>
          </a:p>
          <a:p>
            <a:pPr eaLnBrk="1" hangingPunct="1"/>
            <a:r>
              <a:rPr lang="en-GB" dirty="0" smtClean="0"/>
              <a:t>There are many application already ported to the Grid, and the Grid model makes it very easy for porting others</a:t>
            </a:r>
          </a:p>
          <a:p>
            <a:pPr eaLnBrk="1" hangingPunct="1"/>
            <a:r>
              <a:rPr lang="en-GB" dirty="0" smtClean="0"/>
              <a:t>MARGI stays focused on supporting Macedonian researches</a:t>
            </a:r>
            <a:endParaRPr lang="en-GB" dirty="0" smtClean="0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8625B-2D50-4F49-9BE7-AEEB59BBC9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EGI representative fo</a:t>
            </a:r>
            <a:r>
              <a:rPr lang="en-GB" dirty="0" smtClean="0"/>
              <a:t>r Macedonia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boro.jakimovski@finki.ukim.mk</a:t>
            </a:r>
            <a:endParaRPr lang="en-GB" dirty="0" smtClean="0"/>
          </a:p>
          <a:p>
            <a:r>
              <a:rPr lang="en-GB" dirty="0" smtClean="0"/>
              <a:t>MARGI web site</a:t>
            </a:r>
          </a:p>
          <a:p>
            <a:pPr lvl="1"/>
            <a:r>
              <a:rPr lang="en-GB" dirty="0" smtClean="0">
                <a:hlinkClick r:id="rId4"/>
              </a:rPr>
              <a:t>www.margi.marnet.net.mk</a:t>
            </a:r>
            <a:r>
              <a:rPr lang="en-GB" dirty="0" smtClean="0"/>
              <a:t> (soon to be: </a:t>
            </a:r>
            <a:r>
              <a:rPr lang="en-GB" dirty="0" smtClean="0">
                <a:hlinkClick r:id="rId5"/>
              </a:rPr>
              <a:t>www.margi.ukim.mk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MARGI Certification authority</a:t>
            </a:r>
          </a:p>
          <a:p>
            <a:pPr lvl="1"/>
            <a:r>
              <a:rPr lang="en-GB" dirty="0" smtClean="0">
                <a:hlinkClick r:id="rId6"/>
              </a:rPr>
              <a:t>www.margi.marnet.net.mk/CA</a:t>
            </a:r>
            <a:endParaRPr lang="en-GB" dirty="0" smtClean="0"/>
          </a:p>
          <a:p>
            <a:r>
              <a:rPr lang="en-GB" dirty="0" smtClean="0"/>
              <a:t>EGI web site</a:t>
            </a:r>
            <a:endParaRPr lang="en-GB" dirty="0" smtClean="0"/>
          </a:p>
          <a:p>
            <a:pPr lvl="1"/>
            <a:r>
              <a:rPr lang="en-GB" dirty="0" smtClean="0">
                <a:hlinkClick r:id="rId7"/>
              </a:rPr>
              <a:t>www.egi.eu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EGI app DB</a:t>
            </a:r>
            <a:endParaRPr lang="en-GB" dirty="0" smtClean="0"/>
          </a:p>
          <a:p>
            <a:pPr lvl="1"/>
            <a:r>
              <a:rPr lang="en-GB" dirty="0" smtClean="0">
                <a:hlinkClick r:id="rId8"/>
              </a:rPr>
              <a:t>appdb.egi.eu</a:t>
            </a:r>
            <a:endParaRPr lang="en-GB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45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3693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A grid consists of distributed resources controlled by separate organisations that be systematically used securely by users external to that organisation</a:t>
            </a:r>
          </a:p>
          <a:p>
            <a:pPr eaLnBrk="1" hangingPunct="1"/>
            <a:r>
              <a:rPr lang="en-GB" smtClean="0"/>
              <a:t>Resources can include:</a:t>
            </a:r>
          </a:p>
          <a:p>
            <a:pPr lvl="1" eaLnBrk="1" hangingPunct="1"/>
            <a:r>
              <a:rPr lang="en-GB" smtClean="0"/>
              <a:t>Commodity or HPC clusters</a:t>
            </a:r>
          </a:p>
          <a:p>
            <a:pPr lvl="1" eaLnBrk="1" hangingPunct="1"/>
            <a:r>
              <a:rPr lang="en-GB" smtClean="0"/>
              <a:t>Disk or tape storage</a:t>
            </a:r>
          </a:p>
          <a:p>
            <a:pPr lvl="1" eaLnBrk="1" hangingPunct="1"/>
            <a:r>
              <a:rPr lang="en-GB" smtClean="0"/>
              <a:t>Instruments</a:t>
            </a:r>
          </a:p>
          <a:p>
            <a:pPr lvl="1" eaLnBrk="1" hangingPunct="1"/>
            <a:r>
              <a:rPr lang="en-GB" smtClean="0"/>
              <a:t>Data Archives or Digital Libraries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5DED5-60B2-4585-A5A2-7E92A9DE023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C21: Digital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35" y="1157287"/>
            <a:ext cx="309403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181" y="1081212"/>
            <a:ext cx="41052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02"/>
          <a:stretch/>
        </p:blipFill>
        <p:spPr bwMode="auto">
          <a:xfrm>
            <a:off x="2778026" y="3672775"/>
            <a:ext cx="222602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823240"/>
            <a:ext cx="2448272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93252"/>
            <a:ext cx="4032448" cy="27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83768" y="2873172"/>
            <a:ext cx="4499992" cy="144016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Extracting Knowledge from the Data Deluge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964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17" t="-1134"/>
          <a:stretch/>
        </p:blipFill>
        <p:spPr bwMode="auto">
          <a:xfrm>
            <a:off x="0" y="1066800"/>
            <a:ext cx="4355976" cy="43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067" y="1248580"/>
            <a:ext cx="4803933" cy="4525963"/>
          </a:xfrm>
        </p:spPr>
        <p:txBody>
          <a:bodyPr/>
          <a:lstStyle/>
          <a:p>
            <a:r>
              <a:rPr lang="en-GB" dirty="0" smtClean="0"/>
              <a:t>Borderless Services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Supporting Innovation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405211"/>
            <a:ext cx="28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085184"/>
            <a:ext cx="5436096" cy="1152128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400" dirty="0" smtClean="0"/>
              <a:t>“Europe </a:t>
            </a:r>
            <a:r>
              <a:rPr lang="en-GB" sz="2400" dirty="0"/>
              <a:t>should also build its innovative advantage in key areas through reinforced e-Infrastructures (i.e. GEANT &amp; </a:t>
            </a:r>
            <a:r>
              <a:rPr lang="en-GB" sz="2400" dirty="0" smtClean="0"/>
              <a:t>EGI)”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1489" y="325930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remove barriers to the free movement of </a:t>
            </a:r>
            <a:r>
              <a:rPr lang="en-GB" sz="2800" dirty="0" smtClean="0">
                <a:solidFill>
                  <a:srgbClr val="FF0000"/>
                </a:solidFill>
              </a:rPr>
              <a:t>knowledge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0771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2688383"/>
            <a:ext cx="928687" cy="3563143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688383"/>
            <a:ext cx="928688" cy="3563143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608338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2688383"/>
            <a:ext cx="928688" cy="3563143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2688383"/>
            <a:ext cx="857250" cy="3563143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583610" y="3174951"/>
            <a:ext cx="857250" cy="3076576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680026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EGI.eu</a:t>
            </a: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610" y="3977874"/>
            <a:ext cx="5684957" cy="10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NGI: National Grid Initiative</a:t>
            </a:r>
          </a:p>
          <a:p>
            <a:pPr algn="ctr"/>
            <a:r>
              <a:rPr lang="en-GB" dirty="0" smtClean="0"/>
              <a:t>EIRO: European Intergovernmental Research Organisation (e.g. CERN, EMBL, ESA, …)</a:t>
            </a:r>
            <a:endParaRPr lang="en-GB" dirty="0"/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6357939" y="3180855"/>
            <a:ext cx="2286000" cy="680193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179512" y="2363739"/>
            <a:ext cx="8464425" cy="649288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1583611" y="3174950"/>
            <a:ext cx="4494928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(~20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21/06/2012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356350"/>
            <a:ext cx="331236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e-Infrastructures for Macedonian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7810</TotalTime>
  <Words>1943</Words>
  <Application>Microsoft Office PowerPoint</Application>
  <PresentationFormat>On-screen Show (4:3)</PresentationFormat>
  <Paragraphs>501</Paragraphs>
  <Slides>45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EGI-InSPIRE 2</vt:lpstr>
      <vt:lpstr>Custom Design</vt:lpstr>
      <vt:lpstr>e-Science using Grid infrastructure</vt:lpstr>
      <vt:lpstr>Abbreviations</vt:lpstr>
      <vt:lpstr>Why build a European Grid Infrastructure?</vt:lpstr>
      <vt:lpstr>Infrastructure (Wikipedia)</vt:lpstr>
      <vt:lpstr>What is a Grid?</vt:lpstr>
      <vt:lpstr>C21: Digital Research</vt:lpstr>
      <vt:lpstr>Digital Agenda for Europe</vt:lpstr>
      <vt:lpstr>Slide 8</vt:lpstr>
      <vt:lpstr>EGI.eu</vt:lpstr>
      <vt:lpstr>EGI-InSPIRE Project</vt:lpstr>
      <vt:lpstr>Project Objectives</vt:lpstr>
      <vt:lpstr>Slide 12</vt:lpstr>
      <vt:lpstr>Installed Capacity</vt:lpstr>
      <vt:lpstr>VOs</vt:lpstr>
      <vt:lpstr>VOs from VO database</vt:lpstr>
      <vt:lpstr>VRC and VOs</vt:lpstr>
      <vt:lpstr>Some VRCs</vt:lpstr>
      <vt:lpstr>VO and user Statistics </vt:lpstr>
      <vt:lpstr>EGI Application Database</vt:lpstr>
      <vt:lpstr>Becoming a Grid User</vt:lpstr>
      <vt:lpstr>Step by step</vt:lpstr>
      <vt:lpstr>Step by step</vt:lpstr>
      <vt:lpstr>Grid Usage Model</vt:lpstr>
      <vt:lpstr>Grid Usage Model</vt:lpstr>
      <vt:lpstr>Macedonian Academic and Research Grid Initiative</vt:lpstr>
      <vt:lpstr>MARGI</vt:lpstr>
      <vt:lpstr>MARGI</vt:lpstr>
      <vt:lpstr>Grid Use Cases</vt:lpstr>
      <vt:lpstr>Grid Use Cases</vt:lpstr>
      <vt:lpstr>Use Case: Large Hadron Collider</vt:lpstr>
      <vt:lpstr>Use Case: Large Hadron Collider</vt:lpstr>
      <vt:lpstr>Use Case: GoNL</vt:lpstr>
      <vt:lpstr>Use Case: GoNL</vt:lpstr>
      <vt:lpstr>Use Case: Environmental Modelling</vt:lpstr>
      <vt:lpstr>Use Case: Environmental Modelling</vt:lpstr>
      <vt:lpstr>Use Case: ASTRA</vt:lpstr>
      <vt:lpstr>Use Case: ASTRA</vt:lpstr>
      <vt:lpstr>Use Case: ITER</vt:lpstr>
      <vt:lpstr>Use Case: ITER</vt:lpstr>
      <vt:lpstr>Use Case: DECIDE</vt:lpstr>
      <vt:lpstr>Use Case: DECIDE</vt:lpstr>
      <vt:lpstr>Use Case: CTA</vt:lpstr>
      <vt:lpstr>Use Case: CTA</vt:lpstr>
      <vt:lpstr>Conclusion</vt:lpstr>
      <vt:lpstr>Contacts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Boro Jakimovski</cp:lastModifiedBy>
  <cp:revision>128</cp:revision>
  <dcterms:created xsi:type="dcterms:W3CDTF">2010-09-03T12:01:03Z</dcterms:created>
  <dcterms:modified xsi:type="dcterms:W3CDTF">2012-06-20T21:03:49Z</dcterms:modified>
</cp:coreProperties>
</file>