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tmp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4" r:id="rId1"/>
  </p:sldMasterIdLst>
  <p:notesMasterIdLst>
    <p:notesMasterId r:id="rId22"/>
  </p:notesMasterIdLst>
  <p:handoutMasterIdLst>
    <p:handoutMasterId r:id="rId23"/>
  </p:handoutMasterIdLst>
  <p:sldIdLst>
    <p:sldId id="262" r:id="rId2"/>
    <p:sldId id="263" r:id="rId3"/>
    <p:sldId id="264" r:id="rId4"/>
    <p:sldId id="265" r:id="rId5"/>
    <p:sldId id="272" r:id="rId6"/>
    <p:sldId id="266" r:id="rId7"/>
    <p:sldId id="267" r:id="rId8"/>
    <p:sldId id="268" r:id="rId9"/>
    <p:sldId id="269" r:id="rId10"/>
    <p:sldId id="270" r:id="rId11"/>
    <p:sldId id="271" r:id="rId12"/>
    <p:sldId id="278" r:id="rId13"/>
    <p:sldId id="273" r:id="rId14"/>
    <p:sldId id="274" r:id="rId15"/>
    <p:sldId id="279" r:id="rId16"/>
    <p:sldId id="275" r:id="rId17"/>
    <p:sldId id="276" r:id="rId18"/>
    <p:sldId id="277" r:id="rId19"/>
    <p:sldId id="280" r:id="rId20"/>
    <p:sldId id="281" r:id="rId21"/>
  </p:sldIdLst>
  <p:sldSz cx="9906000" cy="6858000" type="A4"/>
  <p:notesSz cx="9866313" cy="6754813"/>
  <p:defaultTextStyle>
    <a:defPPr>
      <a:defRPr lang="en-US"/>
    </a:defPPr>
    <a:lvl1pPr algn="r" rtl="0" fontAlgn="base">
      <a:spcBef>
        <a:spcPct val="20000"/>
      </a:spcBef>
      <a:spcAft>
        <a:spcPct val="0"/>
      </a:spcAft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1pPr>
    <a:lvl2pPr marL="457200" algn="r" rtl="0" fontAlgn="base">
      <a:spcBef>
        <a:spcPct val="20000"/>
      </a:spcBef>
      <a:spcAft>
        <a:spcPct val="0"/>
      </a:spcAft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2pPr>
    <a:lvl3pPr marL="914400" algn="r" rtl="0" fontAlgn="base">
      <a:spcBef>
        <a:spcPct val="20000"/>
      </a:spcBef>
      <a:spcAft>
        <a:spcPct val="0"/>
      </a:spcAft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3pPr>
    <a:lvl4pPr marL="1371600" algn="r" rtl="0" fontAlgn="base">
      <a:spcBef>
        <a:spcPct val="20000"/>
      </a:spcBef>
      <a:spcAft>
        <a:spcPct val="0"/>
      </a:spcAft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4pPr>
    <a:lvl5pPr marL="1828800" algn="r" rtl="0" fontAlgn="base">
      <a:spcBef>
        <a:spcPct val="20000"/>
      </a:spcBef>
      <a:spcAft>
        <a:spcPct val="0"/>
      </a:spcAft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FF9933"/>
    <a:srgbClr val="FF9900"/>
    <a:srgbClr val="00FF00"/>
    <a:srgbClr val="CCCC00"/>
    <a:srgbClr val="FFFF99"/>
    <a:srgbClr val="FFFFCC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25" autoAdjust="0"/>
    <p:restoredTop sz="94491" autoAdjust="0"/>
  </p:normalViewPr>
  <p:slideViewPr>
    <p:cSldViewPr snapToGrid="0">
      <p:cViewPr varScale="1">
        <p:scale>
          <a:sx n="93" d="100"/>
          <a:sy n="93" d="100"/>
        </p:scale>
        <p:origin x="-376" y="-9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51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3" rIns="91406" bIns="45703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88000" y="0"/>
            <a:ext cx="42767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3" rIns="91406" bIns="45703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15088"/>
            <a:ext cx="427513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3" rIns="91406" bIns="45703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88000" y="6415088"/>
            <a:ext cx="42767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3" rIns="91406" bIns="45703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2DC3300D-5115-4BAB-93FC-246CDC56F3C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499292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51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3" rIns="91406" bIns="45703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b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1175" y="0"/>
            <a:ext cx="42751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3" rIns="91406" bIns="45703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06738" y="506413"/>
            <a:ext cx="3659187" cy="25336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14450" y="3209925"/>
            <a:ext cx="7237413" cy="303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3" rIns="91406" bIns="457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16675"/>
            <a:ext cx="42751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3" rIns="91406" bIns="45703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b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1175" y="6416675"/>
            <a:ext cx="42751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3" rIns="91406" bIns="45703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1pPr>
          </a:lstStyle>
          <a:p>
            <a:pPr>
              <a:defRPr/>
            </a:pPr>
            <a:fld id="{67882BFB-C195-4ABC-8201-A723AE96FA5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61092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0" y="-1"/>
            <a:ext cx="9906000" cy="111628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lIns="95785" tIns="47892" rIns="95785" bIns="47892"/>
          <a:lstStyle/>
          <a:p>
            <a:pPr algn="ctr" defTabSz="958850" eaLnBrk="0" hangingPunct="0">
              <a:spcBef>
                <a:spcPct val="0"/>
              </a:spcBef>
              <a:defRPr/>
            </a:pPr>
            <a:endParaRPr lang="el-GR" sz="1300" b="0">
              <a:solidFill>
                <a:schemeClr val="bg1"/>
              </a:solidFill>
            </a:endParaRPr>
          </a:p>
        </p:txBody>
      </p:sp>
      <p:sp>
        <p:nvSpPr>
          <p:cNvPr id="5" name="Rectangle 24"/>
          <p:cNvSpPr>
            <a:spLocks noChangeArrowheads="1"/>
          </p:cNvSpPr>
          <p:nvPr userDrawn="1"/>
        </p:nvSpPr>
        <p:spPr bwMode="auto">
          <a:xfrm>
            <a:off x="4532313" y="3200400"/>
            <a:ext cx="1938337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defTabSz="958850">
              <a:defRPr/>
            </a:pPr>
            <a:r>
              <a:rPr lang="en-US" sz="2000" b="0" dirty="0"/>
              <a:t>www.hp-see.eu</a:t>
            </a:r>
            <a:endParaRPr lang="el-GR" sz="2000" b="0" dirty="0"/>
          </a:p>
        </p:txBody>
      </p:sp>
      <p:sp>
        <p:nvSpPr>
          <p:cNvPr id="6" name="Rectangle 25"/>
          <p:cNvSpPr>
            <a:spLocks noChangeArrowheads="1"/>
          </p:cNvSpPr>
          <p:nvPr userDrawn="1"/>
        </p:nvSpPr>
        <p:spPr bwMode="auto">
          <a:xfrm>
            <a:off x="4313238" y="1887538"/>
            <a:ext cx="2149475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58850">
              <a:defRPr/>
            </a:pPr>
            <a:r>
              <a:rPr lang="en-US" sz="3200" dirty="0"/>
              <a:t>HP-SEE</a:t>
            </a:r>
            <a:endParaRPr lang="el-GR" sz="3200" dirty="0"/>
          </a:p>
        </p:txBody>
      </p:sp>
      <p:pic>
        <p:nvPicPr>
          <p:cNvPr id="7" name="Picture 8" descr="HP-SEE-logo-small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8425" y="1781175"/>
            <a:ext cx="3457575" cy="312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1476" name="Rectangle 20"/>
          <p:cNvSpPr>
            <a:spLocks noGrp="1" noChangeArrowheads="1"/>
          </p:cNvSpPr>
          <p:nvPr>
            <p:ph type="ctrTitle" sz="quarter"/>
          </p:nvPr>
        </p:nvSpPr>
        <p:spPr>
          <a:xfrm>
            <a:off x="373063" y="2401888"/>
            <a:ext cx="6059487" cy="862012"/>
          </a:xfrm>
          <a:noFill/>
        </p:spPr>
        <p:txBody>
          <a:bodyPr lIns="91440" tIns="45720" rIns="91440" bIns="45720"/>
          <a:lstStyle>
            <a:lvl1pPr>
              <a:defRPr sz="28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</a:t>
            </a:r>
            <a:endParaRPr lang="el-GR"/>
          </a:p>
        </p:txBody>
      </p:sp>
      <p:sp>
        <p:nvSpPr>
          <p:cNvPr id="531484" name="Rectangle 28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342900" y="3736975"/>
            <a:ext cx="6076950" cy="1042988"/>
          </a:xfrm>
        </p:spPr>
        <p:txBody>
          <a:bodyPr lIns="91440" tIns="45720" rIns="91440" bIns="45720"/>
          <a:lstStyle>
            <a:lvl1pPr marL="0" indent="0" algn="r">
              <a:buFont typeface="Wingdings" pitchFamily="2" charset="2"/>
              <a:buNone/>
              <a:defRPr sz="1600" b="1">
                <a:solidFill>
                  <a:schemeClr val="accent2"/>
                </a:solidFill>
                <a:latin typeface="Arial" charset="0"/>
              </a:defRPr>
            </a:lvl1pPr>
          </a:lstStyle>
          <a:p>
            <a:r>
              <a:rPr lang="en-US" dirty="0" smtClean="0"/>
              <a:t>&lt;Name&gt;&lt;Position&gt;&lt;Organization&gt;&lt;e-mail&gt;</a:t>
            </a:r>
            <a:endParaRPr lang="el-GR" dirty="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578600"/>
            <a:ext cx="9906000" cy="293688"/>
          </a:xfrm>
        </p:spPr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r>
              <a:rPr lang="en-US"/>
              <a:t>The HP-SEE initiative is co-funded by the European Commission under the FP7 Research Infrastructures contract no. 261499</a:t>
            </a:r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P-SEE-logo-small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31175" y="0"/>
            <a:ext cx="1774825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&lt;Event&gt; – &lt;Place&gt; &lt;Date (DD-Month-YYYY)&gt;					</a:t>
            </a:r>
            <a:fld id="{A76B4658-FCC5-4CDB-9784-5FF6DD787B1B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81863" y="-4763"/>
            <a:ext cx="2428875" cy="6578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-4763" y="-4763"/>
            <a:ext cx="7134226" cy="6578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&lt;Event&gt; – &lt;Place&gt; &lt;Date (DD-Month-YYYY)&gt;					</a:t>
            </a:r>
            <a:fld id="{B930F3A1-B166-4D69-8477-CCAB873DA52D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P-SEE-logo-small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31175" y="0"/>
            <a:ext cx="1774825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&lt;Event&gt; – &lt;Place&gt; &lt;Date (DD-Month-YYYY)&gt;					</a:t>
            </a:r>
            <a:fld id="{70F2B333-24EA-4DE2-9D5F-F92EB537375C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P-SEE-logo-small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31175" y="0"/>
            <a:ext cx="1774825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&lt;Event&gt; – &lt;Place&gt; &lt;Date (DD-Month-YYYY)&gt;					</a:t>
            </a:r>
            <a:fld id="{0853997F-61B1-49DA-BEC2-58B8ACB1542B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P-SEE-logo-small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31175" y="0"/>
            <a:ext cx="1774825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088" y="1652588"/>
            <a:ext cx="4683125" cy="4921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7613" y="1652588"/>
            <a:ext cx="4683125" cy="4921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&lt;Event&gt; – &lt;Place&gt; &lt;Date (DD-Month-YYYY)&gt;				</a:t>
            </a:r>
            <a:fld id="{DE6330F6-36BC-487E-AE94-F059D3DE287E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&lt;Event&gt; – &lt;Place&gt; &lt;Date (DD-Month-YYYY)&gt;					</a:t>
            </a:r>
            <a:fld id="{A2DD1F75-6E2B-46FE-8A0E-E34258FCE061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P-SEE-logo-small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31175" y="0"/>
            <a:ext cx="1774825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&lt;Event&gt; – &lt;Place&gt; &lt;Date (DD-Month-YYYY)&gt;				</a:t>
            </a:r>
            <a:fld id="{27FE842A-F356-44CB-A48B-DADF02F47445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&lt;Event&gt; – &lt;Place&gt; &lt;Date (DD-Month-YYYY)&gt;					</a:t>
            </a:r>
            <a:fld id="{C4F27B07-17D4-47C8-8354-F713D299616C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&lt;Event&gt; – &lt;Place&gt; &lt;Date (DD-Month-YYYY)&gt;					</a:t>
            </a:r>
            <a:fld id="{25213920-E3B8-4A6D-8C9A-E5B568FD3FE9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P-SEE-logo-small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31175" y="0"/>
            <a:ext cx="1774825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&lt;Event&gt; – &lt;Place&gt; &lt;Date (DD-Month-YYYY)&gt;					</a:t>
            </a:r>
            <a:fld id="{719E5E8B-E1C6-4771-B7BC-F2F414FDFFE8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-4763" y="-4763"/>
            <a:ext cx="8134351" cy="1125538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vert="horz" wrap="square" lIns="95785" tIns="47892" rIns="95785" bIns="4789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2088" y="1652588"/>
            <a:ext cx="9518650" cy="492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85" tIns="47892" rIns="95785" bIns="478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dirty="0" err="1" smtClean="0"/>
              <a:t>Click</a:t>
            </a:r>
            <a:r>
              <a:rPr lang="el-GR" dirty="0" smtClean="0"/>
              <a:t> </a:t>
            </a:r>
            <a:r>
              <a:rPr lang="el-GR" dirty="0" err="1" smtClean="0"/>
              <a:t>to</a:t>
            </a:r>
            <a:r>
              <a:rPr lang="el-GR" dirty="0" smtClean="0"/>
              <a:t> </a:t>
            </a:r>
            <a:r>
              <a:rPr lang="el-GR" dirty="0" err="1" smtClean="0"/>
              <a:t>edit</a:t>
            </a:r>
            <a:r>
              <a:rPr lang="el-GR" dirty="0" smtClean="0"/>
              <a:t> </a:t>
            </a:r>
            <a:r>
              <a:rPr lang="el-GR" dirty="0" err="1" smtClean="0"/>
              <a:t>Master</a:t>
            </a:r>
            <a:r>
              <a:rPr lang="el-GR" dirty="0" smtClean="0"/>
              <a:t> </a:t>
            </a:r>
            <a:r>
              <a:rPr lang="el-GR" dirty="0" err="1" smtClean="0"/>
              <a:t>text</a:t>
            </a:r>
            <a:r>
              <a:rPr lang="el-GR" dirty="0" smtClean="0"/>
              <a:t> </a:t>
            </a:r>
            <a:r>
              <a:rPr lang="el-GR" dirty="0" err="1" smtClean="0"/>
              <a:t>styles</a:t>
            </a:r>
            <a:endParaRPr lang="el-GR" dirty="0" smtClean="0"/>
          </a:p>
          <a:p>
            <a:pPr lvl="1"/>
            <a:r>
              <a:rPr lang="el-GR" dirty="0" err="1" smtClean="0"/>
              <a:t>Second</a:t>
            </a:r>
            <a:r>
              <a:rPr lang="el-GR" dirty="0" smtClean="0"/>
              <a:t> </a:t>
            </a:r>
            <a:r>
              <a:rPr lang="el-GR" dirty="0" err="1" smtClean="0"/>
              <a:t>level</a:t>
            </a:r>
            <a:endParaRPr lang="el-GR" dirty="0" smtClean="0"/>
          </a:p>
          <a:p>
            <a:pPr lvl="2"/>
            <a:r>
              <a:rPr lang="el-GR" dirty="0" err="1" smtClean="0"/>
              <a:t>Third</a:t>
            </a:r>
            <a:r>
              <a:rPr lang="el-GR" dirty="0" smtClean="0"/>
              <a:t> </a:t>
            </a:r>
            <a:r>
              <a:rPr lang="el-GR" dirty="0" err="1" smtClean="0"/>
              <a:t>level</a:t>
            </a:r>
            <a:endParaRPr lang="el-GR" dirty="0" smtClean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586538"/>
            <a:ext cx="9906000" cy="29368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5785" tIns="47892" rIns="95785" bIns="47892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defRPr sz="1300" b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&lt;Event&gt; – &lt;Place&gt; &lt;Date (DD-Month-YYYY)&gt;					</a:t>
            </a:r>
            <a:fld id="{711545AC-028C-461E-87A2-BB0A701371CB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1159828"/>
            <a:ext cx="9906000" cy="4948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lIns="95785" tIns="47892" rIns="95785" bIns="47892"/>
          <a:lstStyle/>
          <a:p>
            <a:pPr algn="ctr" defTabSz="958850" eaLnBrk="0" hangingPunct="0">
              <a:spcBef>
                <a:spcPct val="0"/>
              </a:spcBef>
              <a:defRPr/>
            </a:pPr>
            <a:endParaRPr lang="el-GR" sz="1300" b="0">
              <a:solidFill>
                <a:schemeClr val="bg1"/>
              </a:solidFill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0" y="1114301"/>
            <a:ext cx="9906000" cy="4948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lIns="95785" tIns="47892" rIns="95785" bIns="47892"/>
          <a:lstStyle/>
          <a:p>
            <a:pPr algn="ctr" defTabSz="958850" eaLnBrk="0" hangingPunct="0">
              <a:spcBef>
                <a:spcPct val="0"/>
              </a:spcBef>
              <a:defRPr/>
            </a:pPr>
            <a:endParaRPr lang="el-GR" sz="1300" b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1" r:id="rId5"/>
    <p:sldLayoutId id="2147483699" r:id="rId6"/>
    <p:sldLayoutId id="2147483692" r:id="rId7"/>
    <p:sldLayoutId id="2147483693" r:id="rId8"/>
    <p:sldLayoutId id="2147483700" r:id="rId9"/>
    <p:sldLayoutId id="2147483701" r:id="rId10"/>
    <p:sldLayoutId id="2147483694" r:id="rId11"/>
  </p:sldLayoutIdLst>
  <p:hf hdr="0" dt="0"/>
  <p:txStyles>
    <p:titleStyle>
      <a:lvl1pPr algn="r" defTabSz="958850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+mj-lt"/>
          <a:ea typeface="+mj-ea"/>
          <a:cs typeface="+mj-cs"/>
        </a:defRPr>
      </a:lvl1pPr>
      <a:lvl2pPr algn="r" defTabSz="958850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  <a:cs typeface="Arial" charset="0"/>
        </a:defRPr>
      </a:lvl2pPr>
      <a:lvl3pPr algn="r" defTabSz="958850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  <a:cs typeface="Arial" charset="0"/>
        </a:defRPr>
      </a:lvl3pPr>
      <a:lvl4pPr algn="r" defTabSz="958850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  <a:cs typeface="Arial" charset="0"/>
        </a:defRPr>
      </a:lvl4pPr>
      <a:lvl5pPr algn="r" defTabSz="958850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  <a:cs typeface="Arial" charset="0"/>
        </a:defRPr>
      </a:lvl5pPr>
      <a:lvl6pPr marL="457200" algn="r" defTabSz="958850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Arial" charset="0"/>
          <a:cs typeface="Arial" charset="0"/>
        </a:defRPr>
      </a:lvl6pPr>
      <a:lvl7pPr marL="914400" algn="r" defTabSz="958850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Arial" charset="0"/>
          <a:cs typeface="Arial" charset="0"/>
        </a:defRPr>
      </a:lvl7pPr>
      <a:lvl8pPr marL="1371600" algn="r" defTabSz="958850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Arial" charset="0"/>
          <a:cs typeface="Arial" charset="0"/>
        </a:defRPr>
      </a:lvl8pPr>
      <a:lvl9pPr marL="1828800" algn="r" defTabSz="958850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58775" indent="-358775" algn="l" defTabSz="958850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rgbClr val="2164A8"/>
        </a:buClr>
        <a:buSzPct val="75000"/>
        <a:buFont typeface="Wingdings" pitchFamily="2" charset="2"/>
        <a:buChar char="q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300038" algn="l" defTabSz="958850" rtl="0" eaLnBrk="0" fontAlgn="base" hangingPunct="0">
        <a:spcBef>
          <a:spcPct val="20000"/>
        </a:spcBef>
        <a:spcAft>
          <a:spcPct val="0"/>
        </a:spcAft>
        <a:buClr>
          <a:srgbClr val="2164A8"/>
        </a:buClr>
        <a:buSzPct val="75000"/>
        <a:buFont typeface="Wingdings" pitchFamily="2" charset="2"/>
        <a:buChar char="q"/>
        <a:defRPr sz="2000">
          <a:solidFill>
            <a:schemeClr val="tx1"/>
          </a:solidFill>
          <a:latin typeface="+mn-lt"/>
          <a:cs typeface="+mn-cs"/>
        </a:defRPr>
      </a:lvl2pPr>
      <a:lvl3pPr marL="1196975" indent="-238125" algn="l" defTabSz="958850" rtl="0" eaLnBrk="0" fontAlgn="base" hangingPunct="0">
        <a:spcBef>
          <a:spcPct val="20000"/>
        </a:spcBef>
        <a:spcAft>
          <a:spcPct val="0"/>
        </a:spcAft>
        <a:buClr>
          <a:srgbClr val="2164A8"/>
        </a:buClr>
        <a:buSzPct val="75000"/>
        <a:buFont typeface="Wingdings" pitchFamily="2" charset="2"/>
        <a:buChar char="q"/>
        <a:defRPr>
          <a:solidFill>
            <a:schemeClr val="tx1"/>
          </a:solidFill>
          <a:latin typeface="+mn-lt"/>
          <a:cs typeface="+mn-cs"/>
        </a:defRPr>
      </a:lvl3pPr>
      <a:lvl4pPr marL="1674813" indent="-238125" algn="l" defTabSz="958850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2155825" indent="-239713" algn="l" defTabSz="958850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5pPr>
      <a:lvl6pPr marL="2613025" indent="-239713" algn="l" defTabSz="958850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6pPr>
      <a:lvl7pPr marL="3070225" indent="-239713" algn="l" defTabSz="958850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7pPr>
      <a:lvl8pPr marL="3527425" indent="-239713" algn="l" defTabSz="958850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8pPr>
      <a:lvl9pPr marL="3984625" indent="-239713" algn="l" defTabSz="958850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tmp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valgrind.org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 sz="quarter"/>
          </p:nvPr>
        </p:nvSpPr>
        <p:spPr>
          <a:noFill/>
        </p:spPr>
        <p:txBody>
          <a:bodyPr/>
          <a:lstStyle/>
          <a:p>
            <a:pPr eaLnBrk="1" hangingPunct="1"/>
            <a:r>
              <a:rPr lang="x-none" dirty="0"/>
              <a:t>Valgrind Usage</a:t>
            </a:r>
            <a:endParaRPr lang="en-US" dirty="0" smtClean="0"/>
          </a:p>
        </p:txBody>
      </p:sp>
      <p:sp>
        <p:nvSpPr>
          <p:cNvPr id="9219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 eaLnBrk="1" hangingPunct="1"/>
            <a:r>
              <a:rPr lang="x-none" dirty="0" smtClean="0"/>
              <a:t>Josip Jakić </a:t>
            </a:r>
            <a:endParaRPr lang="en-US" dirty="0" smtClean="0"/>
          </a:p>
          <a:p>
            <a:pPr eaLnBrk="1" hangingPunct="1"/>
            <a:r>
              <a:rPr lang="x-none" dirty="0" smtClean="0"/>
              <a:t>Scientific Computing Laboratory</a:t>
            </a:r>
            <a:endParaRPr lang="en-US" dirty="0" smtClean="0"/>
          </a:p>
          <a:p>
            <a:pPr eaLnBrk="1" hangingPunct="1"/>
            <a:r>
              <a:rPr lang="x-none" dirty="0" smtClean="0"/>
              <a:t>Institute of Physics Belgrade </a:t>
            </a:r>
            <a:endParaRPr lang="en-US" dirty="0" smtClean="0"/>
          </a:p>
          <a:p>
            <a:pPr eaLnBrk="1" hangingPunct="1"/>
            <a:r>
              <a:rPr lang="x-none" dirty="0" smtClean="0"/>
              <a:t>josipjakic@ipb.ac.rs</a:t>
            </a:r>
            <a:endParaRPr lang="en-US" dirty="0" smtClean="0"/>
          </a:p>
        </p:txBody>
      </p:sp>
      <p:sp>
        <p:nvSpPr>
          <p:cNvPr id="9220" name="Rectangle 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/>
          <a:p>
            <a:pPr defTabSz="958850"/>
            <a:r>
              <a:rPr lang="en-US"/>
              <a:t>The HP-SEE initiative is co-funded by the European Commission under the FP7 Research Infrastructures contract no. 261499</a:t>
            </a:r>
            <a:endParaRPr lang="el-G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Memcheck</a:t>
            </a:r>
            <a:r>
              <a:rPr lang="en-US" dirty="0" smtClean="0"/>
              <a:t> </a:t>
            </a:r>
            <a:r>
              <a:rPr lang="x-none" dirty="0" smtClean="0"/>
              <a:t>usage </a:t>
            </a:r>
            <a:br>
              <a:rPr lang="x-none" dirty="0" smtClean="0"/>
            </a:br>
            <a:r>
              <a:rPr lang="x-none" dirty="0" smtClean="0"/>
              <a:t>Invalid Call Parameter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600" y="1776293"/>
            <a:ext cx="2501900" cy="2527201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 marL="0" indent="0" eaLnBrk="1" hangingPunct="1">
              <a:buClr>
                <a:schemeClr val="accent2">
                  <a:lumMod val="75000"/>
                  <a:lumOff val="25000"/>
                </a:schemeClr>
              </a:buClr>
              <a:buNone/>
              <a:defRPr/>
            </a:pPr>
            <a:r>
              <a:rPr lang="x-none" sz="1200" dirty="0" smtClean="0"/>
              <a:t>1 </a:t>
            </a:r>
            <a:r>
              <a:rPr lang="en-US" sz="1200" dirty="0" smtClean="0"/>
              <a:t>#include </a:t>
            </a:r>
            <a:r>
              <a:rPr lang="en-US" sz="1200" dirty="0"/>
              <a:t>&lt;</a:t>
            </a:r>
            <a:r>
              <a:rPr lang="en-US" sz="1200" dirty="0" err="1"/>
              <a:t>stdlib.h</a:t>
            </a:r>
            <a:r>
              <a:rPr lang="en-US" sz="1200" dirty="0"/>
              <a:t>&gt;</a:t>
            </a:r>
          </a:p>
          <a:p>
            <a:pPr marL="0" indent="0" eaLnBrk="1" hangingPunct="1">
              <a:buClr>
                <a:schemeClr val="accent2">
                  <a:lumMod val="75000"/>
                  <a:lumOff val="25000"/>
                </a:schemeClr>
              </a:buClr>
              <a:buNone/>
              <a:defRPr/>
            </a:pPr>
            <a:r>
              <a:rPr lang="en-US" sz="1200" dirty="0"/>
              <a:t>2 #include &lt;</a:t>
            </a:r>
            <a:r>
              <a:rPr lang="en-US" sz="1200" dirty="0" err="1"/>
              <a:t>unistd.h</a:t>
            </a:r>
            <a:r>
              <a:rPr lang="en-US" sz="1200" dirty="0"/>
              <a:t>&gt;</a:t>
            </a:r>
          </a:p>
          <a:p>
            <a:pPr marL="0" indent="0" eaLnBrk="1" hangingPunct="1">
              <a:buClr>
                <a:schemeClr val="accent2">
                  <a:lumMod val="75000"/>
                  <a:lumOff val="25000"/>
                </a:schemeClr>
              </a:buClr>
              <a:buNone/>
              <a:defRPr/>
            </a:pPr>
            <a:r>
              <a:rPr lang="en-US" sz="1200" dirty="0"/>
              <a:t>3</a:t>
            </a:r>
          </a:p>
          <a:p>
            <a:pPr marL="0" indent="0" eaLnBrk="1" hangingPunct="1">
              <a:buClr>
                <a:schemeClr val="accent2">
                  <a:lumMod val="75000"/>
                  <a:lumOff val="25000"/>
                </a:schemeClr>
              </a:buClr>
              <a:buNone/>
              <a:defRPr/>
            </a:pPr>
            <a:r>
              <a:rPr lang="en-US" sz="1200" dirty="0"/>
              <a:t>4 </a:t>
            </a:r>
            <a:r>
              <a:rPr lang="en-US" sz="1200" dirty="0" err="1"/>
              <a:t>int</a:t>
            </a:r>
            <a:r>
              <a:rPr lang="en-US" sz="1200" dirty="0"/>
              <a:t> main() {</a:t>
            </a:r>
          </a:p>
          <a:p>
            <a:pPr marL="0" indent="0" eaLnBrk="1" hangingPunct="1">
              <a:buClr>
                <a:schemeClr val="accent2">
                  <a:lumMod val="75000"/>
                  <a:lumOff val="25000"/>
                </a:schemeClr>
              </a:buClr>
              <a:buNone/>
              <a:defRPr/>
            </a:pPr>
            <a:r>
              <a:rPr lang="en-US" sz="1200" dirty="0"/>
              <a:t>5 </a:t>
            </a:r>
            <a:r>
              <a:rPr lang="x-none" sz="1200" dirty="0" smtClean="0"/>
              <a:t>   </a:t>
            </a:r>
            <a:r>
              <a:rPr lang="en-US" sz="1200" dirty="0" err="1" smtClean="0"/>
              <a:t>int</a:t>
            </a:r>
            <a:r>
              <a:rPr lang="en-US" sz="1200" dirty="0" smtClean="0"/>
              <a:t> </a:t>
            </a:r>
            <a:r>
              <a:rPr lang="en-US" sz="1200" dirty="0"/>
              <a:t>*p;</a:t>
            </a:r>
          </a:p>
          <a:p>
            <a:pPr marL="0" indent="0" eaLnBrk="1" hangingPunct="1">
              <a:buClr>
                <a:schemeClr val="accent2">
                  <a:lumMod val="75000"/>
                  <a:lumOff val="25000"/>
                </a:schemeClr>
              </a:buClr>
              <a:buNone/>
              <a:defRPr/>
            </a:pPr>
            <a:r>
              <a:rPr lang="en-US" sz="1200" dirty="0"/>
              <a:t>6</a:t>
            </a:r>
          </a:p>
          <a:p>
            <a:pPr marL="0" indent="0" eaLnBrk="1" hangingPunct="1">
              <a:buClr>
                <a:schemeClr val="accent2">
                  <a:lumMod val="75000"/>
                  <a:lumOff val="25000"/>
                </a:schemeClr>
              </a:buClr>
              <a:buNone/>
              <a:defRPr/>
            </a:pPr>
            <a:r>
              <a:rPr lang="en-US" sz="1200" dirty="0"/>
              <a:t>7 </a:t>
            </a:r>
            <a:r>
              <a:rPr lang="x-none" sz="1200" dirty="0" smtClean="0"/>
              <a:t>   </a:t>
            </a:r>
            <a:r>
              <a:rPr lang="en-US" sz="1200" dirty="0" smtClean="0"/>
              <a:t>p </a:t>
            </a:r>
            <a:r>
              <a:rPr lang="en-US" sz="1200" dirty="0"/>
              <a:t>= </a:t>
            </a:r>
            <a:r>
              <a:rPr lang="en-US" sz="1200" dirty="0" err="1"/>
              <a:t>malloc</a:t>
            </a:r>
            <a:r>
              <a:rPr lang="en-US" sz="1200" dirty="0"/>
              <a:t>(10);</a:t>
            </a:r>
          </a:p>
          <a:p>
            <a:pPr marL="0" indent="0" eaLnBrk="1" hangingPunct="1">
              <a:buClr>
                <a:schemeClr val="accent2">
                  <a:lumMod val="75000"/>
                  <a:lumOff val="25000"/>
                </a:schemeClr>
              </a:buClr>
              <a:buNone/>
              <a:defRPr/>
            </a:pPr>
            <a:r>
              <a:rPr lang="en-US" sz="1200" dirty="0"/>
              <a:t>8 </a:t>
            </a:r>
            <a:r>
              <a:rPr lang="x-none" sz="1200" dirty="0" smtClean="0"/>
              <a:t>   </a:t>
            </a:r>
            <a:r>
              <a:rPr lang="en-US" sz="1200" dirty="0" smtClean="0"/>
              <a:t>read(0</a:t>
            </a:r>
            <a:r>
              <a:rPr lang="en-US" sz="1200" dirty="0"/>
              <a:t>, p, 100); /* err */</a:t>
            </a:r>
          </a:p>
          <a:p>
            <a:pPr marL="0" indent="0" eaLnBrk="1" hangingPunct="1">
              <a:buClr>
                <a:schemeClr val="accent2">
                  <a:lumMod val="75000"/>
                  <a:lumOff val="25000"/>
                </a:schemeClr>
              </a:buClr>
              <a:buNone/>
              <a:defRPr/>
            </a:pPr>
            <a:r>
              <a:rPr lang="en-US" sz="1200" dirty="0"/>
              <a:t>9 </a:t>
            </a:r>
            <a:r>
              <a:rPr lang="x-none" sz="1200" dirty="0" smtClean="0"/>
              <a:t>   </a:t>
            </a:r>
            <a:r>
              <a:rPr lang="en-US" sz="1200" dirty="0" smtClean="0"/>
              <a:t>free(p</a:t>
            </a:r>
            <a:r>
              <a:rPr lang="en-US" sz="1200" dirty="0"/>
              <a:t>);</a:t>
            </a:r>
          </a:p>
          <a:p>
            <a:pPr marL="0" indent="0" eaLnBrk="1" hangingPunct="1">
              <a:buClr>
                <a:schemeClr val="accent2">
                  <a:lumMod val="75000"/>
                  <a:lumOff val="25000"/>
                </a:schemeClr>
              </a:buClr>
              <a:buNone/>
              <a:defRPr/>
            </a:pPr>
            <a:r>
              <a:rPr lang="en-US" sz="1200" dirty="0"/>
              <a:t>10 </a:t>
            </a:r>
            <a:r>
              <a:rPr lang="x-none" sz="1200" dirty="0" smtClean="0"/>
              <a:t>   </a:t>
            </a:r>
            <a:r>
              <a:rPr lang="en-US" sz="1200" dirty="0" smtClean="0"/>
              <a:t>return </a:t>
            </a:r>
            <a:r>
              <a:rPr lang="en-US" sz="1200" dirty="0"/>
              <a:t>0;</a:t>
            </a:r>
          </a:p>
          <a:p>
            <a:pPr marL="0" indent="0" eaLnBrk="1" hangingPunct="1">
              <a:buClr>
                <a:schemeClr val="accent2">
                  <a:lumMod val="75000"/>
                  <a:lumOff val="25000"/>
                </a:schemeClr>
              </a:buClr>
              <a:buNone/>
              <a:defRPr/>
            </a:pPr>
            <a:r>
              <a:rPr lang="en-US" sz="1200" dirty="0"/>
              <a:t>11 }</a:t>
            </a:r>
            <a:endParaRPr lang="x-none" sz="1200" dirty="0"/>
          </a:p>
        </p:txBody>
      </p:sp>
      <p:sp>
        <p:nvSpPr>
          <p:cNvPr id="1024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6586538"/>
            <a:ext cx="9906000" cy="293687"/>
          </a:xfrm>
        </p:spPr>
        <p:txBody>
          <a:bodyPr/>
          <a:lstStyle/>
          <a:p>
            <a:pPr defTabSz="958850"/>
            <a:r>
              <a:rPr lang="en-US" dirty="0"/>
              <a:t>Tuning and Optimization of HPC Application</a:t>
            </a:r>
            <a:r>
              <a:rPr lang="x-none" dirty="0"/>
              <a:t> </a:t>
            </a:r>
            <a:r>
              <a:rPr lang="en-US" dirty="0"/>
              <a:t>–  Institute of Physics </a:t>
            </a:r>
            <a:r>
              <a:rPr lang="en-US" dirty="0" smtClean="0"/>
              <a:t>Belgrade</a:t>
            </a:r>
            <a:r>
              <a:rPr lang="x-none" dirty="0" smtClean="0"/>
              <a:t>, </a:t>
            </a:r>
            <a:r>
              <a:rPr lang="x-none" dirty="0"/>
              <a:t>Friday 01 June 2012</a:t>
            </a:r>
            <a:r>
              <a:rPr lang="en-US" dirty="0"/>
              <a:t>		</a:t>
            </a:r>
            <a:r>
              <a:rPr lang="x-none" dirty="0"/>
              <a:t> </a:t>
            </a:r>
            <a:r>
              <a:rPr lang="x-none" dirty="0" smtClean="0"/>
              <a:t>                  </a:t>
            </a:r>
            <a:fld id="{A8D006C7-9E67-409C-BCD6-DF868965AE15}" type="slidenum">
              <a:rPr lang="el-GR" smtClean="0"/>
              <a:pPr defTabSz="958850"/>
              <a:t>10</a:t>
            </a:fld>
            <a:endParaRPr lang="el-GR" dirty="0"/>
          </a:p>
        </p:txBody>
      </p:sp>
      <p:sp>
        <p:nvSpPr>
          <p:cNvPr id="2" name="TextBox 1"/>
          <p:cNvSpPr txBox="1"/>
          <p:nvPr/>
        </p:nvSpPr>
        <p:spPr>
          <a:xfrm>
            <a:off x="2603500" y="1687394"/>
            <a:ext cx="7302500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[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josipjakic@ui</a:t>
            </a:r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Valgrind</a:t>
            </a:r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]$ 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valgrind</a:t>
            </a:r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 --tool=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memcheck</a:t>
            </a:r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 ./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invalid_call_param</a:t>
            </a:r>
            <a:endParaRPr lang="en-US" sz="1000" dirty="0">
              <a:solidFill>
                <a:schemeClr val="tx1"/>
              </a:solidFill>
              <a:latin typeface="+mn-lt"/>
              <a:cs typeface="+mn-cs"/>
            </a:endParaRP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==18300== 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Memcheck</a:t>
            </a:r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, a memory error detector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==18300== Copyright (C) 2002-2009, and GNU 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GPL'd</a:t>
            </a:r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, by Julian Seward et al.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==18300== Using Valgrind-3.5.0 and 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LibVEX</a:t>
            </a:r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; rerun with -h for copyright info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==18300== Command: ./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invalid_call_param</a:t>
            </a:r>
            <a:endParaRPr lang="en-US" sz="1000" dirty="0">
              <a:solidFill>
                <a:schemeClr val="tx1"/>
              </a:solidFill>
              <a:latin typeface="+mn-lt"/>
              <a:cs typeface="+mn-cs"/>
            </a:endParaRP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==18300== 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==18300== 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Syscall</a:t>
            </a:r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param</a:t>
            </a:r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 read(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buf</a:t>
            </a:r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) points to 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unaddressable</a:t>
            </a:r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 byte(s)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==18300==    at 0x3351AC52A0: __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read_nocancel</a:t>
            </a:r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 (in /lib64/libc-2.5.so)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==18300==    by 0x400550: main (invalid_call_param.c:7)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==18300==  Address 0x4c3b04a is 0 bytes after a block of size 10 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alloc'd</a:t>
            </a:r>
            <a:endParaRPr lang="en-US" sz="1000" dirty="0">
              <a:solidFill>
                <a:schemeClr val="tx1"/>
              </a:solidFill>
              <a:latin typeface="+mn-lt"/>
              <a:cs typeface="+mn-cs"/>
            </a:endParaRP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==18300==    at 0x4A05E1C: 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malloc</a:t>
            </a:r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 (vg_replace_malloc.c:195)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==18300==    by 0x400539: main (invalid_call_param.c:6)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==18300== 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12345678901234567890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==18300== 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==18300== HEAP SUMMARY: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==18300==     in use at exit: 0 bytes in 0 blocks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==18300==   total heap usage: 1 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allocs</a:t>
            </a:r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, 1 frees, 10 bytes allocated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==18300== 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==18300== All heap blocks were freed -- no leaks are possible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==18300== 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==18300== For counts of detected and suppressed errors, rerun with: -v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==18300== ERROR SUMMARY: 1 errors from 1 contexts (suppressed: 4 from 4)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[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josipjakic@ui</a:t>
            </a:r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Valgrind</a:t>
            </a:r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]$</a:t>
            </a:r>
            <a:endParaRPr lang="x-none" sz="1000" dirty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6700" y="4485676"/>
            <a:ext cx="2247900" cy="13419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b="0" dirty="0"/>
              <a:t>read() tries to read 100</a:t>
            </a:r>
          </a:p>
          <a:p>
            <a:pPr algn="l"/>
            <a:r>
              <a:rPr lang="x-none" sz="1400" b="0" dirty="0"/>
              <a:t>bytes from stdin and</a:t>
            </a:r>
          </a:p>
          <a:p>
            <a:pPr algn="l"/>
            <a:r>
              <a:rPr lang="en-US" sz="1400" b="0" dirty="0"/>
              <a:t>place the results in p but</a:t>
            </a:r>
          </a:p>
          <a:p>
            <a:pPr algn="l"/>
            <a:r>
              <a:rPr lang="en-US" sz="1400" b="0" dirty="0"/>
              <a:t>the bytes after the firs 10</a:t>
            </a:r>
          </a:p>
          <a:p>
            <a:pPr algn="l"/>
            <a:r>
              <a:rPr lang="x-none" sz="1400" b="0" dirty="0"/>
              <a:t>are unaddressable.</a:t>
            </a:r>
            <a:endParaRPr lang="x-none" sz="1400" dirty="0"/>
          </a:p>
        </p:txBody>
      </p:sp>
    </p:spTree>
    <p:extLst>
      <p:ext uri="{BB962C8B-B14F-4D97-AF65-F5344CB8AC3E}">
        <p14:creationId xmlns:p14="http://schemas.microsoft.com/office/powerpoint/2010/main" val="1229998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Memcheck</a:t>
            </a:r>
            <a:r>
              <a:rPr lang="en-US" dirty="0" smtClean="0"/>
              <a:t> </a:t>
            </a:r>
            <a:r>
              <a:rPr lang="x-none" dirty="0" smtClean="0"/>
              <a:t>usage </a:t>
            </a:r>
            <a:br>
              <a:rPr lang="x-none" dirty="0" smtClean="0"/>
            </a:br>
            <a:r>
              <a:rPr lang="x-none" dirty="0" smtClean="0"/>
              <a:t>Leak Detection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94280"/>
            <a:ext cx="2603500" cy="2017784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 marL="0" indent="0" eaLnBrk="1" hangingPunct="1">
              <a:buClr>
                <a:schemeClr val="accent2">
                  <a:lumMod val="75000"/>
                  <a:lumOff val="25000"/>
                </a:schemeClr>
              </a:buClr>
              <a:buNone/>
              <a:defRPr/>
            </a:pPr>
            <a:r>
              <a:rPr lang="x-none" sz="1200" dirty="0"/>
              <a:t>1 #include &lt;stdlib.h&gt;</a:t>
            </a:r>
          </a:p>
          <a:p>
            <a:pPr marL="0" indent="0" eaLnBrk="1" hangingPunct="1">
              <a:buClr>
                <a:schemeClr val="accent2">
                  <a:lumMod val="75000"/>
                  <a:lumOff val="25000"/>
                </a:schemeClr>
              </a:buClr>
              <a:buNone/>
              <a:defRPr/>
            </a:pPr>
            <a:r>
              <a:rPr lang="x-none" sz="1200" dirty="0"/>
              <a:t>2</a:t>
            </a:r>
          </a:p>
          <a:p>
            <a:pPr marL="0" indent="0" eaLnBrk="1" hangingPunct="1">
              <a:buClr>
                <a:schemeClr val="accent2">
                  <a:lumMod val="75000"/>
                  <a:lumOff val="25000"/>
                </a:schemeClr>
              </a:buClr>
              <a:buNone/>
              <a:defRPr/>
            </a:pPr>
            <a:r>
              <a:rPr lang="x-none" sz="1200" dirty="0"/>
              <a:t>3 int main() {</a:t>
            </a:r>
          </a:p>
          <a:p>
            <a:pPr marL="0" indent="0" eaLnBrk="1" hangingPunct="1">
              <a:buClr>
                <a:schemeClr val="accent2">
                  <a:lumMod val="75000"/>
                  <a:lumOff val="25000"/>
                </a:schemeClr>
              </a:buClr>
              <a:buNone/>
              <a:defRPr/>
            </a:pPr>
            <a:r>
              <a:rPr lang="x-none" sz="1200" dirty="0"/>
              <a:t>4 </a:t>
            </a:r>
            <a:r>
              <a:rPr lang="x-none" sz="1200" dirty="0" smtClean="0"/>
              <a:t>   int </a:t>
            </a:r>
            <a:r>
              <a:rPr lang="x-none" sz="1200" dirty="0"/>
              <a:t>*p, i;</a:t>
            </a:r>
          </a:p>
          <a:p>
            <a:pPr marL="0" indent="0" eaLnBrk="1" hangingPunct="1">
              <a:buClr>
                <a:schemeClr val="accent2">
                  <a:lumMod val="75000"/>
                  <a:lumOff val="25000"/>
                </a:schemeClr>
              </a:buClr>
              <a:buNone/>
              <a:defRPr/>
            </a:pPr>
            <a:r>
              <a:rPr lang="x-none" sz="1200" dirty="0"/>
              <a:t>5 </a:t>
            </a:r>
            <a:r>
              <a:rPr lang="x-none" sz="1200" dirty="0" smtClean="0"/>
              <a:t>   p </a:t>
            </a:r>
            <a:r>
              <a:rPr lang="x-none" sz="1200" dirty="0"/>
              <a:t>= malloc(5*sizeof(int));</a:t>
            </a:r>
          </a:p>
          <a:p>
            <a:pPr marL="0" indent="0" eaLnBrk="1" hangingPunct="1">
              <a:buClr>
                <a:schemeClr val="accent2">
                  <a:lumMod val="75000"/>
                  <a:lumOff val="25000"/>
                </a:schemeClr>
              </a:buClr>
              <a:buNone/>
              <a:defRPr/>
            </a:pPr>
            <a:r>
              <a:rPr lang="x-none" sz="1200" dirty="0" smtClean="0"/>
              <a:t>6    </a:t>
            </a:r>
            <a:r>
              <a:rPr lang="x-none" sz="1200" dirty="0"/>
              <a:t>for(i = 0;i &lt; 5;i++)</a:t>
            </a:r>
          </a:p>
          <a:p>
            <a:pPr marL="0" indent="0" eaLnBrk="1" hangingPunct="1">
              <a:buClr>
                <a:schemeClr val="accent2">
                  <a:lumMod val="75000"/>
                  <a:lumOff val="25000"/>
                </a:schemeClr>
              </a:buClr>
              <a:buNone/>
              <a:defRPr/>
            </a:pPr>
            <a:r>
              <a:rPr lang="x-none" sz="1200" dirty="0" smtClean="0"/>
              <a:t>7       </a:t>
            </a:r>
            <a:r>
              <a:rPr lang="x-none" sz="1200" dirty="0"/>
              <a:t>p[i] = i;</a:t>
            </a:r>
          </a:p>
          <a:p>
            <a:pPr marL="0" indent="0" eaLnBrk="1" hangingPunct="1">
              <a:buClr>
                <a:schemeClr val="accent2">
                  <a:lumMod val="75000"/>
                  <a:lumOff val="25000"/>
                </a:schemeClr>
              </a:buClr>
              <a:buNone/>
              <a:defRPr/>
            </a:pPr>
            <a:r>
              <a:rPr lang="x-none" sz="1200" dirty="0"/>
              <a:t>8 </a:t>
            </a:r>
            <a:r>
              <a:rPr lang="x-none" sz="1200" dirty="0" smtClean="0"/>
              <a:t>   return </a:t>
            </a:r>
            <a:r>
              <a:rPr lang="x-none" sz="1200" dirty="0"/>
              <a:t>0;</a:t>
            </a:r>
          </a:p>
          <a:p>
            <a:pPr marL="0" indent="0" eaLnBrk="1" hangingPunct="1">
              <a:buClr>
                <a:schemeClr val="accent2">
                  <a:lumMod val="75000"/>
                  <a:lumOff val="25000"/>
                </a:schemeClr>
              </a:buClr>
              <a:buNone/>
              <a:defRPr/>
            </a:pPr>
            <a:r>
              <a:rPr lang="x-none" sz="1200" dirty="0"/>
              <a:t>9 }</a:t>
            </a:r>
          </a:p>
        </p:txBody>
      </p:sp>
      <p:sp>
        <p:nvSpPr>
          <p:cNvPr id="1024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958850"/>
            <a:r>
              <a:rPr lang="en-US" dirty="0"/>
              <a:t>Tuning and Optimization of HPC Application</a:t>
            </a:r>
            <a:r>
              <a:rPr lang="x-none" dirty="0"/>
              <a:t> </a:t>
            </a:r>
            <a:r>
              <a:rPr lang="en-US" dirty="0"/>
              <a:t>–  Institute of Physics </a:t>
            </a:r>
            <a:r>
              <a:rPr lang="en-US" dirty="0" smtClean="0"/>
              <a:t>Belgrade</a:t>
            </a:r>
            <a:r>
              <a:rPr lang="x-none" dirty="0" smtClean="0"/>
              <a:t>, </a:t>
            </a:r>
            <a:r>
              <a:rPr lang="x-none" dirty="0"/>
              <a:t>Friday 01 June 2012</a:t>
            </a:r>
            <a:r>
              <a:rPr lang="en-US" dirty="0"/>
              <a:t>		</a:t>
            </a:r>
            <a:r>
              <a:rPr lang="x-none" dirty="0"/>
              <a:t> </a:t>
            </a:r>
            <a:r>
              <a:rPr lang="x-none" dirty="0" smtClean="0"/>
              <a:t>                  </a:t>
            </a:r>
            <a:fld id="{A8D006C7-9E67-409C-BCD6-DF868965AE15}" type="slidenum">
              <a:rPr lang="el-GR" smtClean="0"/>
              <a:pPr defTabSz="958850"/>
              <a:t>11</a:t>
            </a:fld>
            <a:endParaRPr lang="el-GR" dirty="0"/>
          </a:p>
        </p:txBody>
      </p:sp>
      <p:sp>
        <p:nvSpPr>
          <p:cNvPr id="2" name="TextBox 1"/>
          <p:cNvSpPr txBox="1"/>
          <p:nvPr/>
        </p:nvSpPr>
        <p:spPr>
          <a:xfrm>
            <a:off x="2603500" y="1805380"/>
            <a:ext cx="730250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[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josipjakic@ui</a:t>
            </a:r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Valgrind</a:t>
            </a:r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]$ 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valgrind</a:t>
            </a:r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 --leak-check=yes --tool=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memcheck</a:t>
            </a:r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 ./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memory_leak</a:t>
            </a:r>
            <a:endParaRPr lang="en-US" sz="1000" dirty="0">
              <a:solidFill>
                <a:schemeClr val="tx1"/>
              </a:solidFill>
              <a:latin typeface="+mn-lt"/>
              <a:cs typeface="+mn-cs"/>
            </a:endParaRP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==325== 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Memcheck</a:t>
            </a:r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, a memory error detector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==325== Copyright (C) 2002-2009, and GNU 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GPL'd</a:t>
            </a:r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, by Julian Seward et al.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==325== Using Valgrind-3.5.0 and 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LibVEX</a:t>
            </a:r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; rerun with -h for copyright info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==325== Command: ./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memory_leak</a:t>
            </a:r>
            <a:endParaRPr lang="en-US" sz="1000" dirty="0">
              <a:solidFill>
                <a:schemeClr val="tx1"/>
              </a:solidFill>
              <a:latin typeface="+mn-lt"/>
              <a:cs typeface="+mn-cs"/>
            </a:endParaRP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==325== 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==325== 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==325== HEAP SUMMARY: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==325==     in use at exit: 20 bytes in 1 blocks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==325==   total heap usage: 1 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allocs</a:t>
            </a:r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, 0 frees, 20 bytes allocated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==325== 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==325== 20 bytes in 1 blocks are definitely lost in loss record 1 of 1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==325==    at 0x4A05E1C: 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malloc</a:t>
            </a:r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 (vg_replace_malloc.c:195)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==325==    by 0x4004A9: main (memory_leak.c:5)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==325== 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==325== LEAK SUMMARY: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==325==    definitely lost: 20 bytes in 1 blocks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==325==    indirectly lost: 0 bytes in 0 blocks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==325==      possibly lost: 0 bytes in 0 blocks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==325==    still reachable: 0 bytes in 0 blocks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==325==         suppressed: 0 bytes in 0 blocks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==325== 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==325== For counts of detected and suppressed errors, rerun with: -v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==325== ERROR SUMMARY: 1 errors from 1 contexts (suppressed: 4 from 4)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[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josipjakic@ui</a:t>
            </a:r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Valgrind</a:t>
            </a:r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]$ </a:t>
            </a:r>
            <a:endParaRPr lang="x-none" sz="1000" dirty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6700" y="4371244"/>
            <a:ext cx="2247900" cy="8248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x-none" sz="1400" b="0" dirty="0"/>
              <a:t>20 unfreed blocks at</a:t>
            </a:r>
          </a:p>
          <a:p>
            <a:pPr algn="l"/>
            <a:r>
              <a:rPr lang="x-none" sz="1400" b="0" dirty="0"/>
              <a:t>routine exit – memory</a:t>
            </a:r>
          </a:p>
          <a:p>
            <a:pPr algn="l"/>
            <a:r>
              <a:rPr lang="x-none" sz="1400" b="0" dirty="0"/>
              <a:t>leak.</a:t>
            </a:r>
            <a:endParaRPr lang="x-none" sz="1400" dirty="0"/>
          </a:p>
        </p:txBody>
      </p:sp>
    </p:spTree>
    <p:extLst>
      <p:ext uri="{BB962C8B-B14F-4D97-AF65-F5344CB8AC3E}">
        <p14:creationId xmlns:p14="http://schemas.microsoft.com/office/powerpoint/2010/main" val="26031480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Cachegrind</a:t>
            </a:r>
            <a:r>
              <a:rPr lang="en-US" dirty="0" smtClean="0"/>
              <a:t>:</a:t>
            </a:r>
            <a:r>
              <a:rPr lang="x-none" dirty="0" smtClean="0"/>
              <a:t/>
            </a:r>
            <a:br>
              <a:rPr lang="x-none" dirty="0" smtClean="0"/>
            </a:br>
            <a:r>
              <a:rPr lang="en-US" dirty="0" smtClean="0"/>
              <a:t>Cache </a:t>
            </a:r>
            <a:r>
              <a:rPr lang="en-US" dirty="0"/>
              <a:t>profiler</a:t>
            </a:r>
            <a:endParaRPr lang="en-US" dirty="0" smtClean="0"/>
          </a:p>
        </p:txBody>
      </p:sp>
      <p:sp>
        <p:nvSpPr>
          <p:cNvPr id="1024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958850"/>
            <a:r>
              <a:rPr lang="en-US" dirty="0"/>
              <a:t>Tuning and Optimization of HPC Application</a:t>
            </a:r>
            <a:r>
              <a:rPr lang="x-none" dirty="0"/>
              <a:t> </a:t>
            </a:r>
            <a:r>
              <a:rPr lang="en-US" dirty="0"/>
              <a:t>–  Institute of Physics </a:t>
            </a:r>
            <a:r>
              <a:rPr lang="en-US" dirty="0" smtClean="0"/>
              <a:t>Belgrade</a:t>
            </a:r>
            <a:r>
              <a:rPr lang="x-none" dirty="0" smtClean="0"/>
              <a:t>, </a:t>
            </a:r>
            <a:r>
              <a:rPr lang="x-none" dirty="0"/>
              <a:t>Friday 01 June 2012</a:t>
            </a:r>
            <a:r>
              <a:rPr lang="en-US" dirty="0"/>
              <a:t>		</a:t>
            </a:r>
            <a:r>
              <a:rPr lang="x-none" dirty="0"/>
              <a:t> </a:t>
            </a:r>
            <a:r>
              <a:rPr lang="x-none" dirty="0" smtClean="0"/>
              <a:t>                  </a:t>
            </a:r>
            <a:fld id="{A8D006C7-9E67-409C-BCD6-DF868965AE15}" type="slidenum">
              <a:rPr lang="el-GR" smtClean="0"/>
              <a:pPr defTabSz="958850"/>
              <a:t>12</a:t>
            </a:fld>
            <a:endParaRPr lang="el-GR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Performs detailed simulation of </a:t>
            </a:r>
            <a:r>
              <a:rPr lang="en-US" dirty="0" smtClean="0"/>
              <a:t>I</a:t>
            </a:r>
            <a:r>
              <a:rPr lang="x-none" dirty="0" smtClean="0"/>
              <a:t>1</a:t>
            </a:r>
            <a:r>
              <a:rPr lang="en-US" dirty="0" smtClean="0"/>
              <a:t>, </a:t>
            </a:r>
            <a:r>
              <a:rPr lang="x-none" dirty="0" smtClean="0"/>
              <a:t>D</a:t>
            </a:r>
            <a:r>
              <a:rPr lang="en-US" dirty="0" smtClean="0"/>
              <a:t>1</a:t>
            </a:r>
            <a:r>
              <a:rPr lang="x-none" dirty="0" smtClean="0"/>
              <a:t> </a:t>
            </a:r>
            <a:r>
              <a:rPr lang="en-US" dirty="0" smtClean="0"/>
              <a:t>and </a:t>
            </a:r>
            <a:r>
              <a:rPr lang="x-none" dirty="0" smtClean="0"/>
              <a:t>L2</a:t>
            </a:r>
            <a:r>
              <a:rPr lang="en-US" dirty="0" smtClean="0"/>
              <a:t> caches</a:t>
            </a:r>
            <a:endParaRPr lang="x-none" dirty="0" smtClean="0"/>
          </a:p>
          <a:p>
            <a:r>
              <a:rPr lang="en-US" dirty="0"/>
              <a:t>Can accurately pinpoint the sources of cache misses in your code. </a:t>
            </a:r>
            <a:r>
              <a:rPr lang="en-US" dirty="0" smtClean="0"/>
              <a:t>It</a:t>
            </a:r>
            <a:r>
              <a:rPr lang="x-none" dirty="0" smtClean="0"/>
              <a:t> </a:t>
            </a:r>
            <a:r>
              <a:rPr lang="en-US" dirty="0" smtClean="0"/>
              <a:t>identifies </a:t>
            </a:r>
            <a:r>
              <a:rPr lang="en-US" dirty="0"/>
              <a:t>for each line of source code the number of</a:t>
            </a:r>
            <a:r>
              <a:rPr lang="en-US" dirty="0" smtClean="0"/>
              <a:t>:</a:t>
            </a:r>
            <a:endParaRPr lang="x-none" dirty="0" smtClean="0"/>
          </a:p>
          <a:p>
            <a:pPr lvl="1"/>
            <a:r>
              <a:rPr lang="en-US" dirty="0"/>
              <a:t>Cache misses</a:t>
            </a:r>
          </a:p>
          <a:p>
            <a:pPr lvl="1"/>
            <a:r>
              <a:rPr lang="en-US" dirty="0" smtClean="0"/>
              <a:t>Memory </a:t>
            </a:r>
            <a:r>
              <a:rPr lang="en-US" dirty="0"/>
              <a:t>references</a:t>
            </a:r>
          </a:p>
          <a:p>
            <a:pPr lvl="1"/>
            <a:r>
              <a:rPr lang="en-US" dirty="0" smtClean="0"/>
              <a:t>Instructions executed</a:t>
            </a:r>
            <a:endParaRPr lang="x-none" dirty="0" smtClean="0"/>
          </a:p>
          <a:p>
            <a:r>
              <a:rPr lang="en-US" dirty="0"/>
              <a:t>Provides per-function, per-module and whole-program summaries.</a:t>
            </a:r>
          </a:p>
          <a:p>
            <a:r>
              <a:rPr lang="en-US" dirty="0" smtClean="0"/>
              <a:t>Useful </a:t>
            </a:r>
            <a:r>
              <a:rPr lang="en-US" dirty="0"/>
              <a:t>for programs written in any language.</a:t>
            </a:r>
          </a:p>
          <a:p>
            <a:r>
              <a:rPr lang="en-US" smtClean="0"/>
              <a:t>Performance </a:t>
            </a:r>
            <a:r>
              <a:rPr lang="en-US" dirty="0"/>
              <a:t>hit is about a </a:t>
            </a:r>
            <a:r>
              <a:rPr lang="en-US" dirty="0" smtClean="0"/>
              <a:t>20</a:t>
            </a:r>
            <a:r>
              <a:rPr lang="x-none" dirty="0"/>
              <a:t>-</a:t>
            </a:r>
            <a:r>
              <a:rPr lang="en-US" dirty="0" smtClean="0"/>
              <a:t>100</a:t>
            </a:r>
            <a:r>
              <a:rPr lang="x-none" dirty="0" smtClean="0"/>
              <a:t>x</a:t>
            </a:r>
            <a:r>
              <a:rPr lang="en-US" dirty="0" smtClean="0"/>
              <a:t> </a:t>
            </a:r>
            <a:r>
              <a:rPr lang="en-US" dirty="0"/>
              <a:t>slowdown.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3668894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x-none" dirty="0" smtClean="0"/>
              <a:t>Cachegrind</a:t>
            </a:r>
            <a:r>
              <a:rPr lang="en-US" dirty="0" smtClean="0"/>
              <a:t> </a:t>
            </a:r>
            <a:r>
              <a:rPr lang="x-none" dirty="0" smtClean="0"/>
              <a:t>usage (1/2)</a:t>
            </a:r>
            <a:endParaRPr lang="en-US" dirty="0" smtClean="0"/>
          </a:p>
        </p:txBody>
      </p:sp>
      <p:sp>
        <p:nvSpPr>
          <p:cNvPr id="1024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958850"/>
            <a:r>
              <a:rPr lang="en-US" dirty="0"/>
              <a:t>Tuning and Optimization of HPC Application</a:t>
            </a:r>
            <a:r>
              <a:rPr lang="x-none" dirty="0"/>
              <a:t> </a:t>
            </a:r>
            <a:r>
              <a:rPr lang="en-US" dirty="0"/>
              <a:t>–  Institute of Physics </a:t>
            </a:r>
            <a:r>
              <a:rPr lang="en-US" dirty="0" smtClean="0"/>
              <a:t>Belgrade</a:t>
            </a:r>
            <a:r>
              <a:rPr lang="x-none" dirty="0" smtClean="0"/>
              <a:t>, </a:t>
            </a:r>
            <a:r>
              <a:rPr lang="x-none" dirty="0"/>
              <a:t>Friday 01 June 2012</a:t>
            </a:r>
            <a:r>
              <a:rPr lang="en-US" dirty="0"/>
              <a:t>		</a:t>
            </a:r>
            <a:r>
              <a:rPr lang="x-none" dirty="0"/>
              <a:t> </a:t>
            </a:r>
            <a:r>
              <a:rPr lang="x-none" dirty="0" smtClean="0"/>
              <a:t>                  </a:t>
            </a:r>
            <a:fld id="{A8D006C7-9E67-409C-BCD6-DF868965AE15}" type="slidenum">
              <a:rPr lang="el-GR" smtClean="0"/>
              <a:pPr defTabSz="958850"/>
              <a:t>13</a:t>
            </a:fld>
            <a:endParaRPr lang="el-GR" dirty="0"/>
          </a:p>
        </p:txBody>
      </p:sp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372" y="1681488"/>
            <a:ext cx="8928640" cy="3448486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152367" y="5182981"/>
            <a:ext cx="9518650" cy="1455928"/>
          </a:xfrm>
        </p:spPr>
        <p:txBody>
          <a:bodyPr/>
          <a:lstStyle/>
          <a:p>
            <a:r>
              <a:rPr lang="en-US" dirty="0"/>
              <a:t>Array size is 1,000 x 1000 x 8 bytes = </a:t>
            </a:r>
            <a:r>
              <a:rPr lang="en-US" dirty="0" smtClean="0"/>
              <a:t>8Mb</a:t>
            </a:r>
            <a:endParaRPr lang="x-none" dirty="0" smtClean="0"/>
          </a:p>
          <a:p>
            <a:r>
              <a:rPr lang="x-none" dirty="0" smtClean="0"/>
              <a:t>32kB </a:t>
            </a:r>
            <a:r>
              <a:rPr lang="x-none" dirty="0"/>
              <a:t>L1i and </a:t>
            </a:r>
            <a:r>
              <a:rPr lang="x-none" dirty="0" smtClean="0"/>
              <a:t>32kB </a:t>
            </a:r>
            <a:r>
              <a:rPr lang="x-none" dirty="0"/>
              <a:t>L1d</a:t>
            </a:r>
          </a:p>
          <a:p>
            <a:r>
              <a:rPr lang="x-none" dirty="0" smtClean="0"/>
              <a:t>4096kB </a:t>
            </a:r>
            <a:r>
              <a:rPr lang="x-none" dirty="0"/>
              <a:t>L2</a:t>
            </a:r>
          </a:p>
        </p:txBody>
      </p:sp>
    </p:spTree>
    <p:extLst>
      <p:ext uri="{BB962C8B-B14F-4D97-AF65-F5344CB8AC3E}">
        <p14:creationId xmlns:p14="http://schemas.microsoft.com/office/powerpoint/2010/main" val="24296834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x-none" dirty="0"/>
              <a:t>Cachegrind</a:t>
            </a:r>
            <a:r>
              <a:rPr lang="en-US" dirty="0"/>
              <a:t> </a:t>
            </a:r>
            <a:r>
              <a:rPr lang="x-none" dirty="0"/>
              <a:t>usage </a:t>
            </a:r>
            <a:r>
              <a:rPr lang="x-none" dirty="0" smtClean="0"/>
              <a:t>(2/2</a:t>
            </a:r>
            <a:r>
              <a:rPr lang="x-none" dirty="0"/>
              <a:t>)</a:t>
            </a:r>
            <a:endParaRPr lang="en-US" dirty="0" smtClean="0"/>
          </a:p>
        </p:txBody>
      </p:sp>
      <p:sp>
        <p:nvSpPr>
          <p:cNvPr id="1024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958850"/>
            <a:r>
              <a:rPr lang="en-US" dirty="0"/>
              <a:t>Tuning and Optimization of HPC Application</a:t>
            </a:r>
            <a:r>
              <a:rPr lang="x-none" dirty="0"/>
              <a:t> </a:t>
            </a:r>
            <a:r>
              <a:rPr lang="en-US" dirty="0"/>
              <a:t>–  Institute of Physics </a:t>
            </a:r>
            <a:r>
              <a:rPr lang="en-US" dirty="0" smtClean="0"/>
              <a:t>Belgrade</a:t>
            </a:r>
            <a:r>
              <a:rPr lang="x-none" dirty="0" smtClean="0"/>
              <a:t>, </a:t>
            </a:r>
            <a:r>
              <a:rPr lang="x-none" dirty="0"/>
              <a:t>Friday 01 June 2012</a:t>
            </a:r>
            <a:r>
              <a:rPr lang="en-US" dirty="0"/>
              <a:t>		</a:t>
            </a:r>
            <a:r>
              <a:rPr lang="x-none" dirty="0"/>
              <a:t> </a:t>
            </a:r>
            <a:r>
              <a:rPr lang="x-none" dirty="0" smtClean="0"/>
              <a:t>                  </a:t>
            </a:r>
            <a:fld id="{A8D006C7-9E67-409C-BCD6-DF868965AE15}" type="slidenum">
              <a:rPr lang="el-GR" smtClean="0"/>
              <a:pPr defTabSz="958850"/>
              <a:t>14</a:t>
            </a:fld>
            <a:endParaRPr lang="el-GR" dirty="0"/>
          </a:p>
        </p:txBody>
      </p:sp>
      <p:sp>
        <p:nvSpPr>
          <p:cNvPr id="2" name="TextBox 1"/>
          <p:cNvSpPr txBox="1"/>
          <p:nvPr/>
        </p:nvSpPr>
        <p:spPr>
          <a:xfrm>
            <a:off x="515393" y="1655255"/>
            <a:ext cx="730250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[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josipjakic@ui</a:t>
            </a:r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Valgrind</a:t>
            </a:r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]$ 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gcc</a:t>
            </a:r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 -O2 -g -o loops-fast loops-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fast.c</a:t>
            </a:r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[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josipjakic@ui</a:t>
            </a:r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Valgrind</a:t>
            </a:r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]$ 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valgrind</a:t>
            </a:r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 --tool=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cachegrind</a:t>
            </a:r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 ./loops-fast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==23430== 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Cachegrind</a:t>
            </a:r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, a cache and branch-prediction profiler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==23430== Copyright (C) 2002-2009, and GNU 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GPL'd</a:t>
            </a:r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, by Nicholas 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Nethercote</a:t>
            </a:r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 et al.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==23430== Using Valgrind-3.5.0 and 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LibVEX</a:t>
            </a:r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; rerun with -h for copyright info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==23430== Command: ./loops-fast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==23430== 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sum =  10000.000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==23430== 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==23430== I   refs:      10,122,886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==23430== I1  misses:           847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==23430== L2i misses:           846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==23430== I1  miss rate:       0.00%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==23430== L2i miss rate:       0.00%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==23430== 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==23430== D   refs:       2,041,972  (1,029,938 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rd</a:t>
            </a:r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   + 1,012,034 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wr</a:t>
            </a:r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)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==23430== D1  misses:       251,113  (  125,846 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rd</a:t>
            </a:r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   +   125,267 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wr</a:t>
            </a:r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)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==23430== L2d misses:       251,047  (  125,785 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rd</a:t>
            </a:r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   +   125,262 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wr</a:t>
            </a:r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)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==23430== D1  miss rate:       12.2% (     12.2%     +      12.3%  )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==23430== L2d miss rate:       12.2% (     12.2%     +      12.3%  )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==23430== 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==23430== L2 refs:          251,960  (  126,693 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rd</a:t>
            </a:r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   +   125,267 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wr</a:t>
            </a:r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)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==23430== L2 misses:        251,893  (  126,631 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rd</a:t>
            </a:r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   +   125,262 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wr</a:t>
            </a:r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)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==23430== L2 miss rate:         2.0% (      1.1%     +      12.3%  )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[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josipjakic@ui</a:t>
            </a:r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Valgrind</a:t>
            </a:r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]$</a:t>
            </a:r>
            <a:endParaRPr lang="x-none" sz="1000" dirty="0">
              <a:solidFill>
                <a:schemeClr val="tx1"/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26197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Ca</a:t>
            </a:r>
            <a:r>
              <a:rPr lang="x-none" dirty="0" smtClean="0"/>
              <a:t>ll</a:t>
            </a:r>
            <a:r>
              <a:rPr lang="en-US" dirty="0" smtClean="0"/>
              <a:t>grind:</a:t>
            </a:r>
            <a:r>
              <a:rPr lang="x-none" dirty="0"/>
              <a:t/>
            </a:r>
            <a:br>
              <a:rPr lang="x-none" dirty="0"/>
            </a:br>
            <a:r>
              <a:rPr lang="x-none" dirty="0" smtClean="0"/>
              <a:t>Callgraphs+Cachegrind Info</a:t>
            </a:r>
            <a:endParaRPr lang="en-US" dirty="0" smtClean="0"/>
          </a:p>
        </p:txBody>
      </p:sp>
      <p:sp>
        <p:nvSpPr>
          <p:cNvPr id="1024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958850"/>
            <a:r>
              <a:rPr lang="en-US" dirty="0"/>
              <a:t>Tuning and Optimization of HPC Application</a:t>
            </a:r>
            <a:r>
              <a:rPr lang="x-none" dirty="0"/>
              <a:t> </a:t>
            </a:r>
            <a:r>
              <a:rPr lang="en-US" dirty="0"/>
              <a:t>–  Institute of Physics </a:t>
            </a:r>
            <a:r>
              <a:rPr lang="en-US" dirty="0" smtClean="0"/>
              <a:t>Belgrade</a:t>
            </a:r>
            <a:r>
              <a:rPr lang="x-none" dirty="0" smtClean="0"/>
              <a:t>, </a:t>
            </a:r>
            <a:r>
              <a:rPr lang="x-none" dirty="0"/>
              <a:t>Friday 01 June 2012</a:t>
            </a:r>
            <a:r>
              <a:rPr lang="en-US" dirty="0"/>
              <a:t>		</a:t>
            </a:r>
            <a:r>
              <a:rPr lang="x-none" dirty="0"/>
              <a:t> </a:t>
            </a:r>
            <a:r>
              <a:rPr lang="x-none" dirty="0" smtClean="0"/>
              <a:t>                  </a:t>
            </a:r>
            <a:fld id="{A8D006C7-9E67-409C-BCD6-DF868965AE15}" type="slidenum">
              <a:rPr lang="el-GR" smtClean="0"/>
              <a:pPr defTabSz="958850"/>
              <a:t>15</a:t>
            </a:fld>
            <a:endParaRPr lang="el-GR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x-none" dirty="0"/>
              <a:t>Is an extension that provides all the info Cachegrind yields</a:t>
            </a:r>
          </a:p>
          <a:p>
            <a:r>
              <a:rPr lang="x-none" dirty="0" smtClean="0"/>
              <a:t>Provides callgraph </a:t>
            </a:r>
            <a:r>
              <a:rPr lang="x-none" dirty="0"/>
              <a:t>information.</a:t>
            </a:r>
          </a:p>
          <a:p>
            <a:r>
              <a:rPr lang="x-none" dirty="0" smtClean="0"/>
              <a:t>Kcachegrind </a:t>
            </a:r>
            <a:r>
              <a:rPr lang="x-none" dirty="0"/>
              <a:t>is a separately available tool for visualisation for </a:t>
            </a:r>
            <a:r>
              <a:rPr lang="x-none" dirty="0" smtClean="0"/>
              <a:t>both Callgrind </a:t>
            </a:r>
            <a:r>
              <a:rPr lang="x-none" dirty="0"/>
              <a:t>and Cachegrind output data</a:t>
            </a:r>
          </a:p>
        </p:txBody>
      </p:sp>
    </p:spTree>
    <p:extLst>
      <p:ext uri="{BB962C8B-B14F-4D97-AF65-F5344CB8AC3E}">
        <p14:creationId xmlns:p14="http://schemas.microsoft.com/office/powerpoint/2010/main" val="12563183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x-none" dirty="0" smtClean="0"/>
              <a:t>Callgrind</a:t>
            </a:r>
            <a:r>
              <a:rPr lang="en-US" dirty="0" smtClean="0"/>
              <a:t> </a:t>
            </a:r>
            <a:r>
              <a:rPr lang="x-none" dirty="0"/>
              <a:t>usage </a:t>
            </a:r>
            <a:r>
              <a:rPr lang="x-none" dirty="0" smtClean="0"/>
              <a:t>(1/3)</a:t>
            </a:r>
            <a:endParaRPr lang="en-US" dirty="0" smtClean="0"/>
          </a:p>
        </p:txBody>
      </p:sp>
      <p:sp>
        <p:nvSpPr>
          <p:cNvPr id="1024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958850"/>
            <a:r>
              <a:rPr lang="en-US" dirty="0"/>
              <a:t>Tuning and Optimization of HPC Application</a:t>
            </a:r>
            <a:r>
              <a:rPr lang="x-none" dirty="0"/>
              <a:t> </a:t>
            </a:r>
            <a:r>
              <a:rPr lang="en-US" dirty="0"/>
              <a:t>–  Institute of Physics </a:t>
            </a:r>
            <a:r>
              <a:rPr lang="en-US" dirty="0" smtClean="0"/>
              <a:t>Belgrade</a:t>
            </a:r>
            <a:r>
              <a:rPr lang="x-none" dirty="0" smtClean="0"/>
              <a:t>, </a:t>
            </a:r>
            <a:r>
              <a:rPr lang="x-none" dirty="0"/>
              <a:t>Friday 01 June 2012</a:t>
            </a:r>
            <a:r>
              <a:rPr lang="en-US" dirty="0"/>
              <a:t>		</a:t>
            </a:r>
            <a:r>
              <a:rPr lang="x-none" dirty="0"/>
              <a:t> </a:t>
            </a:r>
            <a:r>
              <a:rPr lang="x-none" dirty="0" smtClean="0"/>
              <a:t>                  </a:t>
            </a:r>
            <a:fld id="{A8D006C7-9E67-409C-BCD6-DF868965AE15}" type="slidenum">
              <a:rPr lang="el-GR" smtClean="0"/>
              <a:pPr defTabSz="958850"/>
              <a:t>16</a:t>
            </a:fld>
            <a:endParaRPr lang="el-GR" dirty="0"/>
          </a:p>
        </p:txBody>
      </p:sp>
      <p:sp>
        <p:nvSpPr>
          <p:cNvPr id="2" name="TextBox 1"/>
          <p:cNvSpPr txBox="1"/>
          <p:nvPr/>
        </p:nvSpPr>
        <p:spPr>
          <a:xfrm>
            <a:off x="515393" y="1355005"/>
            <a:ext cx="7302500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[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josipjakic@ui</a:t>
            </a:r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Valgrind</a:t>
            </a:r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]$ 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valgrind</a:t>
            </a:r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 --tool=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callgrind</a:t>
            </a:r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 --simulate-cache=yes ./loops-fast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==19141== 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Callgrind</a:t>
            </a:r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, a call-graph generating cache profiler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==19141== Copyright (C) 2002-2009, and GNU 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GPL'd</a:t>
            </a:r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, by Josef 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Weidendorfer</a:t>
            </a:r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 et al.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==19141== Using Valgrind-3.5.0 and 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LibVEX</a:t>
            </a:r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; rerun with -h for copyright info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==19141== Command: ./loops-fast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==19141== 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==19141== For interactive control, run '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callgrind_control</a:t>
            </a:r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 -h'.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sum =  10000.000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==19141== 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==19141== Events    : 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Ir</a:t>
            </a:r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Dr</a:t>
            </a:r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Dw</a:t>
            </a:r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 I1mr D1mr D1mw I2mr D2mr D2mw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==19141== Collected : 10122883 1029478 1012494 847 125838 125275 846 125777 125270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==19141== 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==19141== I   refs:      10,122,883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==19141== I1  misses:           847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==19141== L2i misses:           846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==19141== I1  miss rate:        0.0%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==19141== L2i miss rate:        0.0%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==19141== 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==19141== D   refs:       2,041,972  (1,029,478 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rd</a:t>
            </a:r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 + 1,012,494 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wr</a:t>
            </a:r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)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==19141== D1  misses:       251,113  (  125,838 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rd</a:t>
            </a:r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 +   125,275 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wr</a:t>
            </a:r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)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==19141== L2d misses:       251,047  (  125,777 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rd</a:t>
            </a:r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 +   125,270 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wr</a:t>
            </a:r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)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==19141== D1  miss rate:       12.2% (     12.2%   +      12.3%  )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==19141== L2d miss rate:       12.2% (     12.2%   +      12.3%  )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==19141== 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==19141== L2 refs:          251,960  (  126,685 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rd</a:t>
            </a:r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 +   125,275 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wr</a:t>
            </a:r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)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==19141== L2 misses:        251,893  (  126,623 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rd</a:t>
            </a:r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 +   125,270 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wr</a:t>
            </a:r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)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==19141== L2 miss rate:         2.0% (      1.1%   +      12.3%  )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[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josipjakic@ui</a:t>
            </a:r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Valgrind</a:t>
            </a:r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]$</a:t>
            </a:r>
            <a:endParaRPr lang="x-none" sz="1000" dirty="0">
              <a:solidFill>
                <a:schemeClr val="tx1"/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92374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x-none" dirty="0" smtClean="0"/>
              <a:t>Callgrind</a:t>
            </a:r>
            <a:r>
              <a:rPr lang="en-US" dirty="0" smtClean="0"/>
              <a:t> </a:t>
            </a:r>
            <a:r>
              <a:rPr lang="x-none" dirty="0"/>
              <a:t>usage </a:t>
            </a:r>
            <a:r>
              <a:rPr lang="x-none" dirty="0" smtClean="0"/>
              <a:t>(2/3)</a:t>
            </a:r>
            <a:endParaRPr lang="en-US" dirty="0" smtClean="0"/>
          </a:p>
        </p:txBody>
      </p:sp>
      <p:sp>
        <p:nvSpPr>
          <p:cNvPr id="1024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958850"/>
            <a:r>
              <a:rPr lang="en-US" dirty="0"/>
              <a:t>Tuning and Optimization of HPC Application</a:t>
            </a:r>
            <a:r>
              <a:rPr lang="x-none" dirty="0"/>
              <a:t> </a:t>
            </a:r>
            <a:r>
              <a:rPr lang="en-US" dirty="0"/>
              <a:t>–  Institute of Physics </a:t>
            </a:r>
            <a:r>
              <a:rPr lang="en-US" dirty="0" smtClean="0"/>
              <a:t>Belgrade</a:t>
            </a:r>
            <a:r>
              <a:rPr lang="x-none" dirty="0" smtClean="0"/>
              <a:t>, </a:t>
            </a:r>
            <a:r>
              <a:rPr lang="x-none" dirty="0"/>
              <a:t>Friday 01 June 2012</a:t>
            </a:r>
            <a:r>
              <a:rPr lang="en-US" dirty="0"/>
              <a:t>		</a:t>
            </a:r>
            <a:r>
              <a:rPr lang="x-none" dirty="0"/>
              <a:t> </a:t>
            </a:r>
            <a:r>
              <a:rPr lang="x-none" dirty="0" smtClean="0"/>
              <a:t>                  </a:t>
            </a:r>
            <a:fld id="{A8D006C7-9E67-409C-BCD6-DF868965AE15}" type="slidenum">
              <a:rPr lang="el-GR" smtClean="0"/>
              <a:pPr defTabSz="958850"/>
              <a:t>17</a:t>
            </a:fld>
            <a:endParaRPr lang="el-GR" dirty="0"/>
          </a:p>
        </p:txBody>
      </p:sp>
      <p:sp>
        <p:nvSpPr>
          <p:cNvPr id="2" name="TextBox 1"/>
          <p:cNvSpPr txBox="1"/>
          <p:nvPr/>
        </p:nvSpPr>
        <p:spPr>
          <a:xfrm>
            <a:off x="515393" y="2992736"/>
            <a:ext cx="730250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[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josipjakic@ui</a:t>
            </a:r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Valgrind</a:t>
            </a:r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]$ 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callgrind_annotate</a:t>
            </a:r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 callgrind.out.19141 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--------------------------------------------------------------------------------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Profile data file 'callgrind.out.19141' (creator: callgrind-3.5.0)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--------------------------------------------------------------------------------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I1 cache: 32768 B, 64 B, 8-way associative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D1 cache: 32768 B, 64 B, 8-way associative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L2 cache: 4194304 B, 64 B, 16-way associative</a:t>
            </a:r>
          </a:p>
          <a:p>
            <a:pPr algn="l"/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Timerange</a:t>
            </a:r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: Basic block 0 - 2024406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Trigger: Program termination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Profiled target:  ./loops-fast (PID 19141, part 1)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Events recorded:  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Ir</a:t>
            </a:r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Dr</a:t>
            </a:r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Dw</a:t>
            </a:r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 I1mr D1mr D1mw I2mr D2mr D2mw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Events shown:     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Ir</a:t>
            </a:r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Dr</a:t>
            </a:r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Dw</a:t>
            </a:r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 I1mr D1mr D1mw I2mr D2mr D2mw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Event sort order: 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Ir</a:t>
            </a:r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Dr</a:t>
            </a:r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Dw</a:t>
            </a:r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 I1mr D1mr D1mw I2mr D2mr D2mw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Thresholds:       99 0 0 0 0 0 0 0 0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Include 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dirs</a:t>
            </a:r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:     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User annotated:   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Auto-annotation:  off</a:t>
            </a:r>
          </a:p>
          <a:p>
            <a:pPr algn="l"/>
            <a:endParaRPr lang="en-US" sz="1000" dirty="0">
              <a:solidFill>
                <a:schemeClr val="tx1"/>
              </a:solidFill>
              <a:latin typeface="+mn-lt"/>
              <a:cs typeface="+mn-cs"/>
            </a:endParaRPr>
          </a:p>
          <a:p>
            <a:pPr algn="l"/>
            <a:endParaRPr lang="en-US" sz="1000" dirty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92088" y="1652588"/>
            <a:ext cx="9518650" cy="1759352"/>
          </a:xfrm>
        </p:spPr>
        <p:txBody>
          <a:bodyPr/>
          <a:lstStyle/>
          <a:p>
            <a:r>
              <a:rPr lang="en-US" dirty="0" err="1"/>
              <a:t>Cachegrind</a:t>
            </a:r>
            <a:r>
              <a:rPr lang="en-US" dirty="0"/>
              <a:t> saves output to a file </a:t>
            </a:r>
            <a:r>
              <a:rPr lang="en-US" i="1" dirty="0" err="1">
                <a:solidFill>
                  <a:schemeClr val="accent2">
                    <a:lumMod val="75000"/>
                    <a:lumOff val="25000"/>
                  </a:schemeClr>
                </a:solidFill>
              </a:rPr>
              <a:t>callgrind.out</a:t>
            </a:r>
            <a:r>
              <a:rPr lang="en-US" i="1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.&lt;</a:t>
            </a:r>
            <a:r>
              <a:rPr lang="en-US" i="1" dirty="0" err="1">
                <a:solidFill>
                  <a:schemeClr val="accent2">
                    <a:lumMod val="75000"/>
                    <a:lumOff val="25000"/>
                  </a:schemeClr>
                </a:solidFill>
              </a:rPr>
              <a:t>pid</a:t>
            </a:r>
            <a:r>
              <a:rPr lang="x-none" i="1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&gt;</a:t>
            </a:r>
          </a:p>
          <a:p>
            <a:r>
              <a:rPr lang="en-US" dirty="0"/>
              <a:t>Use </a:t>
            </a:r>
            <a:r>
              <a:rPr lang="en-US" dirty="0" err="1"/>
              <a:t>callgrind_annotate</a:t>
            </a:r>
            <a:r>
              <a:rPr lang="en-US" dirty="0"/>
              <a:t> to parse this file for detailed information</a:t>
            </a:r>
          </a:p>
        </p:txBody>
      </p:sp>
    </p:spTree>
    <p:extLst>
      <p:ext uri="{BB962C8B-B14F-4D97-AF65-F5344CB8AC3E}">
        <p14:creationId xmlns:p14="http://schemas.microsoft.com/office/powerpoint/2010/main" val="21550830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x-none" dirty="0" smtClean="0"/>
              <a:t>Callgrind</a:t>
            </a:r>
            <a:r>
              <a:rPr lang="en-US" dirty="0" smtClean="0"/>
              <a:t> </a:t>
            </a:r>
            <a:r>
              <a:rPr lang="x-none" dirty="0"/>
              <a:t>usage </a:t>
            </a:r>
            <a:r>
              <a:rPr lang="x-none" dirty="0" smtClean="0"/>
              <a:t>(3/3)</a:t>
            </a:r>
            <a:endParaRPr lang="en-US" dirty="0" smtClean="0"/>
          </a:p>
        </p:txBody>
      </p:sp>
      <p:sp>
        <p:nvSpPr>
          <p:cNvPr id="1024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958850"/>
            <a:r>
              <a:rPr lang="en-US" dirty="0"/>
              <a:t>Tuning and Optimization of HPC Application</a:t>
            </a:r>
            <a:r>
              <a:rPr lang="x-none" dirty="0"/>
              <a:t> </a:t>
            </a:r>
            <a:r>
              <a:rPr lang="en-US" dirty="0"/>
              <a:t>–  Institute of Physics </a:t>
            </a:r>
            <a:r>
              <a:rPr lang="en-US" dirty="0" smtClean="0"/>
              <a:t>Belgrade</a:t>
            </a:r>
            <a:r>
              <a:rPr lang="x-none" dirty="0" smtClean="0"/>
              <a:t>, </a:t>
            </a:r>
            <a:r>
              <a:rPr lang="x-none" dirty="0"/>
              <a:t>Friday 01 June 2012</a:t>
            </a:r>
            <a:r>
              <a:rPr lang="en-US" dirty="0"/>
              <a:t>		</a:t>
            </a:r>
            <a:r>
              <a:rPr lang="x-none" dirty="0"/>
              <a:t> </a:t>
            </a:r>
            <a:r>
              <a:rPr lang="x-none" dirty="0" smtClean="0"/>
              <a:t>                  </a:t>
            </a:r>
            <a:fld id="{A8D006C7-9E67-409C-BCD6-DF868965AE15}" type="slidenum">
              <a:rPr lang="el-GR" smtClean="0"/>
              <a:pPr defTabSz="958850"/>
              <a:t>18</a:t>
            </a:fld>
            <a:endParaRPr lang="el-GR" dirty="0"/>
          </a:p>
        </p:txBody>
      </p:sp>
      <p:sp>
        <p:nvSpPr>
          <p:cNvPr id="2" name="TextBox 1"/>
          <p:cNvSpPr txBox="1"/>
          <p:nvPr/>
        </p:nvSpPr>
        <p:spPr>
          <a:xfrm>
            <a:off x="515392" y="1573369"/>
            <a:ext cx="9256405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--------------------------------------------------------------------------------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        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Ir</a:t>
            </a:r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        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Dr</a:t>
            </a:r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        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Dw</a:t>
            </a:r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 I1mr    D1mr    D1mw I2mr    D2mr    D2mw 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--------------------------------------------------------------------------------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10,122,886 1,029,478 1,012,494  847 125,838 125,275  846 125,777 125,270  PROGRAM TOTALS</a:t>
            </a:r>
          </a:p>
          <a:p>
            <a:pPr algn="l"/>
            <a:endParaRPr lang="en-US" sz="1000" dirty="0">
              <a:solidFill>
                <a:schemeClr val="tx1"/>
              </a:solidFill>
              <a:latin typeface="+mn-lt"/>
              <a:cs typeface="+mn-cs"/>
            </a:endParaRP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--------------------------------------------------------------------------------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       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Ir</a:t>
            </a:r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        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Dr</a:t>
            </a:r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        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Dw</a:t>
            </a:r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 I1mr    D1mr    D1mw I2mr    D2mr    D2mw  file:function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--------------------------------------------------------------------------------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6,007,017         4 1,000,004    2       2 125,001    2       2 125,001  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loops-fast.c:main</a:t>
            </a:r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 [/home/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josipjakic</a:t>
            </a:r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/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Valgrind</a:t>
            </a:r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/loops-fast]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4,005,003 1,000,001         0    0 125,001       0    0 125,001       .  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loops-fast.c:array_sum</a:t>
            </a:r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 [/home/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josipjakic</a:t>
            </a:r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/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Valgrind</a:t>
            </a:r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/loops-fast]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   23,333     7,843     3,388   12     163       5   12     157       4  ???: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do_lookup_x</a:t>
            </a:r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 [/lib64/ld-2.5.so]</a:t>
            </a:r>
          </a:p>
          <a:p>
            <a:pPr algn="l"/>
            <a:endParaRPr lang="en-US" sz="1000" dirty="0">
              <a:solidFill>
                <a:schemeClr val="tx1"/>
              </a:solidFill>
              <a:latin typeface="+mn-lt"/>
              <a:cs typeface="+mn-cs"/>
            </a:endParaRP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[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josipjakic@ui</a:t>
            </a:r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Valgrind</a:t>
            </a:r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]$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78441" y="4503342"/>
            <a:ext cx="9518650" cy="1759352"/>
          </a:xfrm>
        </p:spPr>
        <p:txBody>
          <a:bodyPr/>
          <a:lstStyle/>
          <a:p>
            <a:r>
              <a:rPr lang="en-US" dirty="0" err="1"/>
              <a:t>Callgrind</a:t>
            </a:r>
            <a:r>
              <a:rPr lang="en-US" dirty="0"/>
              <a:t> can be used to find performance problems that are </a:t>
            </a:r>
            <a:r>
              <a:rPr lang="en-US" dirty="0" smtClean="0"/>
              <a:t>not</a:t>
            </a:r>
            <a:r>
              <a:rPr lang="x-none" dirty="0" smtClean="0"/>
              <a:t> </a:t>
            </a:r>
            <a:r>
              <a:rPr lang="en-US" dirty="0" smtClean="0"/>
              <a:t>related </a:t>
            </a:r>
            <a:r>
              <a:rPr lang="en-US" dirty="0"/>
              <a:t>to CPU </a:t>
            </a:r>
            <a:r>
              <a:rPr lang="en-US" dirty="0" smtClean="0"/>
              <a:t>cache</a:t>
            </a:r>
            <a:endParaRPr lang="x-none" dirty="0" smtClean="0"/>
          </a:p>
          <a:p>
            <a:pPr lvl="1"/>
            <a:r>
              <a:rPr lang="en-US" dirty="0"/>
              <a:t>What lines eat up most instructions (CPU cycles, time</a:t>
            </a:r>
            <a:r>
              <a:rPr lang="en-US" dirty="0" smtClean="0"/>
              <a:t>)</a:t>
            </a:r>
            <a:endParaRPr lang="x-none" dirty="0" smtClean="0"/>
          </a:p>
          <a:p>
            <a:pPr lvl="1"/>
            <a:r>
              <a:rPr lang="en-US" dirty="0"/>
              <a:t>What system/math/lib functions are called and what </a:t>
            </a:r>
            <a:r>
              <a:rPr lang="en-US" dirty="0" smtClean="0"/>
              <a:t>is</a:t>
            </a:r>
            <a:r>
              <a:rPr lang="x-none" dirty="0" smtClean="0"/>
              <a:t> </a:t>
            </a:r>
            <a:r>
              <a:rPr lang="en-US" dirty="0" smtClean="0"/>
              <a:t>their </a:t>
            </a:r>
            <a:r>
              <a:rPr lang="en-US" dirty="0"/>
              <a:t>cost</a:t>
            </a:r>
          </a:p>
        </p:txBody>
      </p:sp>
    </p:spTree>
    <p:extLst>
      <p:ext uri="{BB962C8B-B14F-4D97-AF65-F5344CB8AC3E}">
        <p14:creationId xmlns:p14="http://schemas.microsoft.com/office/powerpoint/2010/main" val="17359204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x-none" dirty="0" smtClean="0"/>
              <a:t>Other tools</a:t>
            </a:r>
            <a:endParaRPr lang="en-US" dirty="0" smtClean="0"/>
          </a:p>
        </p:txBody>
      </p:sp>
      <p:sp>
        <p:nvSpPr>
          <p:cNvPr id="1024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958850"/>
            <a:r>
              <a:rPr lang="en-US" dirty="0"/>
              <a:t>Tuning and Optimization of HPC Application</a:t>
            </a:r>
            <a:r>
              <a:rPr lang="x-none" dirty="0"/>
              <a:t> </a:t>
            </a:r>
            <a:r>
              <a:rPr lang="en-US" dirty="0"/>
              <a:t>–  Institute of Physics </a:t>
            </a:r>
            <a:r>
              <a:rPr lang="en-US" dirty="0" smtClean="0"/>
              <a:t>Belgrade</a:t>
            </a:r>
            <a:r>
              <a:rPr lang="x-none" dirty="0" smtClean="0"/>
              <a:t>, </a:t>
            </a:r>
            <a:r>
              <a:rPr lang="x-none" dirty="0"/>
              <a:t>Friday 01 June 2012</a:t>
            </a:r>
            <a:r>
              <a:rPr lang="en-US" dirty="0"/>
              <a:t>		</a:t>
            </a:r>
            <a:r>
              <a:rPr lang="x-none" dirty="0"/>
              <a:t> </a:t>
            </a:r>
            <a:r>
              <a:rPr lang="x-none" dirty="0" smtClean="0"/>
              <a:t>                  </a:t>
            </a:r>
            <a:fld id="{A8D006C7-9E67-409C-BCD6-DF868965AE15}" type="slidenum">
              <a:rPr lang="el-GR" smtClean="0"/>
              <a:pPr defTabSz="958850"/>
              <a:t>19</a:t>
            </a:fld>
            <a:endParaRPr lang="el-GR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x-none" dirty="0"/>
              <a:t>Massif: Heap </a:t>
            </a:r>
            <a:r>
              <a:rPr lang="x-none" dirty="0" smtClean="0"/>
              <a:t>Profiler</a:t>
            </a:r>
          </a:p>
          <a:p>
            <a:pPr lvl="1"/>
            <a:r>
              <a:rPr lang="en-US" dirty="0"/>
              <a:t>Performs detailed profiling by taking regular snapshots of a </a:t>
            </a:r>
            <a:r>
              <a:rPr lang="en-US" dirty="0" smtClean="0"/>
              <a:t>program's</a:t>
            </a:r>
            <a:r>
              <a:rPr lang="x-none" dirty="0" smtClean="0"/>
              <a:t> </a:t>
            </a:r>
            <a:r>
              <a:rPr lang="en-US" dirty="0" smtClean="0"/>
              <a:t>heap</a:t>
            </a:r>
            <a:r>
              <a:rPr lang="en-US" dirty="0"/>
              <a:t>.</a:t>
            </a:r>
          </a:p>
          <a:p>
            <a:pPr lvl="1"/>
            <a:r>
              <a:rPr lang="en-US" dirty="0" smtClean="0"/>
              <a:t>Produces </a:t>
            </a:r>
            <a:r>
              <a:rPr lang="en-US" dirty="0"/>
              <a:t>a graph showing heap usage over time</a:t>
            </a:r>
          </a:p>
          <a:p>
            <a:pPr lvl="1"/>
            <a:r>
              <a:rPr lang="en-US" dirty="0" smtClean="0"/>
              <a:t>Massif </a:t>
            </a:r>
            <a:r>
              <a:rPr lang="en-US" dirty="0"/>
              <a:t>runs programs about 20× slower than normal</a:t>
            </a:r>
            <a:r>
              <a:rPr lang="en-US" dirty="0" smtClean="0"/>
              <a:t>.</a:t>
            </a:r>
            <a:endParaRPr lang="x-none" dirty="0" smtClean="0"/>
          </a:p>
          <a:p>
            <a:pPr marL="477837" lvl="1" indent="0">
              <a:buNone/>
            </a:pPr>
            <a:endParaRPr lang="x-none" dirty="0" smtClean="0"/>
          </a:p>
          <a:p>
            <a:r>
              <a:rPr lang="x-none" dirty="0"/>
              <a:t>Helgrind: Thread </a:t>
            </a:r>
            <a:r>
              <a:rPr lang="x-none" dirty="0" smtClean="0"/>
              <a:t>Debugger</a:t>
            </a:r>
          </a:p>
          <a:p>
            <a:pPr lvl="1"/>
            <a:r>
              <a:rPr lang="en-US" dirty="0"/>
              <a:t>Finds data races in multithreaded programs</a:t>
            </a:r>
            <a:r>
              <a:rPr lang="en-US" dirty="0" smtClean="0"/>
              <a:t>.</a:t>
            </a:r>
            <a:endParaRPr lang="x-none" dirty="0" smtClean="0"/>
          </a:p>
          <a:p>
            <a:pPr lvl="1"/>
            <a:r>
              <a:rPr lang="en-US" dirty="0"/>
              <a:t>Looks for memory locations which are accessed by more than </a:t>
            </a:r>
            <a:r>
              <a:rPr lang="en-US" dirty="0" smtClean="0"/>
              <a:t>one</a:t>
            </a:r>
            <a:r>
              <a:rPr lang="x-none" dirty="0" smtClean="0"/>
              <a:t> </a:t>
            </a:r>
            <a:r>
              <a:rPr lang="en-US" dirty="0" smtClean="0"/>
              <a:t>[POSIX </a:t>
            </a:r>
            <a:r>
              <a:rPr lang="en-US" dirty="0"/>
              <a:t>p-]</a:t>
            </a:r>
            <a:r>
              <a:rPr lang="en-US" dirty="0" smtClean="0"/>
              <a:t>thread</a:t>
            </a:r>
            <a:endParaRPr lang="x-none" dirty="0" smtClean="0"/>
          </a:p>
          <a:p>
            <a:pPr lvl="1"/>
            <a:r>
              <a:rPr lang="en-US" dirty="0"/>
              <a:t>It is useful for any program that uses </a:t>
            </a:r>
            <a:r>
              <a:rPr lang="en-US" dirty="0" err="1"/>
              <a:t>pthreads</a:t>
            </a:r>
            <a:r>
              <a:rPr lang="en-US" dirty="0" smtClean="0"/>
              <a:t>.</a:t>
            </a:r>
            <a:endParaRPr lang="x-none" dirty="0" smtClean="0"/>
          </a:p>
          <a:p>
            <a:pPr lvl="1"/>
            <a:r>
              <a:rPr lang="x-none" dirty="0"/>
              <a:t>Experimental </a:t>
            </a:r>
            <a:r>
              <a:rPr lang="x-none" dirty="0" smtClean="0"/>
              <a:t>tool</a:t>
            </a:r>
          </a:p>
          <a:p>
            <a:pPr lvl="1"/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6881347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x-none" dirty="0" smtClean="0"/>
              <a:t>Introduction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Valgrind</a:t>
            </a:r>
            <a:r>
              <a:rPr lang="en-US" dirty="0"/>
              <a:t> is a suite of command line tools both for debugging and </a:t>
            </a:r>
            <a:r>
              <a:rPr lang="en-US" dirty="0" smtClean="0"/>
              <a:t>profiling</a:t>
            </a:r>
            <a:r>
              <a:rPr lang="x-none" dirty="0"/>
              <a:t> </a:t>
            </a:r>
            <a:r>
              <a:rPr lang="x-none" dirty="0" smtClean="0"/>
              <a:t>codes </a:t>
            </a:r>
            <a:r>
              <a:rPr lang="x-none" dirty="0"/>
              <a:t>on Linux system</a:t>
            </a:r>
            <a:r>
              <a:rPr lang="x-none" dirty="0" smtClean="0"/>
              <a:t>.</a:t>
            </a:r>
          </a:p>
          <a:p>
            <a:r>
              <a:rPr lang="en-US" dirty="0"/>
              <a:t>Includes a set of production-quality </a:t>
            </a:r>
            <a:r>
              <a:rPr lang="en-US" dirty="0" smtClean="0"/>
              <a:t>tools</a:t>
            </a:r>
            <a:endParaRPr lang="x-none" dirty="0" smtClean="0"/>
          </a:p>
          <a:p>
            <a:pPr lvl="1"/>
            <a:r>
              <a:rPr lang="x-none" dirty="0"/>
              <a:t>Memcheck – memory error detector</a:t>
            </a:r>
          </a:p>
          <a:p>
            <a:pPr lvl="1"/>
            <a:r>
              <a:rPr lang="en-US" dirty="0" err="1" smtClean="0"/>
              <a:t>Cachegrind</a:t>
            </a:r>
            <a:r>
              <a:rPr lang="en-US" dirty="0" smtClean="0"/>
              <a:t> </a:t>
            </a:r>
            <a:r>
              <a:rPr lang="en-US" dirty="0"/>
              <a:t>– cache and branch-prediction profiler</a:t>
            </a:r>
          </a:p>
          <a:p>
            <a:pPr lvl="1"/>
            <a:r>
              <a:rPr lang="en-US" dirty="0" err="1" smtClean="0"/>
              <a:t>Callgrind</a:t>
            </a:r>
            <a:r>
              <a:rPr lang="en-US" dirty="0" smtClean="0"/>
              <a:t> </a:t>
            </a:r>
            <a:r>
              <a:rPr lang="en-US" dirty="0"/>
              <a:t>– call-graph generating extension to </a:t>
            </a:r>
            <a:r>
              <a:rPr lang="en-US" dirty="0" err="1"/>
              <a:t>Cachegrind</a:t>
            </a:r>
            <a:endParaRPr lang="en-US" dirty="0"/>
          </a:p>
          <a:p>
            <a:pPr lvl="1"/>
            <a:r>
              <a:rPr lang="x-none" dirty="0" smtClean="0"/>
              <a:t>Massif </a:t>
            </a:r>
            <a:r>
              <a:rPr lang="x-none" dirty="0"/>
              <a:t>– heap profiler</a:t>
            </a:r>
          </a:p>
          <a:p>
            <a:pPr lvl="1"/>
            <a:r>
              <a:rPr lang="x-none" dirty="0" smtClean="0"/>
              <a:t>Helgrind </a:t>
            </a:r>
            <a:r>
              <a:rPr lang="x-none" dirty="0"/>
              <a:t>– thread error detector</a:t>
            </a:r>
            <a:endParaRPr lang="x-none" dirty="0" smtClean="0"/>
          </a:p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/>
              <a:t>Ease of use: </a:t>
            </a:r>
            <a:endParaRPr lang="x-none" dirty="0" smtClean="0"/>
          </a:p>
          <a:p>
            <a:pPr lvl="1"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 err="1" smtClean="0"/>
              <a:t>Valgrind</a:t>
            </a:r>
            <a:r>
              <a:rPr lang="en-US" dirty="0" smtClean="0"/>
              <a:t> </a:t>
            </a:r>
            <a:r>
              <a:rPr lang="en-US" dirty="0"/>
              <a:t>uses dynamic </a:t>
            </a:r>
            <a:r>
              <a:rPr lang="en-US" dirty="0" smtClean="0"/>
              <a:t>binary</a:t>
            </a:r>
            <a:r>
              <a:rPr lang="x-none" dirty="0" smtClean="0"/>
              <a:t> </a:t>
            </a:r>
            <a:r>
              <a:rPr lang="en-US" dirty="0" smtClean="0"/>
              <a:t>instrumentation </a:t>
            </a:r>
            <a:r>
              <a:rPr lang="en-US" dirty="0"/>
              <a:t>– no need to </a:t>
            </a:r>
            <a:r>
              <a:rPr lang="en-US" dirty="0" smtClean="0"/>
              <a:t>modify,</a:t>
            </a:r>
            <a:r>
              <a:rPr lang="x-none" dirty="0" smtClean="0"/>
              <a:t> </a:t>
            </a:r>
            <a:r>
              <a:rPr lang="en-US" dirty="0" smtClean="0"/>
              <a:t>recompile </a:t>
            </a:r>
            <a:r>
              <a:rPr lang="en-US" dirty="0"/>
              <a:t>or relink your applications. </a:t>
            </a:r>
            <a:endParaRPr lang="x-none" dirty="0" smtClean="0"/>
          </a:p>
          <a:p>
            <a:pPr lvl="1"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Simply </a:t>
            </a:r>
            <a:r>
              <a:rPr lang="en-US" dirty="0"/>
              <a:t>prefix your command line </a:t>
            </a:r>
            <a:r>
              <a:rPr lang="en-US" dirty="0" smtClean="0"/>
              <a:t>with</a:t>
            </a:r>
            <a:r>
              <a:rPr lang="x-none" dirty="0" smtClean="0"/>
              <a:t> </a:t>
            </a:r>
            <a:r>
              <a:rPr lang="en-US" dirty="0" err="1" smtClean="0"/>
              <a:t>valgrind</a:t>
            </a:r>
            <a:r>
              <a:rPr lang="en-US" dirty="0" smtClean="0"/>
              <a:t> </a:t>
            </a:r>
            <a:r>
              <a:rPr lang="en-US" dirty="0"/>
              <a:t>and everything works.</a:t>
            </a:r>
            <a:endParaRPr lang="en-US" dirty="0" smtClean="0"/>
          </a:p>
        </p:txBody>
      </p:sp>
      <p:sp>
        <p:nvSpPr>
          <p:cNvPr id="1024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958850"/>
            <a:r>
              <a:rPr lang="en-US" dirty="0"/>
              <a:t>Tuning and Optimization of HPC </a:t>
            </a:r>
            <a:r>
              <a:rPr lang="en-US" dirty="0" smtClean="0"/>
              <a:t>Application</a:t>
            </a:r>
            <a:r>
              <a:rPr lang="x-none" dirty="0" smtClean="0"/>
              <a:t> </a:t>
            </a:r>
            <a:r>
              <a:rPr lang="en-US" dirty="0"/>
              <a:t>–  Institute of Physics </a:t>
            </a:r>
            <a:r>
              <a:rPr lang="en-US" dirty="0" smtClean="0"/>
              <a:t>Belgrade</a:t>
            </a:r>
            <a:r>
              <a:rPr lang="x-none" dirty="0" smtClean="0"/>
              <a:t>, </a:t>
            </a:r>
            <a:r>
              <a:rPr lang="x-none" dirty="0"/>
              <a:t>Friday 01 June 2012</a:t>
            </a:r>
            <a:r>
              <a:rPr lang="en-US" dirty="0"/>
              <a:t>		</a:t>
            </a:r>
            <a:r>
              <a:rPr lang="x-none" dirty="0"/>
              <a:t> </a:t>
            </a:r>
            <a:r>
              <a:rPr lang="x-none" dirty="0" smtClean="0"/>
              <a:t>                    </a:t>
            </a:r>
            <a:fld id="{A8D006C7-9E67-409C-BCD6-DF868965AE15}" type="slidenum">
              <a:rPr lang="el-GR" smtClean="0"/>
              <a:pPr defTabSz="958850"/>
              <a:t>2</a:t>
            </a:fld>
            <a:endParaRPr lang="el-G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x-none" dirty="0" smtClean="0"/>
              <a:t>References</a:t>
            </a:r>
            <a:endParaRPr lang="en-US" dirty="0" smtClean="0"/>
          </a:p>
        </p:txBody>
      </p:sp>
      <p:sp>
        <p:nvSpPr>
          <p:cNvPr id="1024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958850"/>
            <a:r>
              <a:rPr lang="en-US" dirty="0"/>
              <a:t>Tuning and Optimization of HPC Application</a:t>
            </a:r>
            <a:r>
              <a:rPr lang="x-none" dirty="0"/>
              <a:t> </a:t>
            </a:r>
            <a:r>
              <a:rPr lang="en-US" dirty="0"/>
              <a:t>–  Institute of Physics </a:t>
            </a:r>
            <a:r>
              <a:rPr lang="en-US" dirty="0" smtClean="0"/>
              <a:t>Belgrade</a:t>
            </a:r>
            <a:r>
              <a:rPr lang="x-none" dirty="0" smtClean="0"/>
              <a:t>, </a:t>
            </a:r>
            <a:r>
              <a:rPr lang="x-none" dirty="0"/>
              <a:t>Friday 01 June 2012</a:t>
            </a:r>
            <a:r>
              <a:rPr lang="en-US" dirty="0"/>
              <a:t>		</a:t>
            </a:r>
            <a:r>
              <a:rPr lang="x-none" dirty="0"/>
              <a:t> </a:t>
            </a:r>
            <a:r>
              <a:rPr lang="x-none" dirty="0" smtClean="0"/>
              <a:t>                  </a:t>
            </a:r>
            <a:fld id="{A8D006C7-9E67-409C-BCD6-DF868965AE15}" type="slidenum">
              <a:rPr lang="el-GR" smtClean="0"/>
              <a:pPr defTabSz="958850"/>
              <a:t>20</a:t>
            </a:fld>
            <a:endParaRPr lang="el-GR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err="1"/>
              <a:t>Valgrind</a:t>
            </a:r>
            <a:r>
              <a:rPr lang="en-US" dirty="0"/>
              <a:t> is freely available from:</a:t>
            </a:r>
          </a:p>
          <a:p>
            <a:pPr marL="477837" lvl="1" indent="0">
              <a:buNone/>
            </a:pPr>
            <a:r>
              <a:rPr lang="x-none" dirty="0" smtClean="0"/>
              <a:t>	</a:t>
            </a:r>
            <a:r>
              <a:rPr lang="en-US" sz="2400" u="sng" dirty="0">
                <a:solidFill>
                  <a:schemeClr val="accent4">
                    <a:lumMod val="75000"/>
                  </a:schemeClr>
                </a:solidFill>
                <a:ea typeface="+mn-ea"/>
                <a:hlinkClick r:id="rId2"/>
              </a:rPr>
              <a:t>http://</a:t>
            </a:r>
            <a:r>
              <a:rPr lang="en-US" sz="2400" u="sng" dirty="0" smtClean="0">
                <a:solidFill>
                  <a:schemeClr val="accent4">
                    <a:lumMod val="75000"/>
                  </a:schemeClr>
                </a:solidFill>
                <a:ea typeface="+mn-ea"/>
                <a:hlinkClick r:id="rId2"/>
              </a:rPr>
              <a:t>www.valgrind.org</a:t>
            </a:r>
            <a:endParaRPr lang="x-none" sz="2400" u="sng" dirty="0" smtClean="0">
              <a:solidFill>
                <a:schemeClr val="accent4">
                  <a:lumMod val="75000"/>
                </a:schemeClr>
              </a:solidFill>
              <a:ea typeface="+mn-ea"/>
            </a:endParaRPr>
          </a:p>
          <a:p>
            <a:pPr marL="477837" lvl="1" indent="0">
              <a:buNone/>
            </a:pPr>
            <a:endParaRPr lang="x-none" sz="2400" u="sng" dirty="0">
              <a:solidFill>
                <a:schemeClr val="accent4">
                  <a:lumMod val="75000"/>
                </a:schemeClr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3218710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Why you should use it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 err="1" smtClean="0"/>
              <a:t>Valgrind</a:t>
            </a:r>
            <a:r>
              <a:rPr lang="en-US" dirty="0" smtClean="0"/>
              <a:t> help</a:t>
            </a:r>
            <a:r>
              <a:rPr lang="x-none" dirty="0" smtClean="0"/>
              <a:t>s solving issues with d</a:t>
            </a:r>
            <a:r>
              <a:rPr lang="en-US" dirty="0" err="1" smtClean="0"/>
              <a:t>ynamic</a:t>
            </a:r>
            <a:r>
              <a:rPr lang="en-US" dirty="0" smtClean="0"/>
              <a:t> </a:t>
            </a:r>
            <a:r>
              <a:rPr lang="en-US" dirty="0"/>
              <a:t>memory </a:t>
            </a:r>
            <a:r>
              <a:rPr lang="en-US" dirty="0" smtClean="0"/>
              <a:t>allocation </a:t>
            </a:r>
            <a:r>
              <a:rPr lang="en-US" dirty="0"/>
              <a:t>and errors associated with </a:t>
            </a:r>
            <a:r>
              <a:rPr lang="en-US" dirty="0" smtClean="0"/>
              <a:t>it</a:t>
            </a:r>
            <a:r>
              <a:rPr lang="x-none" dirty="0" smtClean="0"/>
              <a:t>:</a:t>
            </a:r>
          </a:p>
          <a:p>
            <a:pPr lvl="1"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Automatically </a:t>
            </a:r>
            <a:r>
              <a:rPr lang="en-US" dirty="0"/>
              <a:t>detect many memory management and threading bugs, </a:t>
            </a:r>
            <a:r>
              <a:rPr lang="en-US" dirty="0" smtClean="0"/>
              <a:t>saving</a:t>
            </a:r>
            <a:r>
              <a:rPr lang="x-none" dirty="0" smtClean="0"/>
              <a:t> </a:t>
            </a:r>
            <a:r>
              <a:rPr lang="en-US" dirty="0" smtClean="0"/>
              <a:t>hours </a:t>
            </a:r>
            <a:r>
              <a:rPr lang="en-US" dirty="0"/>
              <a:t>of debugging </a:t>
            </a:r>
            <a:r>
              <a:rPr lang="en-US" dirty="0" smtClean="0"/>
              <a:t>time.</a:t>
            </a:r>
            <a:endParaRPr lang="x-none" dirty="0"/>
          </a:p>
          <a:p>
            <a:pPr lvl="1"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 err="1" smtClean="0"/>
              <a:t>Valgrind</a:t>
            </a:r>
            <a:r>
              <a:rPr lang="en-US" dirty="0" smtClean="0"/>
              <a:t> </a:t>
            </a:r>
            <a:r>
              <a:rPr lang="en-US" dirty="0"/>
              <a:t>tools allow very detailed profiling to help find bottlenecks in </a:t>
            </a:r>
            <a:r>
              <a:rPr lang="en-US" dirty="0" smtClean="0"/>
              <a:t>your</a:t>
            </a:r>
            <a:r>
              <a:rPr lang="x-none" dirty="0" smtClean="0"/>
              <a:t> </a:t>
            </a:r>
            <a:r>
              <a:rPr lang="en-US" dirty="0" smtClean="0"/>
              <a:t>programs</a:t>
            </a:r>
            <a:r>
              <a:rPr lang="en-US" dirty="0"/>
              <a:t>, often resulting in program </a:t>
            </a:r>
            <a:r>
              <a:rPr lang="en-US" dirty="0" smtClean="0"/>
              <a:t>speed-up.</a:t>
            </a:r>
            <a:endParaRPr lang="x-none" dirty="0" smtClean="0"/>
          </a:p>
          <a:p>
            <a:pPr lvl="1"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 err="1" smtClean="0"/>
              <a:t>Valgrind</a:t>
            </a:r>
            <a:r>
              <a:rPr lang="en-US" dirty="0" smtClean="0"/>
              <a:t> </a:t>
            </a:r>
            <a:r>
              <a:rPr lang="en-US" dirty="0"/>
              <a:t>works with programs written in any </a:t>
            </a:r>
            <a:r>
              <a:rPr lang="en-US" dirty="0" smtClean="0"/>
              <a:t>language.</a:t>
            </a:r>
            <a:endParaRPr lang="x-none" dirty="0"/>
          </a:p>
          <a:p>
            <a:pPr lvl="1"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 err="1" smtClean="0"/>
              <a:t>Valgrind</a:t>
            </a:r>
            <a:r>
              <a:rPr lang="en-US" dirty="0" smtClean="0"/>
              <a:t> </a:t>
            </a:r>
            <a:r>
              <a:rPr lang="en-US" dirty="0"/>
              <a:t>works with MPI: Open-MPI and </a:t>
            </a:r>
            <a:r>
              <a:rPr lang="en-US" dirty="0" smtClean="0"/>
              <a:t>MVAPICH/MVAPICH2</a:t>
            </a:r>
            <a:endParaRPr lang="x-none" dirty="0" smtClean="0"/>
          </a:p>
          <a:p>
            <a:pPr marL="401637" indent="-342900"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x-none" dirty="0" smtClean="0"/>
              <a:t>Downsides:</a:t>
            </a:r>
          </a:p>
          <a:p>
            <a:pPr marL="820737" lvl="1" indent="-342900"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x-none" dirty="0"/>
              <a:t>Large </a:t>
            </a:r>
            <a:r>
              <a:rPr lang="x-none" dirty="0" smtClean="0"/>
              <a:t>overhead</a:t>
            </a:r>
          </a:p>
          <a:p>
            <a:pPr marL="1239837" lvl="2" indent="-342900"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Programs </a:t>
            </a:r>
            <a:r>
              <a:rPr lang="en-US" dirty="0"/>
              <a:t>run significantly more slowly under </a:t>
            </a:r>
            <a:r>
              <a:rPr lang="en-US" dirty="0" err="1"/>
              <a:t>Valgrind</a:t>
            </a:r>
            <a:r>
              <a:rPr lang="en-US" dirty="0"/>
              <a:t>. Depending </a:t>
            </a:r>
            <a:r>
              <a:rPr lang="en-US" dirty="0" smtClean="0"/>
              <a:t>on</a:t>
            </a:r>
            <a:r>
              <a:rPr lang="x-none" dirty="0" smtClean="0"/>
              <a:t> </a:t>
            </a:r>
            <a:r>
              <a:rPr lang="en-US" dirty="0" smtClean="0"/>
              <a:t>which </a:t>
            </a:r>
            <a:r>
              <a:rPr lang="en-US" dirty="0"/>
              <a:t>tool you use, the slowdown factor can range from 5 – 100</a:t>
            </a:r>
            <a:r>
              <a:rPr lang="en-US" dirty="0" smtClean="0"/>
              <a:t>.</a:t>
            </a:r>
            <a:endParaRPr lang="x-none" dirty="0" smtClean="0"/>
          </a:p>
          <a:p>
            <a:pPr marL="820737" lvl="1" indent="-342900"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/>
              <a:t>Measurements may not be absolutely </a:t>
            </a:r>
            <a:r>
              <a:rPr lang="en-US" dirty="0" smtClean="0"/>
              <a:t>accurate</a:t>
            </a:r>
            <a:endParaRPr lang="x-none" dirty="0" smtClean="0"/>
          </a:p>
          <a:p>
            <a:pPr marL="896937" lvl="2" indent="0" eaLnBrk="1" hangingPunct="1">
              <a:buClr>
                <a:schemeClr val="accent2">
                  <a:lumMod val="75000"/>
                  <a:lumOff val="25000"/>
                </a:schemeClr>
              </a:buClr>
              <a:buNone/>
              <a:defRPr/>
            </a:pPr>
            <a:endParaRPr lang="x-none" dirty="0" smtClean="0"/>
          </a:p>
          <a:p>
            <a:pPr marL="477837" lvl="1" indent="0" eaLnBrk="1" hangingPunct="1">
              <a:buClr>
                <a:schemeClr val="accent2">
                  <a:lumMod val="75000"/>
                  <a:lumOff val="25000"/>
                </a:schemeClr>
              </a:buClr>
              <a:buNone/>
              <a:defRPr/>
            </a:pPr>
            <a:endParaRPr lang="en-US" dirty="0" smtClean="0"/>
          </a:p>
        </p:txBody>
      </p:sp>
      <p:sp>
        <p:nvSpPr>
          <p:cNvPr id="1024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958850"/>
            <a:r>
              <a:rPr lang="en-US" dirty="0"/>
              <a:t>Tuning and Optimization of HPC Application</a:t>
            </a:r>
            <a:r>
              <a:rPr lang="x-none" dirty="0"/>
              <a:t> </a:t>
            </a:r>
            <a:r>
              <a:rPr lang="en-US" dirty="0"/>
              <a:t>–  Institute of Physics </a:t>
            </a:r>
            <a:r>
              <a:rPr lang="en-US" dirty="0" smtClean="0"/>
              <a:t>Belgrade</a:t>
            </a:r>
            <a:r>
              <a:rPr lang="x-none" dirty="0" smtClean="0"/>
              <a:t>, </a:t>
            </a:r>
            <a:r>
              <a:rPr lang="x-none" dirty="0"/>
              <a:t>Friday 01 June 2012</a:t>
            </a:r>
            <a:r>
              <a:rPr lang="en-US" dirty="0"/>
              <a:t>		</a:t>
            </a:r>
            <a:r>
              <a:rPr lang="x-none" dirty="0"/>
              <a:t> </a:t>
            </a:r>
            <a:r>
              <a:rPr lang="x-none" dirty="0" smtClean="0"/>
              <a:t>                    </a:t>
            </a:r>
            <a:fld id="{A8D006C7-9E67-409C-BCD6-DF868965AE15}" type="slidenum">
              <a:rPr lang="el-GR" smtClean="0"/>
              <a:pPr defTabSz="958850"/>
              <a:t>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85028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Common Errors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/>
              <a:t>Use of uninitialized memory</a:t>
            </a:r>
          </a:p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Reading/writing </a:t>
            </a:r>
            <a:r>
              <a:rPr lang="en-US" dirty="0"/>
              <a:t>memory after it has been freed</a:t>
            </a:r>
          </a:p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Reading/writing </a:t>
            </a:r>
            <a:r>
              <a:rPr lang="en-US" dirty="0"/>
              <a:t>off the end of allocated blocks</a:t>
            </a:r>
          </a:p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Reading/writing </a:t>
            </a:r>
            <a:r>
              <a:rPr lang="en-US" dirty="0"/>
              <a:t>inappropriate areas on the stack</a:t>
            </a:r>
          </a:p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Memory </a:t>
            </a:r>
            <a:r>
              <a:rPr lang="en-US" dirty="0"/>
              <a:t>leaks – where pointers to allocated blocks become lost</a:t>
            </a:r>
          </a:p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Mismatched </a:t>
            </a:r>
            <a:r>
              <a:rPr lang="en-US" dirty="0"/>
              <a:t>use of </a:t>
            </a:r>
            <a:r>
              <a:rPr lang="en-US" dirty="0" err="1"/>
              <a:t>malloc</a:t>
            </a:r>
            <a:r>
              <a:rPr lang="en-US" dirty="0"/>
              <a:t>/new/new[] </a:t>
            </a:r>
            <a:r>
              <a:rPr lang="en-US" dirty="0" err="1"/>
              <a:t>vs</a:t>
            </a:r>
            <a:r>
              <a:rPr lang="en-US" dirty="0"/>
              <a:t> free/delete/delete[]</a:t>
            </a:r>
            <a:endParaRPr lang="en-US" dirty="0" smtClean="0"/>
          </a:p>
        </p:txBody>
      </p:sp>
      <p:sp>
        <p:nvSpPr>
          <p:cNvPr id="1024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958850"/>
            <a:r>
              <a:rPr lang="en-US" dirty="0"/>
              <a:t>Tuning and Optimization of HPC Application</a:t>
            </a:r>
            <a:r>
              <a:rPr lang="x-none" dirty="0"/>
              <a:t> </a:t>
            </a:r>
            <a:r>
              <a:rPr lang="en-US" dirty="0"/>
              <a:t>–  Institute of Physics </a:t>
            </a:r>
            <a:r>
              <a:rPr lang="en-US" dirty="0" smtClean="0"/>
              <a:t>Belgrade</a:t>
            </a:r>
            <a:r>
              <a:rPr lang="x-none" dirty="0" smtClean="0"/>
              <a:t>, </a:t>
            </a:r>
            <a:r>
              <a:rPr lang="x-none" dirty="0"/>
              <a:t>Friday 01 June 2012</a:t>
            </a:r>
            <a:r>
              <a:rPr lang="en-US" dirty="0"/>
              <a:t>		</a:t>
            </a:r>
            <a:r>
              <a:rPr lang="x-none" dirty="0"/>
              <a:t> </a:t>
            </a:r>
            <a:r>
              <a:rPr lang="x-none" dirty="0" smtClean="0"/>
              <a:t>                    </a:t>
            </a:r>
            <a:fld id="{A8D006C7-9E67-409C-BCD6-DF868965AE15}" type="slidenum">
              <a:rPr lang="el-GR" smtClean="0"/>
              <a:pPr defTabSz="958850"/>
              <a:t>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256787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Com</a:t>
            </a:r>
            <a:r>
              <a:rPr lang="x-none" dirty="0" smtClean="0"/>
              <a:t>piling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testing for memory problems It is </a:t>
            </a:r>
            <a:r>
              <a:rPr lang="en-US" dirty="0" smtClean="0"/>
              <a:t>recommended</a:t>
            </a:r>
            <a:r>
              <a:rPr lang="x-none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compile the code with both the debugging options –</a:t>
            </a:r>
            <a:r>
              <a:rPr lang="en-US" dirty="0" smtClean="0"/>
              <a:t>O0</a:t>
            </a:r>
            <a:r>
              <a:rPr lang="x-none" dirty="0" smtClean="0"/>
              <a:t> </a:t>
            </a:r>
            <a:r>
              <a:rPr lang="en-US" dirty="0" smtClean="0"/>
              <a:t>(no </a:t>
            </a:r>
            <a:r>
              <a:rPr lang="en-US" dirty="0"/>
              <a:t>optimization) and –g (debugging information</a:t>
            </a:r>
            <a:r>
              <a:rPr lang="en-US" dirty="0" smtClean="0"/>
              <a:t>).</a:t>
            </a:r>
            <a:r>
              <a:rPr lang="x-none" dirty="0"/>
              <a:t> </a:t>
            </a:r>
            <a:endParaRPr lang="x-none" dirty="0" smtClean="0"/>
          </a:p>
          <a:p>
            <a:pPr lvl="1"/>
            <a:r>
              <a:rPr lang="pt-BR" dirty="0"/>
              <a:t>$(CC) filecode.c –g –O0 –o </a:t>
            </a:r>
            <a:r>
              <a:rPr lang="pt-BR" dirty="0" smtClean="0"/>
              <a:t>fileprog.x</a:t>
            </a:r>
            <a:endParaRPr lang="x-none" dirty="0" smtClean="0"/>
          </a:p>
          <a:p>
            <a:pPr lvl="1"/>
            <a:r>
              <a:rPr lang="pt-BR" dirty="0"/>
              <a:t>$(FC) filecode.f90 –g –O0 –o </a:t>
            </a:r>
            <a:r>
              <a:rPr lang="pt-BR" dirty="0" smtClean="0"/>
              <a:t>fileprog.x</a:t>
            </a:r>
            <a:endParaRPr lang="x-none" dirty="0" smtClean="0"/>
          </a:p>
          <a:p>
            <a:pPr lvl="1"/>
            <a:r>
              <a:rPr lang="pt-BR" dirty="0"/>
              <a:t>$(CXX) filecode.cpp –g –O0 –fno-inline –o </a:t>
            </a:r>
            <a:r>
              <a:rPr lang="pt-BR" dirty="0" smtClean="0"/>
              <a:t>fileprog.x</a:t>
            </a:r>
            <a:endParaRPr lang="x-none" dirty="0" smtClean="0"/>
          </a:p>
          <a:p>
            <a:r>
              <a:rPr lang="en-US" dirty="0"/>
              <a:t>The –</a:t>
            </a:r>
            <a:r>
              <a:rPr lang="en-US" dirty="0" err="1"/>
              <a:t>fno</a:t>
            </a:r>
            <a:r>
              <a:rPr lang="en-US" dirty="0"/>
              <a:t>-inline flag avoids the </a:t>
            </a:r>
            <a:r>
              <a:rPr lang="en-US" dirty="0" err="1"/>
              <a:t>inlining</a:t>
            </a:r>
            <a:r>
              <a:rPr lang="en-US" dirty="0"/>
              <a:t> of functions </a:t>
            </a:r>
            <a:r>
              <a:rPr lang="en-US" dirty="0" smtClean="0"/>
              <a:t>into</a:t>
            </a:r>
            <a:r>
              <a:rPr lang="x-none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main program and makes it easier to see the </a:t>
            </a:r>
            <a:r>
              <a:rPr lang="en-US" dirty="0" smtClean="0"/>
              <a:t>function-call</a:t>
            </a:r>
            <a:r>
              <a:rPr lang="x-none" dirty="0" smtClean="0"/>
              <a:t> chain</a:t>
            </a:r>
            <a:r>
              <a:rPr lang="x-none" dirty="0"/>
              <a:t>.</a:t>
            </a:r>
            <a:endParaRPr lang="x-none" dirty="0" smtClean="0"/>
          </a:p>
          <a:p>
            <a:r>
              <a:rPr lang="x-none" dirty="0" smtClean="0"/>
              <a:t>Using </a:t>
            </a:r>
            <a:r>
              <a:rPr lang="en-US" dirty="0" err="1" smtClean="0"/>
              <a:t>Valgrind</a:t>
            </a:r>
            <a:r>
              <a:rPr lang="en-US" dirty="0" smtClean="0"/>
              <a:t> </a:t>
            </a:r>
            <a:r>
              <a:rPr lang="en-US" dirty="0"/>
              <a:t>with code that has been compiled with </a:t>
            </a:r>
            <a:r>
              <a:rPr lang="en-US" dirty="0" err="1" smtClean="0"/>
              <a:t>optimisation</a:t>
            </a:r>
            <a:r>
              <a:rPr lang="x-none" dirty="0"/>
              <a:t> </a:t>
            </a:r>
            <a:r>
              <a:rPr lang="en-US" dirty="0" smtClean="0"/>
              <a:t>options </a:t>
            </a:r>
            <a:r>
              <a:rPr lang="en-US" dirty="0"/>
              <a:t>could give incorrect results</a:t>
            </a:r>
            <a:r>
              <a:rPr lang="en-US" dirty="0" smtClean="0"/>
              <a:t>.</a:t>
            </a:r>
            <a:endParaRPr lang="x-none" dirty="0" smtClean="0"/>
          </a:p>
          <a:p>
            <a:r>
              <a:rPr lang="en-US" dirty="0"/>
              <a:t>These examples can also be applied using the </a:t>
            </a:r>
            <a:r>
              <a:rPr lang="en-US" dirty="0" smtClean="0"/>
              <a:t>MPI</a:t>
            </a:r>
            <a:r>
              <a:rPr lang="x-none" dirty="0" smtClean="0"/>
              <a:t> </a:t>
            </a:r>
            <a:r>
              <a:rPr lang="en-US" dirty="0" smtClean="0"/>
              <a:t>compiler </a:t>
            </a:r>
            <a:r>
              <a:rPr lang="en-US" dirty="0"/>
              <a:t>wrappers.</a:t>
            </a:r>
            <a:endParaRPr lang="x-none" dirty="0"/>
          </a:p>
          <a:p>
            <a:endParaRPr lang="x-none" dirty="0"/>
          </a:p>
          <a:p>
            <a:pPr marL="0" indent="0">
              <a:buNone/>
            </a:pPr>
            <a:r>
              <a:rPr lang="x-none" dirty="0" smtClean="0"/>
              <a:t>	</a:t>
            </a:r>
            <a:endParaRPr lang="x-none" dirty="0"/>
          </a:p>
        </p:txBody>
      </p:sp>
      <p:sp>
        <p:nvSpPr>
          <p:cNvPr id="1024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958850"/>
            <a:r>
              <a:rPr lang="en-US" dirty="0"/>
              <a:t>Tuning and Optimization of HPC Application</a:t>
            </a:r>
            <a:r>
              <a:rPr lang="x-none" dirty="0"/>
              <a:t> </a:t>
            </a:r>
            <a:r>
              <a:rPr lang="en-US" dirty="0"/>
              <a:t>–  Institute of Physics </a:t>
            </a:r>
            <a:r>
              <a:rPr lang="en-US" dirty="0" smtClean="0"/>
              <a:t>Belgrade</a:t>
            </a:r>
            <a:r>
              <a:rPr lang="x-none" dirty="0" smtClean="0"/>
              <a:t>, </a:t>
            </a:r>
            <a:r>
              <a:rPr lang="x-none" dirty="0"/>
              <a:t>Friday 01 June 2012</a:t>
            </a:r>
            <a:r>
              <a:rPr lang="en-US" dirty="0"/>
              <a:t>		</a:t>
            </a:r>
            <a:r>
              <a:rPr lang="x-none" dirty="0"/>
              <a:t> </a:t>
            </a:r>
            <a:r>
              <a:rPr lang="x-none" dirty="0" smtClean="0"/>
              <a:t>                    </a:t>
            </a:r>
            <a:fld id="{A8D006C7-9E67-409C-BCD6-DF868965AE15}" type="slidenum">
              <a:rPr lang="el-GR" smtClean="0"/>
              <a:pPr defTabSz="958850"/>
              <a:t>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07896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Memcheck</a:t>
            </a:r>
            <a:r>
              <a:rPr lang="en-US" dirty="0"/>
              <a:t>: </a:t>
            </a:r>
            <a:r>
              <a:rPr lang="x-none" dirty="0" smtClean="0"/>
              <a:t/>
            </a:r>
            <a:br>
              <a:rPr lang="x-none" dirty="0" smtClean="0"/>
            </a:br>
            <a:r>
              <a:rPr lang="en-US" dirty="0" smtClean="0"/>
              <a:t>Memory </a:t>
            </a:r>
            <a:r>
              <a:rPr lang="en-US" dirty="0"/>
              <a:t>Error </a:t>
            </a:r>
            <a:r>
              <a:rPr lang="en-US" dirty="0" smtClean="0"/>
              <a:t>Checker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088" y="1393281"/>
            <a:ext cx="9713912" cy="4921250"/>
          </a:xfrm>
        </p:spPr>
        <p:txBody>
          <a:bodyPr/>
          <a:lstStyle/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Aimed </a:t>
            </a:r>
            <a:r>
              <a:rPr lang="en-US" dirty="0"/>
              <a:t>primarily at Fortran, C and C++ programs</a:t>
            </a:r>
            <a:r>
              <a:rPr lang="en-US" dirty="0" smtClean="0"/>
              <a:t>.</a:t>
            </a:r>
            <a:endParaRPr lang="x-none" dirty="0" smtClean="0"/>
          </a:p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/>
              <a:t>All reads and writes of memory are checked, and calls to </a:t>
            </a:r>
            <a:r>
              <a:rPr lang="en-US" dirty="0" err="1" smtClean="0"/>
              <a:t>malloc</a:t>
            </a:r>
            <a:r>
              <a:rPr lang="en-US" dirty="0" smtClean="0"/>
              <a:t>/new/free/delete </a:t>
            </a:r>
            <a:r>
              <a:rPr lang="en-US" dirty="0"/>
              <a:t>are intercepted. Will report if</a:t>
            </a:r>
            <a:r>
              <a:rPr lang="en-US" dirty="0" smtClean="0"/>
              <a:t>:</a:t>
            </a:r>
            <a:endParaRPr lang="x-none" dirty="0" smtClean="0"/>
          </a:p>
          <a:p>
            <a:pPr lvl="1"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/>
              <a:t>Accesses memory it shouldn't (not yet allocated, freed, past the end of heap </a:t>
            </a:r>
            <a:r>
              <a:rPr lang="en-US" dirty="0" smtClean="0"/>
              <a:t>blocks,</a:t>
            </a:r>
            <a:r>
              <a:rPr lang="x-none" dirty="0" smtClean="0"/>
              <a:t> </a:t>
            </a:r>
            <a:r>
              <a:rPr lang="en-US" dirty="0" smtClean="0"/>
              <a:t>inaccessible areas </a:t>
            </a:r>
            <a:r>
              <a:rPr lang="en-US" dirty="0"/>
              <a:t>of the stack).</a:t>
            </a:r>
          </a:p>
          <a:p>
            <a:pPr lvl="1"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Uses </a:t>
            </a:r>
            <a:r>
              <a:rPr lang="en-US" dirty="0"/>
              <a:t>uninitialized values in dangerous ways.</a:t>
            </a:r>
          </a:p>
          <a:p>
            <a:pPr lvl="1"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Leaks </a:t>
            </a:r>
            <a:r>
              <a:rPr lang="en-US" dirty="0"/>
              <a:t>memory.</a:t>
            </a:r>
          </a:p>
          <a:p>
            <a:pPr lvl="1"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Does </a:t>
            </a:r>
            <a:r>
              <a:rPr lang="en-US" dirty="0"/>
              <a:t>bad frees of heap blocks (double frees, mismatched frees).</a:t>
            </a:r>
          </a:p>
          <a:p>
            <a:pPr lvl="1"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 smtClean="0"/>
              <a:t>Passes </a:t>
            </a:r>
            <a:r>
              <a:rPr lang="en-US" dirty="0"/>
              <a:t>overlapping source and destination memory blocks to </a:t>
            </a:r>
            <a:r>
              <a:rPr lang="en-US" dirty="0" err="1"/>
              <a:t>memcpy</a:t>
            </a:r>
            <a:r>
              <a:rPr lang="en-US" dirty="0"/>
              <a:t>() and related functions</a:t>
            </a:r>
            <a:r>
              <a:rPr lang="en-US" dirty="0" smtClean="0"/>
              <a:t>.</a:t>
            </a:r>
            <a:endParaRPr lang="x-none" dirty="0" smtClean="0"/>
          </a:p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 err="1"/>
              <a:t>Memcheck</a:t>
            </a:r>
            <a:r>
              <a:rPr lang="en-US" dirty="0"/>
              <a:t> reports these errors as they occur, giving the source line number, and also a stack trace of the functions called to reach that line</a:t>
            </a:r>
            <a:r>
              <a:rPr lang="en-US" dirty="0" smtClean="0"/>
              <a:t>.</a:t>
            </a:r>
            <a:endParaRPr lang="x-none" dirty="0" smtClean="0"/>
          </a:p>
          <a:p>
            <a:pPr eaLnBrk="1" hangingPunct="1">
              <a:buClr>
                <a:schemeClr val="accent2">
                  <a:lumMod val="75000"/>
                  <a:lumOff val="25000"/>
                </a:schemeClr>
              </a:buClr>
              <a:defRPr/>
            </a:pPr>
            <a:r>
              <a:rPr lang="en-US" dirty="0" err="1"/>
              <a:t>Memcheck</a:t>
            </a:r>
            <a:r>
              <a:rPr lang="en-US" dirty="0"/>
              <a:t> runs </a:t>
            </a:r>
            <a:r>
              <a:rPr lang="en-US" dirty="0" smtClean="0"/>
              <a:t>programs </a:t>
            </a:r>
            <a:r>
              <a:rPr lang="en-US" dirty="0"/>
              <a:t>10–30× slower than normal.</a:t>
            </a:r>
          </a:p>
        </p:txBody>
      </p:sp>
      <p:sp>
        <p:nvSpPr>
          <p:cNvPr id="1024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958850"/>
            <a:r>
              <a:rPr lang="en-US" dirty="0"/>
              <a:t>Tuning and Optimization of HPC Application</a:t>
            </a:r>
            <a:r>
              <a:rPr lang="x-none" dirty="0"/>
              <a:t> </a:t>
            </a:r>
            <a:r>
              <a:rPr lang="en-US" dirty="0"/>
              <a:t>–  Institute of Physics </a:t>
            </a:r>
            <a:r>
              <a:rPr lang="en-US" dirty="0" smtClean="0"/>
              <a:t>Belgrade</a:t>
            </a:r>
            <a:r>
              <a:rPr lang="x-none" dirty="0" smtClean="0"/>
              <a:t>, </a:t>
            </a:r>
            <a:r>
              <a:rPr lang="x-none" dirty="0"/>
              <a:t>Friday 01 June 2012</a:t>
            </a:r>
            <a:r>
              <a:rPr lang="en-US" dirty="0"/>
              <a:t>		</a:t>
            </a:r>
            <a:r>
              <a:rPr lang="x-none" dirty="0"/>
              <a:t> </a:t>
            </a:r>
            <a:r>
              <a:rPr lang="x-none" dirty="0" smtClean="0"/>
              <a:t>                    </a:t>
            </a:r>
            <a:fld id="{A8D006C7-9E67-409C-BCD6-DF868965AE15}" type="slidenum">
              <a:rPr lang="el-GR" smtClean="0"/>
              <a:pPr defTabSz="958850"/>
              <a:t>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042354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Memcheck</a:t>
            </a:r>
            <a:r>
              <a:rPr lang="en-US" dirty="0" smtClean="0"/>
              <a:t> </a:t>
            </a:r>
            <a:r>
              <a:rPr lang="x-none" dirty="0" smtClean="0"/>
              <a:t>usage </a:t>
            </a:r>
            <a:r>
              <a:rPr lang="en-US" dirty="0" smtClean="0"/>
              <a:t>Uninitialized </a:t>
            </a:r>
            <a:r>
              <a:rPr lang="en-US" dirty="0"/>
              <a:t>Memory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088" y="1866900"/>
            <a:ext cx="2271712" cy="1890712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 marL="0" indent="0" eaLnBrk="1" hangingPunct="1">
              <a:buClr>
                <a:schemeClr val="accent2">
                  <a:lumMod val="75000"/>
                  <a:lumOff val="25000"/>
                </a:schemeClr>
              </a:buClr>
              <a:buNone/>
              <a:defRPr/>
            </a:pPr>
            <a:r>
              <a:rPr lang="x-none" sz="1200" dirty="0"/>
              <a:t>1 #include &lt;stdlib.h&gt;</a:t>
            </a:r>
          </a:p>
          <a:p>
            <a:pPr marL="0" indent="0" eaLnBrk="1" hangingPunct="1">
              <a:buClr>
                <a:schemeClr val="accent2">
                  <a:lumMod val="75000"/>
                  <a:lumOff val="25000"/>
                </a:schemeClr>
              </a:buClr>
              <a:buNone/>
              <a:defRPr/>
            </a:pPr>
            <a:r>
              <a:rPr lang="x-none" sz="1200" dirty="0"/>
              <a:t>2 int main() {</a:t>
            </a:r>
          </a:p>
          <a:p>
            <a:pPr marL="0" indent="0" eaLnBrk="1" hangingPunct="1">
              <a:buClr>
                <a:schemeClr val="accent2">
                  <a:lumMod val="75000"/>
                  <a:lumOff val="25000"/>
                </a:schemeClr>
              </a:buClr>
              <a:buNone/>
              <a:defRPr/>
            </a:pPr>
            <a:r>
              <a:rPr lang="x-none" sz="1200" dirty="0"/>
              <a:t>3</a:t>
            </a:r>
          </a:p>
          <a:p>
            <a:pPr marL="0" indent="0" eaLnBrk="1" hangingPunct="1">
              <a:buClr>
                <a:schemeClr val="accent2">
                  <a:lumMod val="75000"/>
                  <a:lumOff val="25000"/>
                </a:schemeClr>
              </a:buClr>
              <a:buNone/>
              <a:defRPr/>
            </a:pPr>
            <a:r>
              <a:rPr lang="x-none" sz="1200" dirty="0" smtClean="0"/>
              <a:t>4    </a:t>
            </a:r>
            <a:r>
              <a:rPr lang="x-none" sz="1200" dirty="0"/>
              <a:t>int p, t;</a:t>
            </a:r>
          </a:p>
          <a:p>
            <a:pPr marL="0" indent="0" eaLnBrk="1" hangingPunct="1">
              <a:buClr>
                <a:schemeClr val="accent2">
                  <a:lumMod val="75000"/>
                  <a:lumOff val="25000"/>
                </a:schemeClr>
              </a:buClr>
              <a:buNone/>
              <a:defRPr/>
            </a:pPr>
            <a:r>
              <a:rPr lang="x-none" sz="1200" dirty="0"/>
              <a:t>5</a:t>
            </a:r>
          </a:p>
          <a:p>
            <a:pPr marL="0" indent="0" eaLnBrk="1" hangingPunct="1">
              <a:buClr>
                <a:schemeClr val="accent2">
                  <a:lumMod val="75000"/>
                  <a:lumOff val="25000"/>
                </a:schemeClr>
              </a:buClr>
              <a:buNone/>
              <a:defRPr/>
            </a:pPr>
            <a:r>
              <a:rPr lang="x-none" sz="1200" dirty="0"/>
              <a:t>6 </a:t>
            </a:r>
            <a:r>
              <a:rPr lang="x-none" sz="1200" dirty="0" smtClean="0"/>
              <a:t>   if </a:t>
            </a:r>
            <a:r>
              <a:rPr lang="x-none" sz="1200" dirty="0"/>
              <a:t>(p == 5) /* Error */</a:t>
            </a:r>
          </a:p>
          <a:p>
            <a:pPr marL="0" indent="0" eaLnBrk="1" hangingPunct="1">
              <a:buClr>
                <a:schemeClr val="accent2">
                  <a:lumMod val="75000"/>
                  <a:lumOff val="25000"/>
                </a:schemeClr>
              </a:buClr>
              <a:buNone/>
              <a:defRPr/>
            </a:pPr>
            <a:r>
              <a:rPr lang="x-none" sz="1200" dirty="0" smtClean="0"/>
              <a:t>7       t </a:t>
            </a:r>
            <a:r>
              <a:rPr lang="x-none" sz="1200" dirty="0"/>
              <a:t>= p + 1;</a:t>
            </a:r>
          </a:p>
          <a:p>
            <a:pPr marL="0" indent="0" eaLnBrk="1" hangingPunct="1">
              <a:buClr>
                <a:schemeClr val="accent2">
                  <a:lumMod val="75000"/>
                  <a:lumOff val="25000"/>
                </a:schemeClr>
              </a:buClr>
              <a:buNone/>
              <a:defRPr/>
            </a:pPr>
            <a:r>
              <a:rPr lang="x-none" sz="1200" dirty="0"/>
              <a:t>8 </a:t>
            </a:r>
            <a:r>
              <a:rPr lang="x-none" sz="1200" dirty="0" smtClean="0"/>
              <a:t>   return </a:t>
            </a:r>
            <a:r>
              <a:rPr lang="x-none" sz="1200" dirty="0"/>
              <a:t>0;</a:t>
            </a:r>
          </a:p>
          <a:p>
            <a:pPr marL="0" indent="0" eaLnBrk="1" hangingPunct="1">
              <a:buClr>
                <a:schemeClr val="accent2">
                  <a:lumMod val="75000"/>
                  <a:lumOff val="25000"/>
                </a:schemeClr>
              </a:buClr>
              <a:buNone/>
              <a:defRPr/>
            </a:pPr>
            <a:r>
              <a:rPr lang="x-none" sz="1200" dirty="0"/>
              <a:t>9 }</a:t>
            </a:r>
          </a:p>
        </p:txBody>
      </p:sp>
      <p:sp>
        <p:nvSpPr>
          <p:cNvPr id="1024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958850"/>
            <a:r>
              <a:rPr lang="en-US" dirty="0"/>
              <a:t>Tuning and Optimization of HPC Application</a:t>
            </a:r>
            <a:r>
              <a:rPr lang="x-none" dirty="0"/>
              <a:t> </a:t>
            </a:r>
            <a:r>
              <a:rPr lang="en-US" dirty="0"/>
              <a:t>–  Institute of Physics </a:t>
            </a:r>
            <a:r>
              <a:rPr lang="en-US" dirty="0" smtClean="0"/>
              <a:t>Belgrade</a:t>
            </a:r>
            <a:r>
              <a:rPr lang="x-none" dirty="0" smtClean="0"/>
              <a:t>, </a:t>
            </a:r>
            <a:r>
              <a:rPr lang="x-none" dirty="0"/>
              <a:t>Friday 01 June 2012</a:t>
            </a:r>
            <a:r>
              <a:rPr lang="en-US" dirty="0"/>
              <a:t>		</a:t>
            </a:r>
            <a:r>
              <a:rPr lang="x-none" dirty="0"/>
              <a:t> </a:t>
            </a:r>
            <a:r>
              <a:rPr lang="x-none" dirty="0" smtClean="0"/>
              <a:t>                    </a:t>
            </a:r>
            <a:fld id="{A8D006C7-9E67-409C-BCD6-DF868965AE15}" type="slidenum">
              <a:rPr lang="el-GR" smtClean="0"/>
              <a:pPr defTabSz="958850"/>
              <a:t>7</a:t>
            </a:fld>
            <a:endParaRPr lang="el-GR" dirty="0"/>
          </a:p>
        </p:txBody>
      </p:sp>
      <p:sp>
        <p:nvSpPr>
          <p:cNvPr id="2" name="TextBox 1"/>
          <p:cNvSpPr txBox="1"/>
          <p:nvPr/>
        </p:nvSpPr>
        <p:spPr>
          <a:xfrm>
            <a:off x="2603500" y="1828800"/>
            <a:ext cx="73025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[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josipjakic@ui</a:t>
            </a:r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Valgrind</a:t>
            </a:r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]$ 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valgrind</a:t>
            </a:r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 --tool=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memcheck</a:t>
            </a:r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 ./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uninit_memory</a:t>
            </a:r>
            <a:endParaRPr lang="en-US" sz="1000" dirty="0">
              <a:solidFill>
                <a:schemeClr val="tx1"/>
              </a:solidFill>
              <a:latin typeface="+mn-lt"/>
              <a:cs typeface="+mn-cs"/>
            </a:endParaRP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==32126== 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Memcheck</a:t>
            </a:r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, a memory error detector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==32126== Copyright (C) 2002-2009, and GNU 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GPL'd</a:t>
            </a:r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, by Julian Seward et al.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==32126== Using Valgrind-3.5.0 and 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LibVEX</a:t>
            </a:r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; rerun with -h for copyright info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==32126== Command: ./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uninit_memory</a:t>
            </a:r>
            <a:endParaRPr lang="en-US" sz="1000" dirty="0">
              <a:solidFill>
                <a:schemeClr val="tx1"/>
              </a:solidFill>
              <a:latin typeface="+mn-lt"/>
              <a:cs typeface="+mn-cs"/>
            </a:endParaRP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==32126== 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==32126== Conditional jump or move depends on 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uninitialised</a:t>
            </a:r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 value(s)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==32126==    at 0x400450: main (uninit_memory.c:6)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==32126== 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==32126== 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==32126== HEAP SUMMARY: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==32126==     in use at exit: 0 bytes in 0 blocks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==32126==   total heap usage: 0 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allocs</a:t>
            </a:r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, 0 frees, 0 bytes allocated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==32126== 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==32126== All heap blocks were freed -- no leaks are possible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==32126== 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==32126== For counts of detected and suppressed errors, rerun with: -v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==32126== Use --track-origins=yes to see where 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uninitialised</a:t>
            </a:r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 values come from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==32126== ERROR SUMMARY: 1 errors from 1 contexts (suppressed: 4 from 4)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[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josipjakic@ui</a:t>
            </a:r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Valgrind</a:t>
            </a:r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]$</a:t>
            </a:r>
            <a:endParaRPr lang="x-none" sz="1000" dirty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6700" y="4144482"/>
            <a:ext cx="2108200" cy="185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x-none" sz="1400" dirty="0"/>
              <a:t>p is uninitialized and</a:t>
            </a:r>
          </a:p>
          <a:p>
            <a:pPr algn="l"/>
            <a:r>
              <a:rPr lang="x-none" sz="1400" dirty="0"/>
              <a:t>may contain garbage,</a:t>
            </a:r>
          </a:p>
          <a:p>
            <a:pPr algn="l"/>
            <a:r>
              <a:rPr lang="en-US" sz="1400" dirty="0"/>
              <a:t>resulting in an error if</a:t>
            </a:r>
          </a:p>
          <a:p>
            <a:pPr algn="l"/>
            <a:r>
              <a:rPr lang="x-none" sz="1400" dirty="0"/>
              <a:t>used to determine</a:t>
            </a:r>
          </a:p>
          <a:p>
            <a:pPr algn="l"/>
            <a:r>
              <a:rPr lang="x-none" sz="1400" dirty="0"/>
              <a:t>branch-outcome or</a:t>
            </a:r>
          </a:p>
          <a:p>
            <a:pPr algn="l"/>
            <a:r>
              <a:rPr lang="x-none" sz="1400" dirty="0"/>
              <a:t>memory address</a:t>
            </a:r>
          </a:p>
          <a:p>
            <a:pPr algn="l"/>
            <a:r>
              <a:rPr lang="x-none" sz="1400" dirty="0"/>
              <a:t>(ex: a[p] = y)</a:t>
            </a:r>
          </a:p>
        </p:txBody>
      </p:sp>
    </p:spTree>
    <p:extLst>
      <p:ext uri="{BB962C8B-B14F-4D97-AF65-F5344CB8AC3E}">
        <p14:creationId xmlns:p14="http://schemas.microsoft.com/office/powerpoint/2010/main" val="218499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Memcheck</a:t>
            </a:r>
            <a:r>
              <a:rPr lang="en-US" dirty="0" smtClean="0"/>
              <a:t> </a:t>
            </a:r>
            <a:r>
              <a:rPr lang="x-none" dirty="0" smtClean="0"/>
              <a:t>usage </a:t>
            </a:r>
            <a:br>
              <a:rPr lang="x-none" dirty="0" smtClean="0"/>
            </a:br>
            <a:r>
              <a:rPr lang="x-none" dirty="0" smtClean="0"/>
              <a:t>Invalid Read/Write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000" y="1435099"/>
            <a:ext cx="2641600" cy="2527201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 marL="0" indent="0" eaLnBrk="1" hangingPunct="1">
              <a:buClr>
                <a:schemeClr val="accent2">
                  <a:lumMod val="75000"/>
                  <a:lumOff val="25000"/>
                </a:schemeClr>
              </a:buClr>
              <a:buNone/>
              <a:defRPr/>
            </a:pPr>
            <a:r>
              <a:rPr lang="en-US" sz="1200" dirty="0"/>
              <a:t>1 #include &lt;</a:t>
            </a:r>
            <a:r>
              <a:rPr lang="en-US" sz="1200" dirty="0" err="1"/>
              <a:t>stdlib.h</a:t>
            </a:r>
            <a:r>
              <a:rPr lang="en-US" sz="1200" dirty="0"/>
              <a:t>&gt;</a:t>
            </a:r>
          </a:p>
          <a:p>
            <a:pPr marL="0" indent="0" eaLnBrk="1" hangingPunct="1">
              <a:buClr>
                <a:schemeClr val="accent2">
                  <a:lumMod val="75000"/>
                  <a:lumOff val="25000"/>
                </a:schemeClr>
              </a:buClr>
              <a:buNone/>
              <a:defRPr/>
            </a:pPr>
            <a:r>
              <a:rPr lang="en-US" sz="1200" dirty="0"/>
              <a:t>2 </a:t>
            </a:r>
            <a:r>
              <a:rPr lang="en-US" sz="1200" dirty="0" err="1"/>
              <a:t>int</a:t>
            </a:r>
            <a:r>
              <a:rPr lang="en-US" sz="1200" dirty="0"/>
              <a:t> main() {</a:t>
            </a:r>
          </a:p>
          <a:p>
            <a:pPr marL="0" indent="0" eaLnBrk="1" hangingPunct="1">
              <a:buClr>
                <a:schemeClr val="accent2">
                  <a:lumMod val="75000"/>
                  <a:lumOff val="25000"/>
                </a:schemeClr>
              </a:buClr>
              <a:buNone/>
              <a:defRPr/>
            </a:pPr>
            <a:r>
              <a:rPr lang="en-US" sz="1200" dirty="0"/>
              <a:t>3</a:t>
            </a:r>
          </a:p>
          <a:p>
            <a:pPr marL="0" indent="0" eaLnBrk="1" hangingPunct="1">
              <a:buClr>
                <a:schemeClr val="accent2">
                  <a:lumMod val="75000"/>
                  <a:lumOff val="25000"/>
                </a:schemeClr>
              </a:buClr>
              <a:buNone/>
              <a:defRPr/>
            </a:pPr>
            <a:r>
              <a:rPr lang="en-US" sz="1200" dirty="0"/>
              <a:t>4 </a:t>
            </a:r>
            <a:r>
              <a:rPr lang="x-none" sz="1200" dirty="0" smtClean="0"/>
              <a:t>   </a:t>
            </a:r>
            <a:r>
              <a:rPr lang="en-US" sz="1200" dirty="0" err="1" smtClean="0"/>
              <a:t>int</a:t>
            </a:r>
            <a:r>
              <a:rPr lang="en-US" sz="1200" dirty="0" smtClean="0"/>
              <a:t> </a:t>
            </a:r>
            <a:r>
              <a:rPr lang="en-US" sz="1200" dirty="0"/>
              <a:t>*p, </a:t>
            </a:r>
            <a:r>
              <a:rPr lang="en-US" sz="1200" dirty="0" err="1"/>
              <a:t>i</a:t>
            </a:r>
            <a:r>
              <a:rPr lang="en-US" sz="1200" dirty="0"/>
              <a:t>, a;</a:t>
            </a:r>
          </a:p>
          <a:p>
            <a:pPr marL="0" indent="0" eaLnBrk="1" hangingPunct="1">
              <a:buClr>
                <a:schemeClr val="accent2">
                  <a:lumMod val="75000"/>
                  <a:lumOff val="25000"/>
                </a:schemeClr>
              </a:buClr>
              <a:buNone/>
              <a:defRPr/>
            </a:pPr>
            <a:r>
              <a:rPr lang="en-US" sz="1200" dirty="0"/>
              <a:t>5</a:t>
            </a:r>
          </a:p>
          <a:p>
            <a:pPr marL="0" indent="0" eaLnBrk="1" hangingPunct="1">
              <a:buClr>
                <a:schemeClr val="accent2">
                  <a:lumMod val="75000"/>
                  <a:lumOff val="25000"/>
                </a:schemeClr>
              </a:buClr>
              <a:buNone/>
              <a:defRPr/>
            </a:pPr>
            <a:r>
              <a:rPr lang="en-US" sz="1200" dirty="0"/>
              <a:t>6 </a:t>
            </a:r>
            <a:r>
              <a:rPr lang="x-none" sz="1200" dirty="0" smtClean="0"/>
              <a:t>   </a:t>
            </a:r>
            <a:r>
              <a:rPr lang="en-US" sz="1200" dirty="0" smtClean="0"/>
              <a:t>p =</a:t>
            </a:r>
            <a:r>
              <a:rPr lang="x-none" sz="1200" dirty="0" smtClean="0"/>
              <a:t> </a:t>
            </a:r>
            <a:r>
              <a:rPr lang="en-US" sz="1200" dirty="0" err="1" smtClean="0"/>
              <a:t>malloc</a:t>
            </a:r>
            <a:r>
              <a:rPr lang="en-US" sz="1200" dirty="0" smtClean="0"/>
              <a:t>(10*</a:t>
            </a:r>
            <a:r>
              <a:rPr lang="en-US" sz="1200" dirty="0" err="1" smtClean="0"/>
              <a:t>sizeof</a:t>
            </a:r>
            <a:r>
              <a:rPr lang="en-US" sz="1200" dirty="0" smtClean="0"/>
              <a:t>(</a:t>
            </a:r>
            <a:r>
              <a:rPr lang="en-US" sz="1200" dirty="0" err="1" smtClean="0"/>
              <a:t>int</a:t>
            </a:r>
            <a:r>
              <a:rPr lang="en-US" sz="1200" dirty="0"/>
              <a:t>));</a:t>
            </a:r>
          </a:p>
          <a:p>
            <a:pPr marL="0" indent="0" eaLnBrk="1" hangingPunct="1">
              <a:buClr>
                <a:schemeClr val="accent2">
                  <a:lumMod val="75000"/>
                  <a:lumOff val="25000"/>
                </a:schemeClr>
              </a:buClr>
              <a:buNone/>
              <a:defRPr/>
            </a:pPr>
            <a:r>
              <a:rPr lang="en-US" sz="1200" dirty="0"/>
              <a:t>7 </a:t>
            </a:r>
            <a:r>
              <a:rPr lang="x-none" sz="1200" dirty="0" smtClean="0"/>
              <a:t>   </a:t>
            </a:r>
            <a:r>
              <a:rPr lang="en-US" sz="1200" dirty="0" smtClean="0"/>
              <a:t>p[11</a:t>
            </a:r>
            <a:r>
              <a:rPr lang="en-US" sz="1200" dirty="0"/>
              <a:t>] = 1; /* write */</a:t>
            </a:r>
          </a:p>
          <a:p>
            <a:pPr marL="0" indent="0" eaLnBrk="1" hangingPunct="1">
              <a:buClr>
                <a:schemeClr val="accent2">
                  <a:lumMod val="75000"/>
                  <a:lumOff val="25000"/>
                </a:schemeClr>
              </a:buClr>
              <a:buNone/>
              <a:defRPr/>
            </a:pPr>
            <a:r>
              <a:rPr lang="en-US" sz="1200" dirty="0"/>
              <a:t>8 </a:t>
            </a:r>
            <a:r>
              <a:rPr lang="x-none" sz="1200" dirty="0" smtClean="0"/>
              <a:t>   </a:t>
            </a:r>
            <a:r>
              <a:rPr lang="en-US" sz="1200" dirty="0" smtClean="0"/>
              <a:t>a </a:t>
            </a:r>
            <a:r>
              <a:rPr lang="en-US" sz="1200" dirty="0"/>
              <a:t>= p[11]; /* read */</a:t>
            </a:r>
          </a:p>
          <a:p>
            <a:pPr marL="0" indent="0" eaLnBrk="1" hangingPunct="1">
              <a:buClr>
                <a:schemeClr val="accent2">
                  <a:lumMod val="75000"/>
                  <a:lumOff val="25000"/>
                </a:schemeClr>
              </a:buClr>
              <a:buNone/>
              <a:defRPr/>
            </a:pPr>
            <a:r>
              <a:rPr lang="en-US" sz="1200" dirty="0"/>
              <a:t>9 </a:t>
            </a:r>
            <a:r>
              <a:rPr lang="x-none" sz="1200" dirty="0" smtClean="0"/>
              <a:t>   </a:t>
            </a:r>
            <a:r>
              <a:rPr lang="en-US" sz="1200" dirty="0" smtClean="0"/>
              <a:t>free(p</a:t>
            </a:r>
            <a:r>
              <a:rPr lang="en-US" sz="1200" dirty="0"/>
              <a:t>);</a:t>
            </a:r>
          </a:p>
          <a:p>
            <a:pPr marL="0" indent="0" eaLnBrk="1" hangingPunct="1">
              <a:buClr>
                <a:schemeClr val="accent2">
                  <a:lumMod val="75000"/>
                  <a:lumOff val="25000"/>
                </a:schemeClr>
              </a:buClr>
              <a:buNone/>
              <a:defRPr/>
            </a:pPr>
            <a:r>
              <a:rPr lang="en-US" sz="1200" dirty="0"/>
              <a:t>10 </a:t>
            </a:r>
            <a:r>
              <a:rPr lang="x-none" sz="1200" dirty="0" smtClean="0"/>
              <a:t>   </a:t>
            </a:r>
            <a:r>
              <a:rPr lang="en-US" sz="1200" dirty="0" smtClean="0"/>
              <a:t>return </a:t>
            </a:r>
            <a:r>
              <a:rPr lang="en-US" sz="1200" dirty="0"/>
              <a:t>0;</a:t>
            </a:r>
          </a:p>
          <a:p>
            <a:pPr marL="0" indent="0" eaLnBrk="1" hangingPunct="1">
              <a:buClr>
                <a:schemeClr val="accent2">
                  <a:lumMod val="75000"/>
                  <a:lumOff val="25000"/>
                </a:schemeClr>
              </a:buClr>
              <a:buNone/>
              <a:defRPr/>
            </a:pPr>
            <a:r>
              <a:rPr lang="en-US" sz="1200" dirty="0"/>
              <a:t>11 }</a:t>
            </a:r>
            <a:endParaRPr lang="x-none" sz="1200" dirty="0"/>
          </a:p>
        </p:txBody>
      </p:sp>
      <p:sp>
        <p:nvSpPr>
          <p:cNvPr id="1024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958850"/>
            <a:r>
              <a:rPr lang="en-US" dirty="0"/>
              <a:t>Tuning and Optimization of HPC Application</a:t>
            </a:r>
            <a:r>
              <a:rPr lang="x-none" dirty="0"/>
              <a:t> </a:t>
            </a:r>
            <a:r>
              <a:rPr lang="en-US" dirty="0"/>
              <a:t>–  Institute of Physics </a:t>
            </a:r>
            <a:r>
              <a:rPr lang="en-US" dirty="0" smtClean="0"/>
              <a:t>Belgrade</a:t>
            </a:r>
            <a:r>
              <a:rPr lang="x-none" dirty="0" smtClean="0"/>
              <a:t>, </a:t>
            </a:r>
            <a:r>
              <a:rPr lang="x-none" dirty="0"/>
              <a:t>Friday 01 June 2012</a:t>
            </a:r>
            <a:r>
              <a:rPr lang="en-US" dirty="0"/>
              <a:t>		</a:t>
            </a:r>
            <a:r>
              <a:rPr lang="x-none" dirty="0"/>
              <a:t> </a:t>
            </a:r>
            <a:r>
              <a:rPr lang="x-none" dirty="0" smtClean="0"/>
              <a:t>                    </a:t>
            </a:r>
            <a:fld id="{A8D006C7-9E67-409C-BCD6-DF868965AE15}" type="slidenum">
              <a:rPr lang="el-GR" smtClean="0"/>
              <a:pPr defTabSz="958850"/>
              <a:t>8</a:t>
            </a:fld>
            <a:endParaRPr lang="el-GR" dirty="0"/>
          </a:p>
        </p:txBody>
      </p:sp>
      <p:sp>
        <p:nvSpPr>
          <p:cNvPr id="2" name="TextBox 1"/>
          <p:cNvSpPr txBox="1"/>
          <p:nvPr/>
        </p:nvSpPr>
        <p:spPr>
          <a:xfrm>
            <a:off x="2768600" y="1346200"/>
            <a:ext cx="7302500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[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josipjakic@ui</a:t>
            </a:r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Valgrind</a:t>
            </a:r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]$ 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valgrind</a:t>
            </a:r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 --tool=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memcheck</a:t>
            </a:r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 ./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invalid_read_write</a:t>
            </a:r>
            <a:endParaRPr lang="en-US" sz="1000" dirty="0">
              <a:solidFill>
                <a:schemeClr val="tx1"/>
              </a:solidFill>
              <a:latin typeface="+mn-lt"/>
              <a:cs typeface="+mn-cs"/>
            </a:endParaRP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==13028== 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Memcheck</a:t>
            </a:r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, a memory error detector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==13028== Copyright (C) 2002-2009, and GNU 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GPL'd</a:t>
            </a:r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, by Julian Seward et al.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==13028== Using Valgrind-3.5.0 and 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LibVEX</a:t>
            </a:r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; rerun with -h for copyright info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==13028== Command: ./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invalid_read_write</a:t>
            </a:r>
            <a:endParaRPr lang="en-US" sz="1000" dirty="0">
              <a:solidFill>
                <a:schemeClr val="tx1"/>
              </a:solidFill>
              <a:latin typeface="+mn-lt"/>
              <a:cs typeface="+mn-cs"/>
            </a:endParaRP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==13028== 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==13028== Invalid write of size 4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==13028==    at 0x4004F6: main (invalid_read_write.c:7)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==13028==  Address 0x4c3b06c is 4 bytes after a block of size 40 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alloc'd</a:t>
            </a:r>
            <a:endParaRPr lang="en-US" sz="1000" dirty="0">
              <a:solidFill>
                <a:schemeClr val="tx1"/>
              </a:solidFill>
              <a:latin typeface="+mn-lt"/>
              <a:cs typeface="+mn-cs"/>
            </a:endParaRP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==13028==    at 0x4A05E1C: 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malloc</a:t>
            </a:r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 (vg_replace_malloc.c:195)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==13028==    by 0x4004E9: main (invalid_read_write.c:6)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==13028== 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==13028== Invalid read of size 4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==13028==    at 0x400504: main (invalid_read_write.c:8)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==13028==  Address 0x4c3b06c is 4 bytes after a block of size 40 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alloc'd</a:t>
            </a:r>
            <a:endParaRPr lang="en-US" sz="1000" dirty="0">
              <a:solidFill>
                <a:schemeClr val="tx1"/>
              </a:solidFill>
              <a:latin typeface="+mn-lt"/>
              <a:cs typeface="+mn-cs"/>
            </a:endParaRP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==13028==    at 0x4A05E1C: 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malloc</a:t>
            </a:r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 (vg_replace_malloc.c:195)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==13028==    by 0x4004E9: main (invalid_read_write.c:6)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==13028== 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==13028== 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==13028== HEAP SUMMARY: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==13028==     in use at exit: 0 bytes in 0 blocks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==13028==   total heap usage: 1 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allocs</a:t>
            </a:r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, 1 frees, 40 bytes allocated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==13028== 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==13028== All heap blocks were freed -- no leaks are possible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==13028== 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==13028== For counts of detected and suppressed errors, rerun with: -v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==13028== ERROR SUMMARY: 2 errors from 2 contexts (suppressed: 4 from 4)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[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josipjakic@ui</a:t>
            </a:r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Valgrind</a:t>
            </a:r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]$</a:t>
            </a:r>
            <a:endParaRPr lang="x-none" sz="1000" dirty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6700" y="4144482"/>
            <a:ext cx="2070100" cy="1557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dirty="0"/>
              <a:t>Attempting to read/write</a:t>
            </a:r>
          </a:p>
          <a:p>
            <a:pPr algn="l"/>
            <a:r>
              <a:rPr lang="en-US" sz="1400" dirty="0"/>
              <a:t>from address</a:t>
            </a:r>
          </a:p>
          <a:p>
            <a:pPr algn="l"/>
            <a:r>
              <a:rPr lang="en-US" sz="1400" dirty="0"/>
              <a:t>(</a:t>
            </a:r>
            <a:r>
              <a:rPr lang="en-US" sz="1400" dirty="0" err="1"/>
              <a:t>p+sizeof</a:t>
            </a:r>
            <a:r>
              <a:rPr lang="en-US" sz="1400" dirty="0"/>
              <a:t>(</a:t>
            </a:r>
            <a:r>
              <a:rPr lang="en-US" sz="1400" dirty="0" err="1"/>
              <a:t>int</a:t>
            </a:r>
            <a:r>
              <a:rPr lang="en-US" sz="1400" dirty="0"/>
              <a:t>)*11)</a:t>
            </a:r>
          </a:p>
          <a:p>
            <a:pPr algn="l"/>
            <a:r>
              <a:rPr lang="en-US" sz="1400" dirty="0"/>
              <a:t>which has not been</a:t>
            </a:r>
          </a:p>
          <a:p>
            <a:pPr algn="l"/>
            <a:r>
              <a:rPr lang="en-US" sz="1400" dirty="0"/>
              <a:t>allocated.</a:t>
            </a:r>
            <a:endParaRPr lang="x-none" sz="1400" dirty="0"/>
          </a:p>
        </p:txBody>
      </p:sp>
    </p:spTree>
    <p:extLst>
      <p:ext uri="{BB962C8B-B14F-4D97-AF65-F5344CB8AC3E}">
        <p14:creationId xmlns:p14="http://schemas.microsoft.com/office/powerpoint/2010/main" val="29644337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Memcheck</a:t>
            </a:r>
            <a:r>
              <a:rPr lang="en-US" dirty="0" smtClean="0"/>
              <a:t> </a:t>
            </a:r>
            <a:r>
              <a:rPr lang="x-none" dirty="0" smtClean="0"/>
              <a:t>usage </a:t>
            </a:r>
            <a:br>
              <a:rPr lang="x-none" dirty="0" smtClean="0"/>
            </a:br>
            <a:r>
              <a:rPr lang="x-none" dirty="0" smtClean="0"/>
              <a:t>Invalid Free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600" y="1762645"/>
            <a:ext cx="2501900" cy="2527201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 marL="0" indent="0" eaLnBrk="1" hangingPunct="1">
              <a:buClr>
                <a:schemeClr val="accent2">
                  <a:lumMod val="75000"/>
                  <a:lumOff val="25000"/>
                </a:schemeClr>
              </a:buClr>
              <a:buNone/>
              <a:defRPr/>
            </a:pPr>
            <a:r>
              <a:rPr lang="en-US" sz="1200" dirty="0"/>
              <a:t>1 #include &lt;</a:t>
            </a:r>
            <a:r>
              <a:rPr lang="en-US" sz="1200" dirty="0" err="1"/>
              <a:t>stdlib.h</a:t>
            </a:r>
            <a:r>
              <a:rPr lang="en-US" sz="1200" dirty="0"/>
              <a:t>&gt;</a:t>
            </a:r>
          </a:p>
          <a:p>
            <a:pPr marL="0" indent="0" eaLnBrk="1" hangingPunct="1">
              <a:buClr>
                <a:schemeClr val="accent2">
                  <a:lumMod val="75000"/>
                  <a:lumOff val="25000"/>
                </a:schemeClr>
              </a:buClr>
              <a:buNone/>
              <a:defRPr/>
            </a:pPr>
            <a:r>
              <a:rPr lang="en-US" sz="1200" dirty="0"/>
              <a:t>2</a:t>
            </a:r>
          </a:p>
          <a:p>
            <a:pPr marL="0" indent="0" eaLnBrk="1" hangingPunct="1">
              <a:buClr>
                <a:schemeClr val="accent2">
                  <a:lumMod val="75000"/>
                  <a:lumOff val="25000"/>
                </a:schemeClr>
              </a:buClr>
              <a:buNone/>
              <a:defRPr/>
            </a:pPr>
            <a:r>
              <a:rPr lang="en-US" sz="1200" dirty="0"/>
              <a:t>3 </a:t>
            </a:r>
            <a:r>
              <a:rPr lang="en-US" sz="1200" dirty="0" err="1"/>
              <a:t>int</a:t>
            </a:r>
            <a:r>
              <a:rPr lang="en-US" sz="1200" dirty="0"/>
              <a:t> main() {</a:t>
            </a:r>
          </a:p>
          <a:p>
            <a:pPr marL="0" indent="0" eaLnBrk="1" hangingPunct="1">
              <a:buClr>
                <a:schemeClr val="accent2">
                  <a:lumMod val="75000"/>
                  <a:lumOff val="25000"/>
                </a:schemeClr>
              </a:buClr>
              <a:buNone/>
              <a:defRPr/>
            </a:pPr>
            <a:r>
              <a:rPr lang="en-US" sz="1200" dirty="0"/>
              <a:t>4</a:t>
            </a:r>
          </a:p>
          <a:p>
            <a:pPr marL="0" indent="0" eaLnBrk="1" hangingPunct="1">
              <a:buClr>
                <a:schemeClr val="accent2">
                  <a:lumMod val="75000"/>
                  <a:lumOff val="25000"/>
                </a:schemeClr>
              </a:buClr>
              <a:buNone/>
              <a:defRPr/>
            </a:pPr>
            <a:r>
              <a:rPr lang="en-US" sz="1200" dirty="0"/>
              <a:t>5 </a:t>
            </a:r>
            <a:r>
              <a:rPr lang="en-US" sz="1200" dirty="0" err="1"/>
              <a:t>int</a:t>
            </a:r>
            <a:r>
              <a:rPr lang="en-US" sz="1200" dirty="0"/>
              <a:t> *p, </a:t>
            </a:r>
            <a:r>
              <a:rPr lang="en-US" sz="1200" dirty="0" err="1"/>
              <a:t>i</a:t>
            </a:r>
            <a:r>
              <a:rPr lang="en-US" sz="1200" dirty="0"/>
              <a:t>;</a:t>
            </a:r>
          </a:p>
          <a:p>
            <a:pPr marL="0" indent="0" eaLnBrk="1" hangingPunct="1">
              <a:buClr>
                <a:schemeClr val="accent2">
                  <a:lumMod val="75000"/>
                  <a:lumOff val="25000"/>
                </a:schemeClr>
              </a:buClr>
              <a:buNone/>
              <a:defRPr/>
            </a:pPr>
            <a:r>
              <a:rPr lang="en-US" sz="1200" dirty="0"/>
              <a:t>6 p = </a:t>
            </a:r>
            <a:r>
              <a:rPr lang="en-US" sz="1200" dirty="0" err="1"/>
              <a:t>malloc</a:t>
            </a:r>
            <a:r>
              <a:rPr lang="en-US" sz="1200" dirty="0"/>
              <a:t>(10*</a:t>
            </a:r>
            <a:r>
              <a:rPr lang="en-US" sz="1200" dirty="0" err="1"/>
              <a:t>sizeof</a:t>
            </a:r>
            <a:r>
              <a:rPr lang="en-US" sz="1200" dirty="0"/>
              <a:t> </a:t>
            </a:r>
            <a:r>
              <a:rPr lang="x-none" sz="1200" dirty="0" smtClean="0"/>
              <a:t>(</a:t>
            </a:r>
            <a:r>
              <a:rPr lang="en-US" sz="1200" dirty="0" err="1" smtClean="0"/>
              <a:t>int</a:t>
            </a:r>
            <a:r>
              <a:rPr lang="en-US" sz="1200" dirty="0"/>
              <a:t>));</a:t>
            </a:r>
          </a:p>
          <a:p>
            <a:pPr marL="0" indent="0" eaLnBrk="1" hangingPunct="1">
              <a:buClr>
                <a:schemeClr val="accent2">
                  <a:lumMod val="75000"/>
                  <a:lumOff val="25000"/>
                </a:schemeClr>
              </a:buClr>
              <a:buNone/>
              <a:defRPr/>
            </a:pPr>
            <a:r>
              <a:rPr lang="en-US" sz="1200" dirty="0"/>
              <a:t>7 </a:t>
            </a:r>
            <a:r>
              <a:rPr lang="x-none" sz="1200" dirty="0" smtClean="0"/>
              <a:t>   </a:t>
            </a:r>
            <a:r>
              <a:rPr lang="en-US" sz="1200" dirty="0" smtClean="0"/>
              <a:t>for(</a:t>
            </a:r>
            <a:r>
              <a:rPr lang="en-US" sz="1200" dirty="0" err="1" smtClean="0"/>
              <a:t>i</a:t>
            </a:r>
            <a:r>
              <a:rPr lang="en-US" sz="1200" dirty="0" smtClean="0"/>
              <a:t> </a:t>
            </a:r>
            <a:r>
              <a:rPr lang="en-US" sz="1200" dirty="0"/>
              <a:t>= 0;i &lt; 10;i++)</a:t>
            </a:r>
          </a:p>
          <a:p>
            <a:pPr marL="0" indent="0" eaLnBrk="1" hangingPunct="1">
              <a:buClr>
                <a:schemeClr val="accent2">
                  <a:lumMod val="75000"/>
                  <a:lumOff val="25000"/>
                </a:schemeClr>
              </a:buClr>
              <a:buNone/>
              <a:defRPr/>
            </a:pPr>
            <a:r>
              <a:rPr lang="en-US" sz="1200" dirty="0"/>
              <a:t>8 </a:t>
            </a:r>
            <a:r>
              <a:rPr lang="x-none" sz="1200" dirty="0" smtClean="0"/>
              <a:t>      </a:t>
            </a:r>
            <a:r>
              <a:rPr lang="en-US" sz="1200" dirty="0" smtClean="0"/>
              <a:t>p[</a:t>
            </a:r>
            <a:r>
              <a:rPr lang="en-US" sz="1200" dirty="0" err="1" smtClean="0"/>
              <a:t>i</a:t>
            </a:r>
            <a:r>
              <a:rPr lang="en-US" sz="1200" dirty="0"/>
              <a:t>] = </a:t>
            </a:r>
            <a:r>
              <a:rPr lang="en-US" sz="1200" dirty="0" err="1"/>
              <a:t>i</a:t>
            </a:r>
            <a:r>
              <a:rPr lang="en-US" sz="1200" dirty="0"/>
              <a:t>;</a:t>
            </a:r>
          </a:p>
          <a:p>
            <a:pPr marL="0" indent="0" eaLnBrk="1" hangingPunct="1">
              <a:buClr>
                <a:schemeClr val="accent2">
                  <a:lumMod val="75000"/>
                  <a:lumOff val="25000"/>
                </a:schemeClr>
              </a:buClr>
              <a:buNone/>
              <a:defRPr/>
            </a:pPr>
            <a:r>
              <a:rPr lang="en-US" sz="1200" dirty="0"/>
              <a:t>9 </a:t>
            </a:r>
            <a:r>
              <a:rPr lang="x-none" sz="1200" dirty="0" smtClean="0"/>
              <a:t>   </a:t>
            </a:r>
            <a:r>
              <a:rPr lang="en-US" sz="1200" dirty="0" smtClean="0"/>
              <a:t>free(p</a:t>
            </a:r>
            <a:r>
              <a:rPr lang="en-US" sz="1200" dirty="0"/>
              <a:t>);</a:t>
            </a:r>
          </a:p>
          <a:p>
            <a:pPr marL="0" indent="0" eaLnBrk="1" hangingPunct="1">
              <a:buClr>
                <a:schemeClr val="accent2">
                  <a:lumMod val="75000"/>
                  <a:lumOff val="25000"/>
                </a:schemeClr>
              </a:buClr>
              <a:buNone/>
              <a:defRPr/>
            </a:pPr>
            <a:r>
              <a:rPr lang="en-US" sz="1200" dirty="0"/>
              <a:t>10 </a:t>
            </a:r>
            <a:r>
              <a:rPr lang="x-none" sz="1200" dirty="0" smtClean="0"/>
              <a:t>   </a:t>
            </a:r>
            <a:r>
              <a:rPr lang="en-US" sz="1200" dirty="0" smtClean="0"/>
              <a:t>free(p</a:t>
            </a:r>
            <a:r>
              <a:rPr lang="en-US" sz="1200" dirty="0"/>
              <a:t>); /* Error */</a:t>
            </a:r>
          </a:p>
          <a:p>
            <a:pPr marL="0" indent="0" eaLnBrk="1" hangingPunct="1">
              <a:buClr>
                <a:schemeClr val="accent2">
                  <a:lumMod val="75000"/>
                  <a:lumOff val="25000"/>
                </a:schemeClr>
              </a:buClr>
              <a:buNone/>
              <a:defRPr/>
            </a:pPr>
            <a:r>
              <a:rPr lang="en-US" sz="1200" dirty="0"/>
              <a:t>11 </a:t>
            </a:r>
            <a:r>
              <a:rPr lang="x-none" sz="1200" dirty="0" smtClean="0"/>
              <a:t>   </a:t>
            </a:r>
            <a:r>
              <a:rPr lang="en-US" sz="1200" dirty="0" smtClean="0"/>
              <a:t>return </a:t>
            </a:r>
            <a:r>
              <a:rPr lang="en-US" sz="1200" dirty="0"/>
              <a:t>0;</a:t>
            </a:r>
          </a:p>
          <a:p>
            <a:pPr marL="0" indent="0" eaLnBrk="1" hangingPunct="1">
              <a:buClr>
                <a:schemeClr val="accent2">
                  <a:lumMod val="75000"/>
                  <a:lumOff val="25000"/>
                </a:schemeClr>
              </a:buClr>
              <a:buNone/>
              <a:defRPr/>
            </a:pPr>
            <a:r>
              <a:rPr lang="en-US" sz="1200" dirty="0"/>
              <a:t>12 }</a:t>
            </a:r>
            <a:endParaRPr lang="x-none" sz="1200" dirty="0"/>
          </a:p>
        </p:txBody>
      </p:sp>
      <p:sp>
        <p:nvSpPr>
          <p:cNvPr id="1024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958850"/>
            <a:r>
              <a:rPr lang="en-US" dirty="0"/>
              <a:t>Tuning and Optimization of HPC Application</a:t>
            </a:r>
            <a:r>
              <a:rPr lang="x-none" dirty="0"/>
              <a:t> </a:t>
            </a:r>
            <a:r>
              <a:rPr lang="en-US" dirty="0"/>
              <a:t>–  Institute of Physics </a:t>
            </a:r>
            <a:r>
              <a:rPr lang="en-US" dirty="0" smtClean="0"/>
              <a:t>Belgrade</a:t>
            </a:r>
            <a:r>
              <a:rPr lang="x-none" dirty="0" smtClean="0"/>
              <a:t>, </a:t>
            </a:r>
            <a:r>
              <a:rPr lang="x-none" dirty="0"/>
              <a:t>Friday 01 June 2012</a:t>
            </a:r>
            <a:r>
              <a:rPr lang="en-US" dirty="0"/>
              <a:t>		</a:t>
            </a:r>
            <a:r>
              <a:rPr lang="x-none" dirty="0"/>
              <a:t> </a:t>
            </a:r>
            <a:r>
              <a:rPr lang="x-none" dirty="0" smtClean="0"/>
              <a:t>                    </a:t>
            </a:r>
            <a:fld id="{A8D006C7-9E67-409C-BCD6-DF868965AE15}" type="slidenum">
              <a:rPr lang="el-GR" smtClean="0"/>
              <a:pPr defTabSz="958850"/>
              <a:t>9</a:t>
            </a:fld>
            <a:endParaRPr lang="el-GR" dirty="0"/>
          </a:p>
        </p:txBody>
      </p:sp>
      <p:sp>
        <p:nvSpPr>
          <p:cNvPr id="2" name="TextBox 1"/>
          <p:cNvSpPr txBox="1"/>
          <p:nvPr/>
        </p:nvSpPr>
        <p:spPr>
          <a:xfrm>
            <a:off x="2603500" y="1673746"/>
            <a:ext cx="730250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[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josipjakic@ui</a:t>
            </a:r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Valgrind</a:t>
            </a:r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]$ 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valgrind</a:t>
            </a:r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 --tool=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memcheck</a:t>
            </a:r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 ./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invalid_free</a:t>
            </a:r>
            <a:endParaRPr lang="en-US" sz="1000" dirty="0">
              <a:solidFill>
                <a:schemeClr val="tx1"/>
              </a:solidFill>
              <a:latin typeface="+mn-lt"/>
              <a:cs typeface="+mn-cs"/>
            </a:endParaRP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==24100== 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Memcheck</a:t>
            </a:r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, a memory error detector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==24100== Copyright (C) 2002-2009, and GNU 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GPL'd</a:t>
            </a:r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, by Julian Seward et al.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==24100== Using Valgrind-3.5.0 and 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LibVEX</a:t>
            </a:r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; rerun with -h for copyright info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==24100== Command: ./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invalid_free</a:t>
            </a:r>
            <a:endParaRPr lang="en-US" sz="1000" dirty="0">
              <a:solidFill>
                <a:schemeClr val="tx1"/>
              </a:solidFill>
              <a:latin typeface="+mn-lt"/>
              <a:cs typeface="+mn-cs"/>
            </a:endParaRP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==24100== 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==24100== Invalid free() / delete / delete[]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==24100==    at 0x4A05A31: free (vg_replace_malloc.c:325)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==24100==    by 0x400527: main (invalid_free.c:9)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==24100==  Address 0x4c3b040 is 0 bytes inside a block of size 40 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free'd</a:t>
            </a:r>
            <a:endParaRPr lang="en-US" sz="1000" dirty="0">
              <a:solidFill>
                <a:schemeClr val="tx1"/>
              </a:solidFill>
              <a:latin typeface="+mn-lt"/>
              <a:cs typeface="+mn-cs"/>
            </a:endParaRP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==24100==    at 0x4A05A31: free (vg_replace_malloc.c:325)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==24100==    by 0x40051E: main (invalid_free.c:8)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==24100== 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==24100== 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==24100== HEAP SUMMARY: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==24100==     in use at exit: 0 bytes in 0 blocks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==24100==   total heap usage: 1 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allocs</a:t>
            </a:r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, 2 frees, 40 bytes allocated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==24100== 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==24100== All heap blocks were freed -- no leaks are possible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==24100== 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==24100== For counts of detected and suppressed errors, rerun with: -v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==24100== ERROR SUMMARY: 1 errors from 1 contexts (suppressed: 4 from 4)</a:t>
            </a:r>
          </a:p>
          <a:p>
            <a:pPr algn="l"/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[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josipjakic@ui</a:t>
            </a:r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sz="1000" dirty="0" err="1">
                <a:solidFill>
                  <a:schemeClr val="tx1"/>
                </a:solidFill>
                <a:latin typeface="+mn-lt"/>
                <a:cs typeface="+mn-cs"/>
              </a:rPr>
              <a:t>Valgrind</a:t>
            </a:r>
            <a:r>
              <a:rPr lang="en-US" sz="1000" dirty="0">
                <a:solidFill>
                  <a:schemeClr val="tx1"/>
                </a:solidFill>
                <a:latin typeface="+mn-lt"/>
                <a:cs typeface="+mn-cs"/>
              </a:rPr>
              <a:t>]$ </a:t>
            </a:r>
            <a:endParaRPr lang="x-none" sz="1000" dirty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6700" y="4472028"/>
            <a:ext cx="2070100" cy="1557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dirty="0" err="1"/>
              <a:t>Valgrind</a:t>
            </a:r>
            <a:r>
              <a:rPr lang="en-US" sz="1400" dirty="0"/>
              <a:t> checks the</a:t>
            </a:r>
          </a:p>
          <a:p>
            <a:pPr algn="l"/>
            <a:r>
              <a:rPr lang="en-US" sz="1400" dirty="0"/>
              <a:t>address passed to the</a:t>
            </a:r>
          </a:p>
          <a:p>
            <a:pPr algn="l"/>
            <a:r>
              <a:rPr lang="en-US" sz="1400" dirty="0"/>
              <a:t>free() call and sees</a:t>
            </a:r>
          </a:p>
          <a:p>
            <a:pPr algn="l"/>
            <a:r>
              <a:rPr lang="en-US" sz="1400" dirty="0"/>
              <a:t>that it has already been</a:t>
            </a:r>
          </a:p>
          <a:p>
            <a:pPr algn="l"/>
            <a:r>
              <a:rPr lang="en-US" sz="1400" dirty="0"/>
              <a:t>freed.</a:t>
            </a:r>
            <a:endParaRPr lang="x-none" sz="1400" dirty="0"/>
          </a:p>
        </p:txBody>
      </p:sp>
    </p:spTree>
    <p:extLst>
      <p:ext uri="{BB962C8B-B14F-4D97-AF65-F5344CB8AC3E}">
        <p14:creationId xmlns:p14="http://schemas.microsoft.com/office/powerpoint/2010/main" val="3262081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EEGRID-ppt-template">
  <a:themeElements>
    <a:clrScheme name="HP-SEE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A54A94"/>
      </a:accent1>
      <a:accent2>
        <a:srgbClr val="103152"/>
      </a:accent2>
      <a:accent3>
        <a:srgbClr val="FFFFFF"/>
      </a:accent3>
      <a:accent4>
        <a:srgbClr val="00B050"/>
      </a:accent4>
      <a:accent5>
        <a:srgbClr val="42ADC5"/>
      </a:accent5>
      <a:accent6>
        <a:srgbClr val="FF0000"/>
      </a:accent6>
      <a:hlink>
        <a:srgbClr val="0070C0"/>
      </a:hlink>
      <a:folHlink>
        <a:srgbClr val="5297DD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5885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5885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SEEGRID-ppt-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EGRID-ppt-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EGRID-ppt-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EGRID-ppt-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EGRID-ppt-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EGRID-ppt-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EGRID-ppt-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EGRID-ppt-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EGRID-ppt-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EGRID-ppt-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EGRID-ppt-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EGRID-ppt-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EGRID-ppt-templat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SEEGRID-ppt-template</Template>
  <TotalTime>1088</TotalTime>
  <Words>4521</Words>
  <Application>Microsoft Macintosh PowerPoint</Application>
  <PresentationFormat>A4 Paper (210x297 mm)</PresentationFormat>
  <Paragraphs>398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SEEGRID-ppt-template</vt:lpstr>
      <vt:lpstr>Valgrind Usage</vt:lpstr>
      <vt:lpstr>Introduction</vt:lpstr>
      <vt:lpstr>Why you should use it</vt:lpstr>
      <vt:lpstr>Common Errors</vt:lpstr>
      <vt:lpstr>Compiling</vt:lpstr>
      <vt:lpstr>Memcheck:  Memory Error Checker</vt:lpstr>
      <vt:lpstr>Memcheck usage Uninitialized Memory</vt:lpstr>
      <vt:lpstr>Memcheck usage  Invalid Read/Write</vt:lpstr>
      <vt:lpstr>Memcheck usage  Invalid Free</vt:lpstr>
      <vt:lpstr>Memcheck usage  Invalid Call Parameter</vt:lpstr>
      <vt:lpstr>Memcheck usage  Leak Detection</vt:lpstr>
      <vt:lpstr>Cachegrind: Cache profiler</vt:lpstr>
      <vt:lpstr>Cachegrind usage (1/2)</vt:lpstr>
      <vt:lpstr>Cachegrind usage (2/2)</vt:lpstr>
      <vt:lpstr>Callgrind: Callgraphs+Cachegrind Info</vt:lpstr>
      <vt:lpstr>Callgrind usage (1/3)</vt:lpstr>
      <vt:lpstr>Callgrind usage (2/3)</vt:lpstr>
      <vt:lpstr>Callgrind usage (3/3)</vt:lpstr>
      <vt:lpstr>Other tools</vt:lpstr>
      <vt:lpstr>References</vt:lpstr>
    </vt:vector>
  </TitlesOfParts>
  <Company>Institute of Physics Belgrade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Dusan Vduragovic</dc:creator>
  <cp:lastModifiedBy>Dusan Vudragovic</cp:lastModifiedBy>
  <cp:revision>76</cp:revision>
  <dcterms:created xsi:type="dcterms:W3CDTF">2004-04-29T08:03:52Z</dcterms:created>
  <dcterms:modified xsi:type="dcterms:W3CDTF">2012-05-31T20:28:50Z</dcterms:modified>
</cp:coreProperties>
</file>