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2"/>
  </p:notesMasterIdLst>
  <p:handoutMasterIdLst>
    <p:handoutMasterId r:id="rId13"/>
  </p:handoutMasterIdLst>
  <p:sldIdLst>
    <p:sldId id="262" r:id="rId2"/>
    <p:sldId id="264" r:id="rId3"/>
    <p:sldId id="265" r:id="rId4"/>
    <p:sldId id="268" r:id="rId5"/>
    <p:sldId id="269" r:id="rId6"/>
    <p:sldId id="270" r:id="rId7"/>
    <p:sldId id="271" r:id="rId8"/>
    <p:sldId id="275" r:id="rId9"/>
    <p:sldId id="272" r:id="rId10"/>
    <p:sldId id="276" r:id="rId11"/>
  </p:sldIdLst>
  <p:sldSz cx="9906000" cy="6858000" type="A4"/>
  <p:notesSz cx="9866313" cy="6754813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25" autoAdjust="0"/>
    <p:restoredTop sz="94491" autoAdjust="0"/>
  </p:normalViewPr>
  <p:slideViewPr>
    <p:cSldViewPr snapToGrid="0">
      <p:cViewPr varScale="1">
        <p:scale>
          <a:sx n="70" d="100"/>
          <a:sy n="70" d="100"/>
        </p:scale>
        <p:origin x="-1140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484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77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32313" y="32004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958850"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58850"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dirty="0" smtClean="0"/>
              <a:t>&lt;Name&gt;&lt;Position&gt;&lt;Organization&gt;&lt;e-mail&gt;</a:t>
            </a:r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dirty="0" smtClean="0"/>
              <a:t>HP SEE : </a:t>
            </a:r>
            <a:r>
              <a:rPr lang="en-US" dirty="0" err="1" smtClean="0"/>
              <a:t>UoM</a:t>
            </a:r>
            <a:r>
              <a:rPr lang="en-US" dirty="0" smtClean="0"/>
              <a:t> training – 29.03.2012                                                                                                                                                        </a:t>
            </a:r>
            <a:fld id="{A02DE80C-8840-4F3E-BA71-98ACCB3E3111}" type="slidenum">
              <a:rPr lang="en-US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HP SEE : </a:t>
            </a:r>
            <a:r>
              <a:rPr lang="en-US" dirty="0" err="1" smtClean="0"/>
              <a:t>UoM</a:t>
            </a:r>
            <a:r>
              <a:rPr lang="en-US" dirty="0" smtClean="0"/>
              <a:t> training – 29.03.2012                                                                                                                                          </a:t>
            </a:r>
            <a:fld id="{A02DE80C-8840-4F3E-BA71-98ACCB3E3111}" type="slidenum">
              <a:rPr lang="en-US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86538"/>
            <a:ext cx="9906000" cy="2936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HP SEE : </a:t>
            </a:r>
            <a:r>
              <a:rPr lang="en-US" dirty="0" err="1" smtClean="0"/>
              <a:t>UoM</a:t>
            </a:r>
            <a:r>
              <a:rPr lang="en-US" dirty="0" smtClean="0"/>
              <a:t> training – 29.03.2012                                                                                                                                          </a:t>
            </a:r>
            <a:fld id="{A02DE80C-8840-4F3E-BA71-98ACCB3E3111}" type="slidenum">
              <a:rPr lang="en-US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pseewiki.ipb.ac.rs/" TargetMode="External"/><Relationship Id="rId2" Type="http://schemas.openxmlformats.org/officeDocument/2006/relationships/hyperlink" Target="http://www.hp-see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z="1800" dirty="0" smtClean="0"/>
              <a:t>High-Performance Computing Infrastructure for South East Europe’s Research Communities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356754" y="4152611"/>
            <a:ext cx="6076950" cy="1042988"/>
          </a:xfrm>
        </p:spPr>
        <p:txBody>
          <a:bodyPr/>
          <a:lstStyle/>
          <a:p>
            <a:pPr eaLnBrk="1" hangingPunct="1"/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Luka Filipović</a:t>
            </a:r>
          </a:p>
          <a:p>
            <a:pPr eaLnBrk="1" hangingPunct="1"/>
            <a:r>
              <a:rPr lang="sr-Latn-ME" dirty="0" smtClean="0"/>
              <a:t>Centar Informacionog Sistema </a:t>
            </a:r>
          </a:p>
          <a:p>
            <a:pPr eaLnBrk="1" hangingPunct="1"/>
            <a:r>
              <a:rPr lang="sr-Latn-ME" dirty="0" smtClean="0"/>
              <a:t>Univerzitet Crne Gore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</a:t>
            </a:r>
            <a:r>
              <a:rPr lang="sr-Latn-CS" dirty="0" smtClean="0"/>
              <a:t>š</a:t>
            </a:r>
            <a:r>
              <a:rPr lang="sr-Latn-ME" dirty="0" smtClean="0"/>
              <a:t>e</a:t>
            </a:r>
            <a:r>
              <a:rPr lang="en-US" dirty="0" smtClean="0"/>
              <a:t> </a:t>
            </a:r>
            <a:r>
              <a:rPr lang="sr-Latn-ME" dirty="0" smtClean="0"/>
              <a:t>informacija </a:t>
            </a:r>
            <a:r>
              <a:rPr lang="sr-Latn-ME" smtClean="0"/>
              <a:t>možete naći </a:t>
            </a:r>
            <a:r>
              <a:rPr lang="sr-Latn-ME" dirty="0" smtClean="0"/>
              <a:t>na :</a:t>
            </a:r>
          </a:p>
          <a:p>
            <a:pPr lvl="1"/>
            <a:r>
              <a:rPr lang="en-US" dirty="0">
                <a:hlinkClick r:id="rId2"/>
              </a:rPr>
              <a:t>http://www.hp-see.eu</a:t>
            </a:r>
            <a:r>
              <a:rPr lang="en-US" dirty="0" smtClean="0">
                <a:hlinkClick r:id="rId2"/>
              </a:rPr>
              <a:t>/</a:t>
            </a:r>
            <a:endParaRPr lang="sr-Latn-ME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hpseewiki.ipb.ac.rs</a:t>
            </a:r>
            <a:endParaRPr lang="sr-Latn-ME" dirty="0" smtClean="0"/>
          </a:p>
          <a:p>
            <a:pPr lvl="1"/>
            <a:endParaRPr lang="sr-Latn-ME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42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HP 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b="1" dirty="0" smtClean="0"/>
              <a:t>Ugovor</a:t>
            </a:r>
            <a:r>
              <a:rPr lang="en-US" b="1" dirty="0" smtClean="0"/>
              <a:t>: </a:t>
            </a:r>
            <a:r>
              <a:rPr lang="en-US" dirty="0" smtClean="0"/>
              <a:t>RI-261499</a:t>
            </a:r>
            <a:endParaRPr lang="en-US" b="1" dirty="0" smtClean="0"/>
          </a:p>
          <a:p>
            <a:r>
              <a:rPr lang="sr-Latn-ME" b="1" dirty="0" smtClean="0"/>
              <a:t>Tip projekta</a:t>
            </a:r>
            <a:r>
              <a:rPr lang="en-US" b="1" dirty="0" smtClean="0"/>
              <a:t>: </a:t>
            </a:r>
            <a:r>
              <a:rPr lang="en-US" dirty="0" smtClean="0"/>
              <a:t>CP &amp; CSA</a:t>
            </a:r>
          </a:p>
          <a:p>
            <a:r>
              <a:rPr lang="sr-Latn-ME" b="1" dirty="0" smtClean="0"/>
              <a:t>Početak </a:t>
            </a:r>
            <a:r>
              <a:rPr lang="sr-Latn-ME" b="1" dirty="0" smtClean="0"/>
              <a:t>proj</a:t>
            </a:r>
            <a:r>
              <a:rPr lang="en-US" b="1" dirty="0" smtClean="0"/>
              <a:t>e</a:t>
            </a:r>
            <a:r>
              <a:rPr lang="sr-Latn-ME" b="1" dirty="0" smtClean="0"/>
              <a:t>kta</a:t>
            </a:r>
            <a:r>
              <a:rPr lang="en-US" b="1" dirty="0" smtClean="0"/>
              <a:t>: </a:t>
            </a:r>
            <a:r>
              <a:rPr lang="en-US" dirty="0" smtClean="0"/>
              <a:t>01</a:t>
            </a:r>
            <a:r>
              <a:rPr lang="sr-Latn-ME" dirty="0" smtClean="0"/>
              <a:t>.</a:t>
            </a:r>
            <a:r>
              <a:rPr lang="en-US" dirty="0" smtClean="0"/>
              <a:t>09</a:t>
            </a:r>
            <a:r>
              <a:rPr lang="sr-Latn-ME" dirty="0" smtClean="0"/>
              <a:t>.</a:t>
            </a:r>
            <a:r>
              <a:rPr lang="en-US" dirty="0" smtClean="0"/>
              <a:t>2010</a:t>
            </a:r>
            <a:endParaRPr lang="en-US" b="1" dirty="0" smtClean="0"/>
          </a:p>
          <a:p>
            <a:r>
              <a:rPr lang="sr-Latn-ME" b="1" dirty="0" smtClean="0"/>
              <a:t>Trajanje</a:t>
            </a:r>
            <a:r>
              <a:rPr lang="en-US" b="1" dirty="0" smtClean="0"/>
              <a:t>: </a:t>
            </a:r>
            <a:r>
              <a:rPr lang="sr-Latn-ME" dirty="0" smtClean="0"/>
              <a:t>33</a:t>
            </a:r>
            <a:r>
              <a:rPr lang="en-US" dirty="0" smtClean="0"/>
              <a:t> </a:t>
            </a:r>
            <a:r>
              <a:rPr lang="sr-Latn-ME" dirty="0" smtClean="0"/>
              <a:t>mjeseca </a:t>
            </a:r>
            <a:r>
              <a:rPr lang="sr-Latn-ME" sz="1800" dirty="0" smtClean="0"/>
              <a:t>(24+9 mjeseci)</a:t>
            </a:r>
            <a:endParaRPr lang="en-US" b="1" dirty="0" smtClean="0"/>
          </a:p>
          <a:p>
            <a:r>
              <a:rPr lang="sr-Latn-ME" b="1" dirty="0" smtClean="0"/>
              <a:t>Budžet</a:t>
            </a:r>
            <a:r>
              <a:rPr lang="en-US" b="1" dirty="0" smtClean="0"/>
              <a:t>:</a:t>
            </a:r>
            <a:r>
              <a:rPr lang="en-US" dirty="0" smtClean="0"/>
              <a:t> 3 885 196 €</a:t>
            </a:r>
            <a:endParaRPr lang="en-US" b="1" dirty="0" smtClean="0"/>
          </a:p>
          <a:p>
            <a:r>
              <a:rPr lang="en-US" b="1" dirty="0" smtClean="0"/>
              <a:t>F</a:t>
            </a:r>
            <a:r>
              <a:rPr lang="sr-Latn-ME" b="1" dirty="0" smtClean="0"/>
              <a:t>inansiranje od strane Evropske </a:t>
            </a:r>
            <a:br>
              <a:rPr lang="sr-Latn-ME" b="1" dirty="0" smtClean="0"/>
            </a:br>
            <a:r>
              <a:rPr lang="sr-Latn-ME" b="1" dirty="0" smtClean="0"/>
              <a:t>komisije</a:t>
            </a:r>
            <a:r>
              <a:rPr lang="en-US" b="1" dirty="0" smtClean="0"/>
              <a:t>: </a:t>
            </a:r>
            <a:r>
              <a:rPr lang="en-US" dirty="0" smtClean="0"/>
              <a:t>2 100 000 €</a:t>
            </a:r>
            <a:endParaRPr lang="en-US" b="1" dirty="0" smtClean="0"/>
          </a:p>
          <a:p>
            <a:r>
              <a:rPr lang="en-US" b="1" dirty="0" smtClean="0"/>
              <a:t>Web site:  </a:t>
            </a:r>
            <a:r>
              <a:rPr lang="en-US" dirty="0" smtClean="0"/>
              <a:t>www.hp-see.eu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 SEE : </a:t>
            </a:r>
            <a:r>
              <a:rPr lang="en-US" dirty="0" err="1" smtClean="0"/>
              <a:t>UoM</a:t>
            </a:r>
            <a:r>
              <a:rPr lang="en-US" dirty="0" smtClean="0"/>
              <a:t> training – 29.03.2012                                                                                     </a:t>
            </a:r>
            <a:fld id="{F377C5B9-5C62-4822-BE28-10B89945D763}" type="slidenum">
              <a:rPr lang="en-US" smtClean="0"/>
              <a:t>2</a:t>
            </a:fld>
            <a:endParaRPr lang="el-GR" dirty="0"/>
          </a:p>
        </p:txBody>
      </p:sp>
      <p:pic>
        <p:nvPicPr>
          <p:cNvPr id="5" name="Picture 8" descr="HP-SEE-logo-smal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557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FP7-cap-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6550" y="4989513"/>
            <a:ext cx="1824038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Partneri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85838" y="1898074"/>
          <a:ext cx="8572500" cy="3947944"/>
        </p:xfrm>
        <a:graphic>
          <a:graphicData uri="http://schemas.openxmlformats.org/drawingml/2006/table">
            <a:tbl>
              <a:tblPr/>
              <a:tblGrid>
                <a:gridCol w="4946752"/>
                <a:gridCol w="3625748"/>
              </a:tblGrid>
              <a:tr h="26101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/>
                        <a:t>GRNET</a:t>
                      </a:r>
                      <a:r>
                        <a:rPr lang="sr-Latn-ME" sz="1800" b="0" dirty="0" smtClean="0"/>
                        <a:t> (Koordinator)</a:t>
                      </a:r>
                      <a:endParaRPr lang="en-US" sz="1800" b="0" dirty="0"/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 err="1" smtClean="0"/>
                        <a:t>Gr</a:t>
                      </a:r>
                      <a:r>
                        <a:rPr lang="sr-Latn-ME" sz="1800" b="0" dirty="0" smtClean="0"/>
                        <a:t>čka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/>
                        <a:t>IICT-BAS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Bugarska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/>
                        <a:t>IFIN-HH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Rumunija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 err="1"/>
                        <a:t>TUBiTAK</a:t>
                      </a:r>
                      <a:r>
                        <a:rPr lang="en-US" sz="1800" b="0" dirty="0"/>
                        <a:t>-ULAKBIM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Turska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/>
                        <a:t>NIIFI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Mađarska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/>
                        <a:t>IPB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Srbija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UPT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Albanija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UOBL ETF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Bosna i Hercegovina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UKIM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Makedonija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UOM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Crna Gora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RE NAM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r-Latn-ME" sz="1800" b="0" dirty="0" smtClean="0"/>
                        <a:t>Moldavija 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/>
                        <a:t>IIAP NAS RA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 err="1" smtClean="0"/>
                        <a:t>Jermenija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GRENA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 err="1" smtClean="0"/>
                        <a:t>Gruzija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/>
                        <a:t>AZRENA</a:t>
                      </a:r>
                    </a:p>
                  </a:txBody>
                  <a:tcPr marL="7676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dirty="0" err="1" smtClean="0"/>
                        <a:t>Azerbejd</a:t>
                      </a:r>
                      <a:r>
                        <a:rPr lang="sr-Latn-ME" sz="1800" b="0" dirty="0" smtClean="0"/>
                        <a:t>žan</a:t>
                      </a:r>
                      <a:endParaRPr lang="en-US" sz="1800" b="0" dirty="0"/>
                    </a:p>
                  </a:txBody>
                  <a:tcPr marL="184232" marR="7676" marT="767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HP SEE : </a:t>
            </a:r>
            <a:r>
              <a:rPr lang="en-US" dirty="0" err="1" smtClean="0"/>
              <a:t>UoM</a:t>
            </a:r>
            <a:r>
              <a:rPr lang="en-US" dirty="0" smtClean="0"/>
              <a:t> training – 29.03.2012                                                                                     </a:t>
            </a:r>
            <a:fld id="{6C1EBA27-24A1-4FFC-8923-DDC508F8731F}" type="slidenum">
              <a:rPr lang="en-US" smtClean="0"/>
              <a:t>3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35527" y="5937972"/>
            <a:ext cx="9434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r-Latn-ME" dirty="0" smtClean="0"/>
              <a:t>i više desetina naučno-istraživačkih</a:t>
            </a:r>
            <a:r>
              <a:rPr lang="en-US" dirty="0" smtClean="0"/>
              <a:t> </a:t>
            </a:r>
            <a:r>
              <a:rPr lang="sr-Latn-ME" dirty="0" smtClean="0"/>
              <a:t>ustanova</a:t>
            </a:r>
            <a:r>
              <a:rPr lang="en-US" dirty="0" smtClean="0"/>
              <a:t> (3</a:t>
            </a:r>
            <a:r>
              <a:rPr lang="en-US" baseline="30000" dirty="0" smtClean="0"/>
              <a:t>rd</a:t>
            </a:r>
            <a:r>
              <a:rPr lang="en-US" dirty="0" smtClean="0"/>
              <a:t> party)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2978" y="143524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Potpisnici</a:t>
            </a:r>
            <a:r>
              <a:rPr lang="en-US" dirty="0" smtClean="0"/>
              <a:t> </a:t>
            </a:r>
            <a:r>
              <a:rPr lang="en-US" dirty="0" err="1" smtClean="0"/>
              <a:t>sporazuma</a:t>
            </a:r>
            <a:r>
              <a:rPr lang="en-US" dirty="0" smtClean="0"/>
              <a:t> :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Model </a:t>
            </a:r>
            <a:r>
              <a:rPr lang="en-US" sz="2400" dirty="0" err="1" smtClean="0"/>
              <a:t>komunikacijske</a:t>
            </a:r>
            <a:r>
              <a:rPr lang="en-US" sz="2400" dirty="0" smtClean="0"/>
              <a:t> </a:t>
            </a:r>
            <a:r>
              <a:rPr lang="sr-Latn-ME" sz="2400" dirty="0" smtClean="0"/>
              <a:t/>
            </a:r>
            <a:br>
              <a:rPr lang="sr-Latn-ME" sz="2400" dirty="0" smtClean="0"/>
            </a:br>
            <a:r>
              <a:rPr lang="en-US" sz="2400" dirty="0" smtClean="0"/>
              <a:t>i</a:t>
            </a:r>
            <a:r>
              <a:rPr lang="sr-Latn-ME" sz="2400" dirty="0" smtClean="0"/>
              <a:t>n</a:t>
            </a:r>
            <a:r>
              <a:rPr lang="en-US" sz="2400" dirty="0" err="1" smtClean="0"/>
              <a:t>frastrukture</a:t>
            </a:r>
            <a:r>
              <a:rPr lang="en-US" sz="2400" dirty="0" smtClean="0"/>
              <a:t> i </a:t>
            </a:r>
            <a:r>
              <a:rPr lang="en-US" sz="2400" dirty="0" err="1" smtClean="0"/>
              <a:t>usluga</a:t>
            </a:r>
            <a:r>
              <a:rPr lang="en-US" sz="2400" dirty="0" smtClean="0"/>
              <a:t> </a:t>
            </a:r>
            <a:r>
              <a:rPr lang="en-US" sz="2400" dirty="0" err="1" smtClean="0"/>
              <a:t>za</a:t>
            </a:r>
            <a:r>
              <a:rPr lang="sr-Latn-ME" sz="2400" dirty="0" smtClean="0"/>
              <a:t> </a:t>
            </a:r>
            <a:r>
              <a:rPr lang="en-US" sz="2400" dirty="0" err="1" smtClean="0"/>
              <a:t>JugoistočnuEuropu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1143000" y="1382713"/>
            <a:ext cx="6896100" cy="5019675"/>
            <a:chOff x="1071538" y="392104"/>
            <a:chExt cx="6643734" cy="5037146"/>
          </a:xfrm>
        </p:grpSpPr>
        <p:sp>
          <p:nvSpPr>
            <p:cNvPr id="25" name="Moon 24"/>
            <p:cNvSpPr/>
            <p:nvPr/>
          </p:nvSpPr>
          <p:spPr>
            <a:xfrm rot="5400000">
              <a:off x="5197476" y="-233372"/>
              <a:ext cx="1751012" cy="3001963"/>
            </a:xfrm>
            <a:prstGeom prst="moon">
              <a:avLst/>
            </a:prstGeom>
            <a:solidFill>
              <a:srgbClr val="00843C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71563" y="4572000"/>
              <a:ext cx="6643687" cy="857250"/>
            </a:xfrm>
            <a:prstGeom prst="rect">
              <a:avLst/>
            </a:prstGeom>
            <a:solidFill>
              <a:schemeClr val="accent2">
                <a:lumMod val="75000"/>
                <a:lumOff val="25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solidFill>
                    <a:schemeClr val="bg1"/>
                  </a:solidFill>
                </a:rPr>
                <a:t>GEANT</a:t>
              </a:r>
              <a:r>
                <a:rPr lang="en-US" sz="2800" b="1" dirty="0">
                  <a:solidFill>
                    <a:schemeClr val="bg1"/>
                  </a:solidFill>
                </a:rPr>
                <a:t> &amp; SEE-LIGHT </a:t>
              </a:r>
              <a:endParaRPr lang="el-G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13"/>
            <p:cNvSpPr>
              <a:spLocks noChangeArrowheads="1"/>
            </p:cNvSpPr>
            <p:nvPr/>
          </p:nvSpPr>
          <p:spPr bwMode="auto">
            <a:xfrm>
              <a:off x="4929192" y="642938"/>
              <a:ext cx="2343544" cy="584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Comp physics,</a:t>
              </a:r>
            </a:p>
            <a:p>
              <a:pPr algn="ctr">
                <a:spcBef>
                  <a:spcPct val="20000"/>
                </a:spcBef>
              </a:pPr>
              <a:r>
                <a:rPr lang="en-US" sz="1600" b="1">
                  <a:solidFill>
                    <a:schemeClr val="bg1"/>
                  </a:solidFill>
                  <a:latin typeface="Calibri" pitchFamily="34" charset="0"/>
                </a:rPr>
                <a:t>Comp chem, Life sciences</a:t>
              </a:r>
              <a:endParaRPr lang="el-GR" sz="16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28" name="Moon 27"/>
            <p:cNvSpPr/>
            <p:nvPr/>
          </p:nvSpPr>
          <p:spPr>
            <a:xfrm rot="5400000">
              <a:off x="1838326" y="-233372"/>
              <a:ext cx="1751012" cy="3001963"/>
            </a:xfrm>
            <a:prstGeom prst="moon">
              <a:avLst/>
            </a:prstGeom>
            <a:solidFill>
              <a:srgbClr val="2164A8"/>
            </a:solidFill>
            <a:scene3d>
              <a:camera prst="orthographicFront"/>
              <a:lightRig rig="threePt" dir="t"/>
            </a:scene3d>
            <a:sp3d>
              <a:bevelT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l-GR" b="1" dirty="0"/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1785938" y="454854"/>
              <a:ext cx="1857375" cy="830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1600" b="1" dirty="0">
                  <a:solidFill>
                    <a:schemeClr val="bg1"/>
                  </a:solidFill>
                  <a:latin typeface="Calibri" pitchFamily="34" charset="0"/>
                </a:rPr>
                <a:t>Seismology, Meteorology, Environment</a:t>
              </a:r>
              <a:endParaRPr lang="el-GR" sz="16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071538" y="3500444"/>
              <a:ext cx="3071834" cy="857250"/>
            </a:xfrm>
            <a:prstGeom prst="rect">
              <a:avLst/>
            </a:prstGeom>
            <a:solidFill>
              <a:srgbClr val="2164A8"/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</a:rPr>
                <a:t>SEE-GRID</a:t>
              </a:r>
              <a:endParaRPr lang="el-G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3438" y="3500438"/>
              <a:ext cx="3071834" cy="85725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solidFill>
                    <a:schemeClr val="bg1"/>
                  </a:solidFill>
                </a:rPr>
                <a:t>HP-SEE</a:t>
              </a:r>
              <a:endParaRPr lang="el-GR" sz="2800" b="1" dirty="0">
                <a:solidFill>
                  <a:srgbClr val="C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071585" y="2357430"/>
              <a:ext cx="6643687" cy="857250"/>
            </a:xfrm>
            <a:prstGeom prst="rect">
              <a:avLst/>
            </a:prstGeom>
            <a:solidFill>
              <a:srgbClr val="00843C"/>
            </a:soli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 w="152400" h="152400" prst="angle"/>
              <a:bevelB w="152400" h="1524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User / Knowledge layer</a:t>
              </a:r>
              <a:endParaRPr lang="el-G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sz="3200" dirty="0" smtClean="0"/>
              <a:t>Hronologija FP6 i FP7 projekata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72836" y="1509201"/>
            <a:ext cx="8454861" cy="4836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Ciljevi</a:t>
            </a:r>
            <a:r>
              <a:rPr lang="en-US" dirty="0" smtClean="0"/>
              <a:t> HP SEE </a:t>
            </a:r>
            <a:r>
              <a:rPr lang="en-US" dirty="0" err="1" smtClean="0"/>
              <a:t>projekta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Cilj</a:t>
            </a:r>
            <a:r>
              <a:rPr lang="en-US" dirty="0" smtClean="0"/>
              <a:t> 1 : </a:t>
            </a:r>
            <a:r>
              <a:rPr lang="en-US" dirty="0" err="1" smtClean="0"/>
              <a:t>Podr</a:t>
            </a:r>
            <a:r>
              <a:rPr lang="sr-Latn-ME" dirty="0" smtClean="0"/>
              <a:t>ška</a:t>
            </a:r>
            <a:r>
              <a:rPr lang="sr-Latn-CS" dirty="0" smtClean="0"/>
              <a:t> multidisciplinarnim virtuelno-istraživačkim organizacijama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sr-Latn-CS" dirty="0" smtClean="0"/>
              <a:t>Cilj</a:t>
            </a:r>
            <a:r>
              <a:rPr lang="en-US" dirty="0" smtClean="0"/>
              <a:t> 2 : </a:t>
            </a:r>
            <a:r>
              <a:rPr lang="sr-Latn-CS" dirty="0" smtClean="0"/>
              <a:t>Uvođenje integrisane</a:t>
            </a:r>
            <a:r>
              <a:rPr lang="en-US" dirty="0" smtClean="0"/>
              <a:t> </a:t>
            </a:r>
            <a:r>
              <a:rPr lang="en-US" dirty="0" err="1" smtClean="0"/>
              <a:t>infrastru</a:t>
            </a:r>
            <a:r>
              <a:rPr lang="sr-Latn-CS" dirty="0" smtClean="0"/>
              <a:t>kture</a:t>
            </a:r>
            <a:r>
              <a:rPr lang="en-US" dirty="0" smtClean="0"/>
              <a:t> </a:t>
            </a:r>
            <a:r>
              <a:rPr lang="sr-Latn-CS" dirty="0" smtClean="0"/>
              <a:t>za virtuelne istraživačke organizacije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sr-Latn-CS" dirty="0" smtClean="0"/>
              <a:t>Cilj</a:t>
            </a:r>
            <a:r>
              <a:rPr lang="en-US" dirty="0" smtClean="0"/>
              <a:t> 3 : </a:t>
            </a:r>
            <a:r>
              <a:rPr lang="sr-Latn-CS" dirty="0" smtClean="0"/>
              <a:t>Razvoj politike</a:t>
            </a:r>
            <a:r>
              <a:rPr lang="en-US" dirty="0" smtClean="0"/>
              <a:t> </a:t>
            </a:r>
            <a:r>
              <a:rPr lang="sr-Latn-CS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stimul</a:t>
            </a:r>
            <a:r>
              <a:rPr lang="sr-Latn-CS" dirty="0" smtClean="0"/>
              <a:t>isanje</a:t>
            </a:r>
            <a:r>
              <a:rPr lang="en-US" dirty="0" smtClean="0"/>
              <a:t> </a:t>
            </a:r>
            <a:r>
              <a:rPr lang="sr-Latn-CS" dirty="0" smtClean="0"/>
              <a:t>regionalnog uključivanja u</a:t>
            </a:r>
            <a:r>
              <a:rPr lang="en-US" dirty="0" smtClean="0"/>
              <a:t> pan-E</a:t>
            </a:r>
            <a:r>
              <a:rPr lang="sr-Latn-CS" dirty="0" smtClean="0"/>
              <a:t>vropske</a:t>
            </a:r>
            <a:r>
              <a:rPr lang="en-US" dirty="0" smtClean="0"/>
              <a:t> HPC trend</a:t>
            </a:r>
            <a:r>
              <a:rPr lang="sr-Latn-CS" dirty="0" smtClean="0"/>
              <a:t>ove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sr-Latn-CS" dirty="0" smtClean="0"/>
              <a:t>Cilj</a:t>
            </a:r>
            <a:r>
              <a:rPr lang="en-US" dirty="0" smtClean="0"/>
              <a:t> 4 : </a:t>
            </a:r>
            <a:r>
              <a:rPr lang="sr-Latn-CS" dirty="0" smtClean="0"/>
              <a:t>Jačanje</a:t>
            </a:r>
            <a:r>
              <a:rPr lang="en-US" dirty="0" smtClean="0"/>
              <a:t> </a:t>
            </a:r>
            <a:r>
              <a:rPr lang="sr-Latn-CS" dirty="0" smtClean="0"/>
              <a:t>povezivanja kadrova</a:t>
            </a:r>
            <a:r>
              <a:rPr lang="en-US" dirty="0" smtClean="0"/>
              <a:t> </a:t>
            </a:r>
            <a:r>
              <a:rPr lang="sr-Latn-CS" dirty="0" smtClean="0"/>
              <a:t>na nivou država i regiona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Organizacija rada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92088" y="1652588"/>
          <a:ext cx="9518649" cy="44196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34978"/>
                <a:gridCol w="6873484"/>
                <a:gridCol w="141018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Work Package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National and Regional HPC initiatives and international liaison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GRNET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and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WP4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Virtual Research Communities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IFIN-HH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WP5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Regional HPC infrastructure operations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IPP-BAS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WP6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Procurement and network design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GRNET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WP7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 Operations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TUBITAK-ULAKBIM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WP8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Software stack and technologies updates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NIIFI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HPSEE infrastruktura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41388" y="1252538"/>
          <a:ext cx="7059102" cy="4876800"/>
        </p:xfrm>
        <a:graphic>
          <a:graphicData uri="http://schemas.openxmlformats.org/drawingml/2006/table">
            <a:tbl>
              <a:tblPr/>
              <a:tblGrid>
                <a:gridCol w="1561318"/>
                <a:gridCol w="2257028"/>
                <a:gridCol w="1500307"/>
                <a:gridCol w="1740449"/>
              </a:tblGrid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Država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Center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Jezgara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Teraflops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Bugarska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BG Blue Gene/P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8192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27.85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HPCG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576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3.23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Makedonija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FINKI SC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2016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Mađarska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NIIFI SC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144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Pecs SC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1152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Debrecen SC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3078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Szeged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2112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Rumunija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InfraGRID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IFIN_BIO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256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2.72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IFIN_BC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368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NCIT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562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UVT Blue </a:t>
                      </a:r>
                      <a:r>
                        <a:rPr lang="en-US" sz="1600" dirty="0" smtClean="0">
                          <a:latin typeface="Verdana"/>
                          <a:ea typeface="Times New Roman"/>
                          <a:cs typeface="Times New Roman"/>
                        </a:rPr>
                        <a:t>Gene/P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4096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13.9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r-Latn-ME" sz="1600" b="1" dirty="0" smtClean="0">
                          <a:latin typeface="Verdana"/>
                          <a:ea typeface="Times New Roman"/>
                          <a:cs typeface="Times New Roman"/>
                        </a:rPr>
                        <a:t>Srbija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latin typeface="Verdana"/>
                          <a:ea typeface="Times New Roman"/>
                          <a:cs typeface="Times New Roman"/>
                        </a:rPr>
                        <a:t>PARADOX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672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latin typeface="Verdana"/>
                          <a:ea typeface="Times New Roman"/>
                          <a:cs typeface="Times New Roman"/>
                        </a:rPr>
                        <a:t>6.26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>
                          <a:latin typeface="Verdana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60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Verdana"/>
                          <a:ea typeface="Times New Roman"/>
                          <a:cs typeface="Times New Roman"/>
                        </a:rPr>
                        <a:t>23624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latin typeface="Verdana"/>
                          <a:ea typeface="Times New Roman"/>
                          <a:cs typeface="Times New Roman"/>
                        </a:rPr>
                        <a:t>115.26</a:t>
                      </a:r>
                      <a:endParaRPr lang="en-US" sz="1600" dirty="0"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 smtClean="0"/>
              <a:t>Aplikacije</a:t>
            </a:r>
            <a:r>
              <a:rPr lang="en-US" sz="2800" dirty="0" smtClean="0"/>
              <a:t> u </a:t>
            </a:r>
            <a:r>
              <a:rPr lang="en-US" sz="2800" dirty="0" err="1" smtClean="0"/>
              <a:t>okviru</a:t>
            </a:r>
            <a:r>
              <a:rPr lang="en-US" sz="2800" dirty="0" smtClean="0"/>
              <a:t> </a:t>
            </a:r>
            <a:r>
              <a:rPr lang="sr-Latn-ME" sz="2800" dirty="0" smtClean="0"/>
              <a:t/>
            </a:r>
            <a:br>
              <a:rPr lang="sr-Latn-ME" sz="2800" dirty="0" smtClean="0"/>
            </a:br>
            <a:r>
              <a:rPr lang="en-US" sz="2800" dirty="0" err="1" smtClean="0"/>
              <a:t>virtuelno–istra</a:t>
            </a:r>
            <a:r>
              <a:rPr lang="sr-Latn-ME" sz="2800" dirty="0" smtClean="0"/>
              <a:t>ž</a:t>
            </a:r>
            <a:r>
              <a:rPr lang="en-US" sz="2800" dirty="0" err="1" smtClean="0"/>
              <a:t>iva</a:t>
            </a:r>
            <a:r>
              <a:rPr lang="sr-Latn-ME" sz="2800" dirty="0" smtClean="0"/>
              <a:t>č</a:t>
            </a:r>
            <a:r>
              <a:rPr lang="en-US" sz="2800" dirty="0" err="1" smtClean="0"/>
              <a:t>kih</a:t>
            </a:r>
            <a:r>
              <a:rPr lang="en-US" sz="2800" dirty="0" smtClean="0"/>
              <a:t> </a:t>
            </a:r>
            <a:r>
              <a:rPr lang="en-US" sz="2800" dirty="0" err="1" smtClean="0"/>
              <a:t>organi</a:t>
            </a:r>
            <a:r>
              <a:rPr lang="sr-Latn-ME" sz="2800" dirty="0" smtClean="0"/>
              <a:t>z</a:t>
            </a:r>
            <a:r>
              <a:rPr lang="en-US" sz="2800" dirty="0" err="1" smtClean="0"/>
              <a:t>acija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3493221" cy="4921250"/>
          </a:xfrm>
        </p:spPr>
        <p:txBody>
          <a:bodyPr/>
          <a:lstStyle/>
          <a:p>
            <a:r>
              <a:rPr lang="en-US" dirty="0" err="1" smtClean="0"/>
              <a:t>Fizika</a:t>
            </a:r>
            <a:endParaRPr lang="en-US" dirty="0" smtClean="0"/>
          </a:p>
          <a:p>
            <a:pPr lvl="1"/>
            <a:r>
              <a:rPr lang="en-US" dirty="0" smtClean="0"/>
              <a:t>6 </a:t>
            </a:r>
            <a:r>
              <a:rPr lang="en-US" dirty="0" err="1" smtClean="0"/>
              <a:t>dr</a:t>
            </a:r>
            <a:r>
              <a:rPr lang="sr-Latn-ME" dirty="0" smtClean="0"/>
              <a:t>žava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8 </a:t>
            </a:r>
            <a:r>
              <a:rPr lang="sr-Latn-ME" dirty="0" smtClean="0"/>
              <a:t>aplikacija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Hemija</a:t>
            </a:r>
            <a:endParaRPr lang="en-US" dirty="0" smtClean="0"/>
          </a:p>
          <a:p>
            <a:pPr lvl="1"/>
            <a:r>
              <a:rPr lang="en-US" dirty="0" smtClean="0"/>
              <a:t>6 </a:t>
            </a:r>
            <a:r>
              <a:rPr lang="sr-Latn-ME" dirty="0" smtClean="0"/>
              <a:t>država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7 </a:t>
            </a:r>
            <a:r>
              <a:rPr lang="sr-Latn-ME" dirty="0" smtClean="0"/>
              <a:t>aplikacija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Prirodne</a:t>
            </a:r>
            <a:r>
              <a:rPr lang="en-US" dirty="0" smtClean="0"/>
              <a:t> </a:t>
            </a:r>
            <a:r>
              <a:rPr lang="en-US" dirty="0" err="1" smtClean="0"/>
              <a:t>nauke</a:t>
            </a:r>
            <a:endParaRPr lang="en-US" dirty="0" smtClean="0"/>
          </a:p>
          <a:p>
            <a:pPr lvl="1"/>
            <a:r>
              <a:rPr lang="en-US" dirty="0" smtClean="0"/>
              <a:t>5 </a:t>
            </a:r>
            <a:r>
              <a:rPr lang="sr-Latn-ME" dirty="0" smtClean="0"/>
              <a:t>država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7 </a:t>
            </a:r>
            <a:r>
              <a:rPr lang="sr-Latn-ME" dirty="0" smtClean="0"/>
              <a:t>aplikacija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HP SEE : UoM training – 29.03.2012                                                                                     2</a:t>
            </a:r>
            <a:endParaRPr lang="el-G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79274" y="1571337"/>
          <a:ext cx="5805052" cy="4455391"/>
        </p:xfrm>
        <a:graphic>
          <a:graphicData uri="http://schemas.openxmlformats.org/drawingml/2006/table">
            <a:tbl>
              <a:tblPr/>
              <a:tblGrid>
                <a:gridCol w="1410893"/>
                <a:gridCol w="1048441"/>
                <a:gridCol w="1240704"/>
                <a:gridCol w="1151252"/>
                <a:gridCol w="953762"/>
              </a:tblGrid>
              <a:tr h="470983">
                <a:tc>
                  <a:txBody>
                    <a:bodyPr/>
                    <a:lstStyle/>
                    <a:p>
                      <a:pPr marR="317500" indent="-317500" algn="ct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chemeClr val="bg1"/>
                          </a:solidFill>
                        </a:rPr>
                        <a:t>Dr</a:t>
                      </a:r>
                      <a:r>
                        <a:rPr lang="sr-Latn-ME" sz="1600" b="1" dirty="0" smtClean="0">
                          <a:solidFill>
                            <a:schemeClr val="bg1"/>
                          </a:solidFill>
                        </a:rPr>
                        <a:t>žava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119" marR="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317500" algn="ct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b="1" dirty="0" smtClean="0">
                          <a:solidFill>
                            <a:schemeClr val="bg1"/>
                          </a:solidFill>
                        </a:rPr>
                        <a:t>Fizika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119" marR="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88900" indent="-317500" algn="ct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b="1" dirty="0" smtClean="0">
                          <a:solidFill>
                            <a:schemeClr val="bg1"/>
                          </a:solidFill>
                        </a:rPr>
                        <a:t>Hemija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119" marR="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sr-Latn-ME" sz="1600" b="1" dirty="0" smtClean="0">
                          <a:solidFill>
                            <a:schemeClr val="bg1"/>
                          </a:solidFill>
                        </a:rPr>
                        <a:t>Prirodne nauke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119" marR="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52400" indent="-317500" algn="ct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b="1" dirty="0" smtClean="0">
                          <a:solidFill>
                            <a:schemeClr val="bg1"/>
                          </a:solidFill>
                        </a:rPr>
                        <a:t>Ukupno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5119" marR="511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Albanija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Jermenija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48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 err="1" smtClean="0"/>
                        <a:t>BiH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Bugarska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2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2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4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Gruzija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/>
                        <a:t>Gr</a:t>
                      </a:r>
                      <a:r>
                        <a:rPr lang="sr-Latn-ME" sz="1600" dirty="0" smtClean="0"/>
                        <a:t>čka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3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dirty="0" smtClean="0"/>
                        <a:t>Mađarska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2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dirty="0" smtClean="0"/>
                        <a:t>Moldavija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2953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dirty="0" smtClean="0"/>
                        <a:t>Crna Gora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1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8655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sr-Latn-ME" sz="1600" dirty="0" smtClean="0"/>
                        <a:t>Makedonija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dirty="0" smtClean="0"/>
                        <a:t>Rumunija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2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3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L="114300" indent="-317500" algn="l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dirty="0" smtClean="0"/>
                        <a:t>Srbija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/>
                        <a:t>1</a:t>
                      </a:r>
                      <a:endParaRPr lang="en-US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60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/>
                        <a:t>2</a:t>
                      </a:r>
                      <a:endParaRPr lang="en-US" sz="1600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5730">
                <a:tc>
                  <a:txBody>
                    <a:bodyPr/>
                    <a:lstStyle/>
                    <a:p>
                      <a:pPr marR="76200" indent="-317500" algn="r">
                        <a:lnSpc>
                          <a:spcPts val="165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sr-Latn-ME" sz="1600" b="1" dirty="0" smtClean="0"/>
                        <a:t>Ukupno</a:t>
                      </a:r>
                      <a:endParaRPr lang="en-US" sz="1600" b="1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/>
                        <a:t>8</a:t>
                      </a:r>
                      <a:endParaRPr lang="en-US" sz="1600" b="1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/>
                        <a:t>7</a:t>
                      </a:r>
                      <a:endParaRPr lang="en-US" sz="1600" b="1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/>
                        <a:t>7</a:t>
                      </a:r>
                      <a:endParaRPr lang="en-US" sz="1600" b="1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24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/>
                        <a:t>22</a:t>
                      </a:r>
                      <a:endParaRPr lang="en-US" sz="1600" b="1" dirty="0"/>
                    </a:p>
                  </a:txBody>
                  <a:tcPr marL="5119" marR="51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292</TotalTime>
  <Words>427</Words>
  <Application>Microsoft Office PowerPoint</Application>
  <PresentationFormat>A4 Paper (210x297 mm)</PresentationFormat>
  <Paragraphs>211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SEEGRID-ppt-template</vt:lpstr>
      <vt:lpstr>High-Performance Computing Infrastructure for South East Europe’s Research Communities</vt:lpstr>
      <vt:lpstr>HP SEE</vt:lpstr>
      <vt:lpstr>Partneri</vt:lpstr>
      <vt:lpstr>Model komunikacijske  infrastrukture i usluga za JugoistočnuEuropu</vt:lpstr>
      <vt:lpstr>Hronologija FP6 i FP7 projekata</vt:lpstr>
      <vt:lpstr>Ciljevi HP SEE projekta</vt:lpstr>
      <vt:lpstr>Organizacija rada</vt:lpstr>
      <vt:lpstr>HPSEE infrastruktura</vt:lpstr>
      <vt:lpstr>Aplikacije u okviru  virtuelno–istraživačkih organizacija</vt:lpstr>
      <vt:lpstr>HP SEE</vt:lpstr>
    </vt:vector>
  </TitlesOfParts>
  <Company>edet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Luka Filipovic</cp:lastModifiedBy>
  <cp:revision>69</cp:revision>
  <dcterms:created xsi:type="dcterms:W3CDTF">2004-04-29T08:03:52Z</dcterms:created>
  <dcterms:modified xsi:type="dcterms:W3CDTF">2012-03-28T12:36:31Z</dcterms:modified>
</cp:coreProperties>
</file>