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4" r:id="rId3"/>
    <p:sldId id="265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6633"/>
    <a:srgbClr val="FF9933"/>
    <a:srgbClr val="FF99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6372" autoAdjust="0"/>
  </p:normalViewPr>
  <p:slideViewPr>
    <p:cSldViewPr snapToGrid="0">
      <p:cViewPr>
        <p:scale>
          <a:sx n="66" d="100"/>
          <a:sy n="66" d="100"/>
        </p:scale>
        <p:origin x="-1278" y="1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2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PARADOX Cluster job management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Nikola </a:t>
            </a:r>
            <a:r>
              <a:rPr lang="en-US" dirty="0" err="1" smtClean="0"/>
              <a:t>Grkic</a:t>
            </a:r>
            <a:endParaRPr lang="en-US" dirty="0" smtClean="0"/>
          </a:p>
          <a:p>
            <a:pPr eaLnBrk="1" hangingPunct="1"/>
            <a:r>
              <a:rPr lang="en-US" dirty="0" smtClean="0"/>
              <a:t>Institute of Physics Belgrade, Serbia</a:t>
            </a:r>
          </a:p>
          <a:p>
            <a:pPr eaLnBrk="1" hangingPunct="1"/>
            <a:r>
              <a:rPr lang="en-US" dirty="0" smtClean="0"/>
              <a:t>ngrkic@ipb.ac.rs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job submitting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</a:t>
            </a:r>
            <a:r>
              <a:rPr lang="en-US" dirty="0" err="1" smtClean="0"/>
              <a:t>submiting</a:t>
            </a:r>
            <a:r>
              <a:rPr lang="en-US" dirty="0" smtClean="0"/>
              <a:t> is done by executing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qsub</a:t>
            </a:r>
            <a:r>
              <a:rPr lang="en-US" dirty="0" smtClean="0"/>
              <a:t> in /</a:t>
            </a:r>
            <a:r>
              <a:rPr lang="en-US" dirty="0" err="1" smtClean="0">
                <a:cs typeface="Consolas" pitchFamily="49" charset="0"/>
              </a:rPr>
              <a:t>nfs</a:t>
            </a:r>
            <a:r>
              <a:rPr lang="en-US" dirty="0" smtClean="0">
                <a:cs typeface="Consolas" pitchFamily="49" charset="0"/>
              </a:rPr>
              <a:t>/username/</a:t>
            </a:r>
            <a:r>
              <a:rPr lang="en-US" dirty="0" err="1" smtClean="0">
                <a:cs typeface="Consolas" pitchFamily="49" charset="0"/>
              </a:rPr>
              <a:t>somefolder</a:t>
            </a:r>
            <a:r>
              <a:rPr lang="en-US" dirty="0" smtClean="0">
                <a:cs typeface="Consolas" pitchFamily="49" charset="0"/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qsub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job.pbs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qsub</a:t>
            </a:r>
            <a:r>
              <a:rPr lang="en-US" dirty="0" smtClean="0"/>
              <a:t> command will return: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&lt;JOB_ID&gt;.ce64.ipb.ac.rs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 jobs</a:t>
            </a:r>
          </a:p>
          <a:p>
            <a:pPr lvl="1"/>
            <a:r>
              <a:rPr lang="en-US" i="1" dirty="0" smtClean="0">
                <a:solidFill>
                  <a:srgbClr val="92D050"/>
                </a:solidFill>
              </a:rPr>
              <a:t>http://wiki.ipb.ac.rs/index.php/Serial_job_example</a:t>
            </a:r>
            <a:endParaRPr lang="en-US" dirty="0" smtClean="0"/>
          </a:p>
          <a:p>
            <a:pPr lvl="1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#!/bin/bash 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#PBS -q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hpsee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#PBS -l nodes=1:ppn=1 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#PBS -l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walltime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=00:10:00 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#PBS -e ${PBS_JOBID}.err 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#PBS -o ${PBS_JOBID}.out </a:t>
            </a:r>
          </a:p>
          <a:p>
            <a:pPr lvl="1">
              <a:buNone/>
            </a:pP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$PBS_O_WORKDIR </a:t>
            </a:r>
          </a:p>
          <a:p>
            <a:pPr lvl="1">
              <a:buNone/>
            </a:pP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+x job.sh 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./job.sh</a:t>
            </a:r>
            <a:endParaRPr lang="en-US" sz="1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64457" y="2510972"/>
            <a:ext cx="8098972" cy="3889828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92D050"/>
                </a:solidFill>
              </a:rPr>
              <a:t>http://wiki.ipb.ac.rs/index.php/OpenMP_job_example</a:t>
            </a:r>
          </a:p>
          <a:p>
            <a:pPr marL="777875" lvl="2" indent="-358775">
              <a:lnSpc>
                <a:spcPct val="90000"/>
              </a:lnSpc>
              <a:buNone/>
            </a:pPr>
            <a:endParaRPr lang="en-US" dirty="0" smtClean="0"/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#!/bin/bash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-q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hpsee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-l nodes=1:ppn=6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walltime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=10:00:00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-e ${PBS_JOBID}.err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-o ${PBS_JOBID}.out</a:t>
            </a:r>
          </a:p>
          <a:p>
            <a:pPr marL="777875" lvl="2" indent="-358775">
              <a:lnSpc>
                <a:spcPct val="90000"/>
              </a:lnSpc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$PBS_O_WORKDIR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+x job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export OMP_NUM_THREADS=6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./job</a:t>
            </a:r>
          </a:p>
          <a:p>
            <a:pPr marL="777875" lvl="2" indent="-358775">
              <a:lnSpc>
                <a:spcPct val="90000"/>
              </a:lnSpc>
            </a:pPr>
            <a:endParaRPr lang="en-US" dirty="0" smtClean="0"/>
          </a:p>
          <a:p>
            <a:pPr marL="777875" lvl="2" indent="-358775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64457" y="2510972"/>
            <a:ext cx="8098972" cy="3889828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7"/>
            <a:ext cx="9459911" cy="4777241"/>
          </a:xfrm>
        </p:spPr>
        <p:txBody>
          <a:bodyPr/>
          <a:lstStyle/>
          <a:p>
            <a:r>
              <a:rPr lang="en-US" dirty="0" smtClean="0"/>
              <a:t>MPI jobs</a:t>
            </a:r>
          </a:p>
          <a:p>
            <a:pPr lvl="1"/>
            <a:r>
              <a:rPr lang="en-US" i="1" dirty="0" smtClean="0">
                <a:solidFill>
                  <a:srgbClr val="92D050"/>
                </a:solidFill>
              </a:rPr>
              <a:t>http://wiki.ipb.ac.rs/index.php/MPI_job_examples</a:t>
            </a:r>
          </a:p>
          <a:p>
            <a:pPr lvl="1">
              <a:buNone/>
            </a:pPr>
            <a:endParaRPr lang="en-US" sz="1600" dirty="0" smtClean="0"/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#!/bin/bash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#PBS -q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hpsee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#PBS -l nodes=3:ppn=2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#PBS -l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walltime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=10:00:00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#PBS -e ${PBS_JOBID}.err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#PBS -o ${PBS_JOBID}.out</a:t>
            </a:r>
          </a:p>
          <a:p>
            <a:pPr marL="777875" lvl="2" indent="-358775">
              <a:lnSpc>
                <a:spcPct val="90000"/>
              </a:lnSpc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$PBS_O_WORKDIR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+x job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cat $PBS_NODEFILE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${MPI_MPICH_MPIEXEC} ./job		   </a:t>
            </a:r>
            <a:r>
              <a:rPr lang="en-US" sz="1600" i="1" dirty="0" smtClean="0">
                <a:solidFill>
                  <a:srgbClr val="92D050"/>
                </a:solidFill>
              </a:rPr>
              <a:t># If mpich-1.2.7p1 is used</a:t>
            </a:r>
            <a:endParaRPr lang="en-US" sz="16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#${MPI_MPICH2_MPIEXEC} --</a:t>
            </a:r>
            <a:r>
              <a:rPr lang="en-US" sz="16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comm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16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pmi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./job   </a:t>
            </a:r>
            <a:r>
              <a:rPr lang="en-US" sz="1600" i="1" dirty="0" smtClean="0">
                <a:solidFill>
                  <a:srgbClr val="92D050"/>
                </a:solidFill>
              </a:rPr>
              <a:t># If mpich2-1.1.1p1 is used</a:t>
            </a:r>
            <a:endParaRPr lang="en-US" sz="16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#${MPI_OPENMPI_MPIEXEC} ./job		   </a:t>
            </a:r>
            <a:r>
              <a:rPr lang="en-US" sz="1600" i="1" dirty="0" smtClean="0">
                <a:solidFill>
                  <a:srgbClr val="92D050"/>
                </a:solidFill>
              </a:rPr>
              <a:t># If openmpi-1.2.5 is used</a:t>
            </a:r>
          </a:p>
          <a:p>
            <a:pPr marL="777875" lvl="2" indent="-358775">
              <a:lnSpc>
                <a:spcPct val="90000"/>
              </a:lnSpc>
              <a:buNone/>
            </a:pPr>
            <a:endParaRPr lang="en-US" sz="1600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64457" y="2510972"/>
            <a:ext cx="8098972" cy="3889828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lvl="1" indent="-358775">
              <a:lnSpc>
                <a:spcPct val="90000"/>
              </a:lnSpc>
            </a:pPr>
            <a:r>
              <a:rPr lang="en-US" sz="2400" dirty="0" smtClean="0"/>
              <a:t>Hybrid jobs:</a:t>
            </a:r>
          </a:p>
          <a:p>
            <a:pPr marL="777875" lvl="2" indent="-358775">
              <a:lnSpc>
                <a:spcPct val="90000"/>
              </a:lnSpc>
            </a:pPr>
            <a:r>
              <a:rPr lang="en-US" sz="2000" i="1" dirty="0" smtClean="0">
                <a:solidFill>
                  <a:srgbClr val="92D050"/>
                </a:solidFill>
              </a:rPr>
              <a:t>http://wiki.ipb.ac.rs/index.php/Hybrid_job_example</a:t>
            </a:r>
          </a:p>
          <a:p>
            <a:pPr marL="777875" lvl="2" indent="-358775">
              <a:lnSpc>
                <a:spcPct val="90000"/>
              </a:lnSpc>
            </a:pPr>
            <a:endParaRPr lang="en-US" dirty="0" smtClean="0"/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#!/bin/bash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-q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hpsee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-l nodes=4:ppn=8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walltime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=10:00:00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-e ${PBS_JOBID}.err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-o ${PBS_JOBID}.out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export OMP_NUM_THREADS=8</a:t>
            </a:r>
          </a:p>
          <a:p>
            <a:pPr marL="777875" lvl="2" indent="-358775">
              <a:lnSpc>
                <a:spcPct val="90000"/>
              </a:lnSpc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$PBS_O_WORKDIR</a:t>
            </a: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+x job</a:t>
            </a:r>
          </a:p>
          <a:p>
            <a:pPr marL="777875" lvl="2" indent="-358775">
              <a:lnSpc>
                <a:spcPct val="90000"/>
              </a:lnSpc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777875" lvl="2" indent="-358775">
              <a:lnSpc>
                <a:spcPct val="9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${MPI_OPENMPI_MPIEXEC} 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4 -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npernode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 ./job</a:t>
            </a:r>
          </a:p>
          <a:p>
            <a:pPr marL="777875" lvl="2" indent="-358775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64457" y="2510972"/>
            <a:ext cx="8098972" cy="3889828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8" y="1652588"/>
            <a:ext cx="9673771" cy="4921250"/>
          </a:xfrm>
        </p:spPr>
        <p:txBody>
          <a:bodyPr/>
          <a:lstStyle/>
          <a:p>
            <a:pPr marL="358775" lvl="1" indent="-358775">
              <a:lnSpc>
                <a:spcPct val="90000"/>
              </a:lnSpc>
            </a:pPr>
            <a:r>
              <a:rPr lang="en-US" dirty="0" smtClean="0"/>
              <a:t>Application specific jobs (NAMD):</a:t>
            </a:r>
          </a:p>
          <a:p>
            <a:pPr marL="777875" lvl="2" indent="-358775">
              <a:lnSpc>
                <a:spcPct val="90000"/>
              </a:lnSpc>
            </a:pPr>
            <a:r>
              <a:rPr lang="en-US" i="1" dirty="0" smtClean="0">
                <a:solidFill>
                  <a:srgbClr val="92D050"/>
                </a:solidFill>
              </a:rPr>
              <a:t>http://wiki.ipb.ac.rs/index.php/Application_specific_job_example_(NAMD)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#!/bin/bash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#PBS -q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hpsee</a:t>
            </a: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#PBS -l nodes=4:ppn=8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#PBS -l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walltime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=10:00:00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#PBS -e ${PBS_JOBID}.err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#PBS -o ${PBS_JOBID}.out</a:t>
            </a:r>
          </a:p>
          <a:p>
            <a:pPr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$PBS_O_WORKDIR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+x script.sh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./script.sh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64457" y="2510972"/>
            <a:ext cx="8098972" cy="3889828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system job control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check the status of job use the following command: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qstat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&lt;ЈОВ_ID&gt;</a:t>
            </a:r>
          </a:p>
          <a:p>
            <a:r>
              <a:rPr lang="en-US" dirty="0" smtClean="0"/>
              <a:t>Alternatively check the status of all your jobs using the following syntax of the </a:t>
            </a:r>
            <a:r>
              <a:rPr lang="en-US" dirty="0" err="1" smtClean="0"/>
              <a:t>qstat</a:t>
            </a:r>
            <a:r>
              <a:rPr lang="en-US" dirty="0" smtClean="0"/>
              <a:t> command: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qstat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-u &lt;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user_name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dirty="0" smtClean="0"/>
              <a:t>To get detailed information about your job use the following command: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qstat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-f &lt;JOB_ID&gt;</a:t>
            </a:r>
          </a:p>
          <a:p>
            <a:r>
              <a:rPr lang="en-US" dirty="0" smtClean="0"/>
              <a:t>If, for some reason, you want to cancel a job following command should be executed: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qdel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&lt;JOB_ID&gt;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system job control and monitoring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92088" y="2175103"/>
          <a:ext cx="951865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941"/>
                <a:gridCol w="71417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information about queues and jobs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queues on system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queue </a:t>
                      </a:r>
                      <a:r>
                        <a:rPr lang="fr-FR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limits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all queues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jobs on system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–au </a:t>
                      </a:r>
                      <a:r>
                        <a:rPr lang="en-US" i="1" dirty="0" err="1" smtClean="0"/>
                        <a:t>userID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jobs owned by user </a:t>
                      </a:r>
                      <a:r>
                        <a:rPr lang="en-US" sz="180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userID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jobs with status comments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running jobs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system job control and monitoring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idx="1"/>
          </p:nvPr>
        </p:nvGraphicFramePr>
        <p:xfrm>
          <a:off x="192088" y="2175103"/>
          <a:ext cx="951865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055"/>
                <a:gridCol w="70255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- f </a:t>
                      </a:r>
                      <a:r>
                        <a:rPr lang="en-US" dirty="0" err="1" smtClean="0"/>
                        <a:t>jobID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information known about specified job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addition to the basic information, nodes allocated to a job are listed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–</a:t>
                      </a:r>
                      <a:r>
                        <a:rPr lang="en-US" dirty="0" err="1" smtClean="0"/>
                        <a:t>Qf</a:t>
                      </a:r>
                      <a:r>
                        <a:rPr lang="en-US" dirty="0" smtClean="0"/>
                        <a:t> &lt;queue&gt;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all information about specified queue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qstat</a:t>
                      </a:r>
                      <a:r>
                        <a:rPr lang="en-US" dirty="0" smtClean="0"/>
                        <a:t> 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 summary information about the PBS server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qdel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jobID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delete the batch job with </a:t>
                      </a:r>
                      <a:r>
                        <a:rPr lang="en-US" sz="180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jobID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qalter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 a batch job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a job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50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?</a:t>
            </a:r>
            <a:endParaRPr lang="en-US" sz="35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Access to login node</a:t>
            </a:r>
          </a:p>
          <a:p>
            <a:endParaRPr lang="en-US" dirty="0" smtClean="0"/>
          </a:p>
          <a:p>
            <a:r>
              <a:rPr lang="en-US" dirty="0" smtClean="0"/>
              <a:t> Preparing job submitting scripts</a:t>
            </a:r>
          </a:p>
          <a:p>
            <a:endParaRPr lang="en-US" dirty="0" smtClean="0"/>
          </a:p>
          <a:p>
            <a:r>
              <a:rPr lang="en-US" dirty="0" smtClean="0"/>
              <a:t> Submitting jobs:</a:t>
            </a:r>
          </a:p>
          <a:p>
            <a:pPr lvl="1"/>
            <a:r>
              <a:rPr lang="en-US" dirty="0" smtClean="0"/>
              <a:t>Serial jobs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jobs</a:t>
            </a:r>
          </a:p>
          <a:p>
            <a:pPr lvl="1"/>
            <a:r>
              <a:rPr lang="en-US" dirty="0" smtClean="0"/>
              <a:t>MPI jobs</a:t>
            </a:r>
          </a:p>
          <a:p>
            <a:pPr lvl="1"/>
            <a:r>
              <a:rPr lang="en-US" dirty="0" smtClean="0"/>
              <a:t>Hybrid jobs</a:t>
            </a:r>
          </a:p>
          <a:p>
            <a:pPr lvl="1"/>
            <a:r>
              <a:rPr lang="en-US" dirty="0" smtClean="0"/>
              <a:t>Application specific jobs </a:t>
            </a:r>
            <a:r>
              <a:rPr lang="en-US" smtClean="0"/>
              <a:t>(</a:t>
            </a:r>
            <a:r>
              <a:rPr lang="en-US" smtClean="0"/>
              <a:t>NAMD)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Batch system job control and monitoring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login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PARADOX login node 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ui.ipb.ac.rs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Access via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ssh</a:t>
            </a:r>
            <a:r>
              <a:rPr lang="en-US" b="1" dirty="0" smtClean="0"/>
              <a:t> </a:t>
            </a:r>
            <a:r>
              <a:rPr lang="en-US" dirty="0" smtClean="0"/>
              <a:t>(remote login </a:t>
            </a:r>
            <a:r>
              <a:rPr lang="en-US" smtClean="0"/>
              <a:t>program)</a:t>
            </a:r>
            <a:endParaRPr lang="en-US" sz="3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		</a:t>
            </a:r>
          </a:p>
          <a:p>
            <a:pPr lvl="1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ssh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username@ui.ipb.ac.rs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dirty="0" smtClean="0"/>
              <a:t> If you need a graphical environment you have to use the -X option</a:t>
            </a:r>
            <a:r>
              <a:rPr lang="en-US" b="1" dirty="0" smtClean="0"/>
              <a:t>:</a:t>
            </a: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ssh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username@ui.ipb.ac.rs -X</a:t>
            </a:r>
            <a:endParaRPr lang="en-US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login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transfer </a:t>
            </a:r>
          </a:p>
          <a:p>
            <a:pPr lvl="1">
              <a:buNone/>
            </a:pPr>
            <a:r>
              <a:rPr lang="en-US" dirty="0" smtClean="0"/>
              <a:t>To transfer files between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ui.ipb.ac.rs</a:t>
            </a:r>
            <a:r>
              <a:rPr lang="en-US" dirty="0" smtClean="0"/>
              <a:t> and your local machine, you can use the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scp</a:t>
            </a:r>
            <a:r>
              <a:rPr lang="en-US" dirty="0" smtClean="0"/>
              <a:t> command. Create an archive with the directories you want to copy (it will be faster to transfer):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tar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cvzf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archivename.tgz directoryname1 directoryname2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1">
              <a:buNone/>
            </a:pPr>
            <a:r>
              <a:rPr lang="en-US" dirty="0" smtClean="0"/>
              <a:t>or in the case of a file: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tar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cvzf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archivename.tgz filename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1">
              <a:buNone/>
            </a:pPr>
            <a:r>
              <a:rPr lang="en-US" dirty="0" smtClean="0"/>
              <a:t>Transfer the archive to your home directory at </a:t>
            </a:r>
            <a:r>
              <a:rPr lang="en-US" dirty="0" err="1" smtClean="0"/>
              <a:t>ui.ipb.ac.rs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scp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archivename.tgz username@ui.ipb.ac.rs:</a:t>
            </a:r>
          </a:p>
          <a:p>
            <a:pPr lvl="1">
              <a:buNone/>
            </a:pPr>
            <a:r>
              <a:rPr lang="en-US" dirty="0" smtClean="0">
                <a:cs typeface="Consolas" pitchFamily="49" charset="0"/>
              </a:rPr>
              <a:t>Login on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cs typeface="Consolas" pitchFamily="49" charset="0"/>
              </a:rPr>
              <a:t>ui.ipb.ac.rs</a:t>
            </a:r>
            <a:r>
              <a:rPr lang="en-US" dirty="0" smtClean="0">
                <a:cs typeface="Consolas" pitchFamily="49" charset="0"/>
              </a:rPr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ssh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username@ipb.ac.rs</a:t>
            </a:r>
          </a:p>
          <a:p>
            <a:pPr lvl="1">
              <a:buNone/>
            </a:pPr>
            <a:r>
              <a:rPr lang="en-US" dirty="0" smtClean="0"/>
              <a:t> Uncompress the archive in your target directory: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tar 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xvzf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archivename.tgz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destinationdirectory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login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file systems available to users at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ui.ipb.ac.rs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/home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nfs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File systems have directories like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/home/&lt;USERNAME&gt;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nfs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/&lt;USERNAME&gt;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is shared between all nodes on the cluster</a:t>
            </a:r>
            <a:endParaRPr lang="en-US" dirty="0" smtClean="0">
              <a:latin typeface="+mj-lt"/>
              <a:cs typeface="Consolas" pitchFamily="49" charset="0"/>
            </a:endParaRPr>
          </a:p>
          <a:p>
            <a:pPr lvl="1"/>
            <a:r>
              <a:rPr lang="en-US" dirty="0" smtClean="0">
                <a:cs typeface="Consolas" pitchFamily="49" charset="0"/>
              </a:rPr>
              <a:t>It is required to put all executables and data used by jobs in this directory.</a:t>
            </a:r>
          </a:p>
          <a:p>
            <a:pPr lvl="1"/>
            <a:r>
              <a:rPr lang="en-US" dirty="0" smtClean="0">
                <a:cs typeface="Consolas" pitchFamily="49" charset="0"/>
              </a:rPr>
              <a:t>There is another local file system available on each worker node: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/scratch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+mj-lt"/>
                <a:cs typeface="Consolas" pitchFamily="49" charset="0"/>
              </a:rPr>
              <a:t>which is used for temporary storage of running jobs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en-US" dirty="0" smtClean="0">
              <a:cs typeface="Consolas" pitchFamily="49" charset="0"/>
            </a:endParaRPr>
          </a:p>
          <a:p>
            <a:endParaRPr lang="en-US" dirty="0" smtClean="0">
              <a:latin typeface="+mj-lt"/>
              <a:cs typeface="Consolas" pitchFamily="49" charset="0"/>
            </a:endParaRPr>
          </a:p>
          <a:p>
            <a:endParaRPr lang="en-US" dirty="0" smtClean="0">
              <a:latin typeface="+mj-lt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job submitting scripts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Portable batch system</a:t>
            </a:r>
          </a:p>
          <a:p>
            <a:pPr lvl="1"/>
            <a:r>
              <a:rPr lang="en-US" dirty="0" smtClean="0"/>
              <a:t>Job submissions </a:t>
            </a:r>
          </a:p>
          <a:p>
            <a:pPr lvl="1"/>
            <a:r>
              <a:rPr lang="en-US" dirty="0" smtClean="0"/>
              <a:t>Resources allocations </a:t>
            </a:r>
          </a:p>
          <a:p>
            <a:pPr lvl="1"/>
            <a:r>
              <a:rPr lang="en-US" dirty="0" smtClean="0"/>
              <a:t>Jobs launching</a:t>
            </a:r>
          </a:p>
          <a:p>
            <a:pPr lvl="1"/>
            <a:r>
              <a:rPr lang="en-US" dirty="0" smtClean="0"/>
              <a:t>PBS server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ce64.ipb.ac.rs</a:t>
            </a:r>
            <a:endParaRPr lang="en-US" dirty="0" smtClean="0"/>
          </a:p>
          <a:p>
            <a:pPr lvl="1"/>
            <a:r>
              <a:rPr lang="en-US" dirty="0" smtClean="0"/>
              <a:t>command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qsub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ui.ipb.ac.rs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Queue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hpsee</a:t>
            </a:r>
            <a:r>
              <a:rPr lang="en-US" b="1" dirty="0" smtClean="0"/>
              <a:t> </a:t>
            </a:r>
            <a:r>
              <a:rPr lang="en-US" dirty="0" smtClean="0"/>
              <a:t>is available for user’s job submission</a:t>
            </a:r>
          </a:p>
          <a:p>
            <a:pPr lvl="1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To submit a job, you first have to write a shell script which contains: </a:t>
            </a:r>
          </a:p>
          <a:p>
            <a:pPr lvl="1"/>
            <a:r>
              <a:rPr lang="en-US" dirty="0" smtClean="0"/>
              <a:t>A set of directives (beginning with #PBS) which describe needed resources for your job</a:t>
            </a:r>
          </a:p>
          <a:p>
            <a:pPr lvl="1"/>
            <a:r>
              <a:rPr lang="en-US" dirty="0" smtClean="0"/>
              <a:t>Lines necessary to execute your code</a:t>
            </a:r>
          </a:p>
          <a:p>
            <a:pPr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job submitting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4494212" cy="4921250"/>
          </a:xfrm>
        </p:spPr>
        <p:txBody>
          <a:bodyPr/>
          <a:lstStyle/>
          <a:p>
            <a:r>
              <a:rPr lang="en-US" dirty="0" smtClean="0"/>
              <a:t>PBS script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#!/bin/bash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-q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hpsee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-l nodes=1:ppn=1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-l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walltime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=00:10:00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-e ${PBS_JOBID}.err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#PBS -o ${PBS_JOBID}.out </a:t>
            </a:r>
          </a:p>
          <a:p>
            <a:pPr lvl="1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$PBS_O_WORKDIR </a:t>
            </a:r>
          </a:p>
          <a:p>
            <a:pPr lvl="1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+x job.sh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./job.sh</a:t>
            </a:r>
            <a:endParaRPr lang="en-US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2171700"/>
            <a:ext cx="3886200" cy="3848100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94288" y="1639888"/>
            <a:ext cx="4494212" cy="45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885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 script</a:t>
            </a:r>
          </a:p>
          <a:p>
            <a:pPr marL="777875" marR="0" lvl="1" indent="-300038" algn="l" defTabSz="9588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777875" lvl="1" indent="-300038" algn="l" defTabSz="958850" eaLnBrk="0" hangingPunct="0">
              <a:buClr>
                <a:srgbClr val="2164A8"/>
              </a:buClr>
              <a:buSzPct val="75000"/>
            </a:pPr>
            <a:r>
              <a:rPr lang="en-US" sz="2000" b="0" kern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#!/bin/bash</a:t>
            </a:r>
          </a:p>
          <a:p>
            <a:pPr marL="777875" lvl="1" indent="-300038" algn="l" defTabSz="958850" eaLnBrk="0" hangingPunct="0">
              <a:buClr>
                <a:srgbClr val="2164A8"/>
              </a:buClr>
              <a:buSzPct val="75000"/>
            </a:pPr>
            <a:r>
              <a:rPr lang="en-US" sz="2000" b="0" kern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date</a:t>
            </a:r>
          </a:p>
          <a:p>
            <a:pPr marL="777875" lvl="1" indent="-300038" algn="l" defTabSz="958850" eaLnBrk="0" hangingPunct="0">
              <a:buClr>
                <a:srgbClr val="2164A8"/>
              </a:buClr>
              <a:buSzPct val="75000"/>
            </a:pPr>
            <a:r>
              <a:rPr lang="en-US" sz="2000" b="0" kern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hostname</a:t>
            </a:r>
          </a:p>
          <a:p>
            <a:pPr marL="777875" lvl="1" indent="-300038" algn="l" defTabSz="958850" eaLnBrk="0" hangingPunct="0">
              <a:buClr>
                <a:srgbClr val="2164A8"/>
              </a:buClr>
              <a:buSzPct val="75000"/>
            </a:pPr>
            <a:r>
              <a:rPr lang="en-US" sz="2000" b="0" kern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pwd</a:t>
            </a:r>
            <a:endParaRPr lang="en-US" sz="2000" b="0" kern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777875" lvl="1" indent="-300038" algn="l" defTabSz="958850" eaLnBrk="0" hangingPunct="0">
              <a:buClr>
                <a:srgbClr val="2164A8"/>
              </a:buClr>
              <a:buSzPct val="75000"/>
            </a:pPr>
            <a:r>
              <a:rPr lang="en-US" sz="2000" b="0" kern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sleep 10</a:t>
            </a:r>
          </a:p>
          <a:p>
            <a:pPr marL="777875" lvl="1" indent="-300038" algn="l" defTabSz="958850" eaLnBrk="0" hangingPunct="0">
              <a:buClr>
                <a:srgbClr val="2164A8"/>
              </a:buClr>
              <a:buSzPct val="75000"/>
            </a:pPr>
            <a:endParaRPr lang="en-US" sz="2000" b="0" kern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777875" marR="0" lvl="1" indent="-300038" algn="l" defTabSz="9588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08600" y="2171700"/>
            <a:ext cx="3886200" cy="3848100"/>
          </a:xfrm>
          <a:prstGeom prst="roundRect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job submitting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#!/bin/bash </a:t>
            </a:r>
            <a:r>
              <a:rPr lang="en-US" dirty="0" smtClean="0"/>
              <a:t>- Specifies the shell to be used when executing the command portion of the script.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#PBS -q &lt;queue&gt; </a:t>
            </a:r>
            <a:r>
              <a:rPr lang="en-US" dirty="0" smtClean="0"/>
              <a:t>- Directs the job to the specified queue. Queue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hpsee</a:t>
            </a:r>
            <a:r>
              <a:rPr lang="en-US" b="1" dirty="0" smtClean="0"/>
              <a:t> </a:t>
            </a:r>
            <a:r>
              <a:rPr lang="en-US" dirty="0" smtClean="0"/>
              <a:t>should be used.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#PBS -o &lt;name&gt; </a:t>
            </a:r>
            <a:r>
              <a:rPr lang="en-US" dirty="0" smtClean="0"/>
              <a:t>- Writes standard output to &lt;name&gt;. $PBS_JOBID is an environment variable created by PBS that contains the PBS job identifier.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#PBS -e &lt;name&gt; </a:t>
            </a:r>
            <a:r>
              <a:rPr lang="en-US" dirty="0" smtClean="0"/>
              <a:t>- Writes standard error to &lt;name&gt;.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job submitting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#PBS -l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walltime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=&lt;time&gt; </a:t>
            </a:r>
            <a:r>
              <a:rPr lang="en-US" dirty="0" smtClean="0"/>
              <a:t>- Maximum wall-clock time. &lt;time&gt; is in the format HH:MM:SS.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#PBS -l nodes=1:ppn=1 </a:t>
            </a:r>
            <a:r>
              <a:rPr lang="en-US" dirty="0" smtClean="0"/>
              <a:t>– Number of nodes to be reserved for exclusive use by the job and number of virtual processors per node (</a:t>
            </a:r>
            <a:r>
              <a:rPr lang="en-US" dirty="0" err="1" smtClean="0"/>
              <a:t>ppn</a:t>
            </a:r>
            <a:r>
              <a:rPr lang="en-US" dirty="0" smtClean="0"/>
              <a:t>) requested for this job. 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$PBS_O_WORKDIR </a:t>
            </a:r>
            <a:r>
              <a:rPr lang="en-US" dirty="0" smtClean="0"/>
              <a:t>- Change to the initial working directory 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chmod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+x job.sh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 </a:t>
            </a:r>
            <a:r>
              <a:rPr lang="en-US" dirty="0" smtClean="0">
                <a:latin typeface="+mj-lt"/>
                <a:cs typeface="Consolas" pitchFamily="49" charset="0"/>
              </a:rPr>
              <a:t>s</a:t>
            </a:r>
            <a:r>
              <a:rPr lang="en-US" dirty="0" smtClean="0">
                <a:cs typeface="Consolas" pitchFamily="49" charset="0"/>
              </a:rPr>
              <a:t>etting execute permission on job.sh file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./job.sh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– execute job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PARADOXical</a:t>
            </a:r>
            <a:r>
              <a:rPr lang="en-US" dirty="0"/>
              <a:t> Training, 14 October 2011, Belgrade, Serbia 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3440</TotalTime>
  <Words>1232</Words>
  <Application>Microsoft Office PowerPoint</Application>
  <PresentationFormat>A4 Paper (210x297 mm)</PresentationFormat>
  <Paragraphs>236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SEEGRID-ppt-template</vt:lpstr>
      <vt:lpstr>PARADOX Cluster job management</vt:lpstr>
      <vt:lpstr>Overview</vt:lpstr>
      <vt:lpstr>Access to login node</vt:lpstr>
      <vt:lpstr>Access to login node</vt:lpstr>
      <vt:lpstr>Access to login node</vt:lpstr>
      <vt:lpstr>Preparing job submitting scripts</vt:lpstr>
      <vt:lpstr>Preparing job submitting scripts</vt:lpstr>
      <vt:lpstr>Preparing job submitting scripts</vt:lpstr>
      <vt:lpstr>Preparing job submitting scripts</vt:lpstr>
      <vt:lpstr>Preparing job submitting scripts</vt:lpstr>
      <vt:lpstr>Submitting jobs</vt:lpstr>
      <vt:lpstr>Submitting jobs</vt:lpstr>
      <vt:lpstr>Submitting jobs</vt:lpstr>
      <vt:lpstr>Submitting jobs</vt:lpstr>
      <vt:lpstr>Submitting jobs</vt:lpstr>
      <vt:lpstr>Batch system job control and monitoring</vt:lpstr>
      <vt:lpstr>Batch system job control and monitoring</vt:lpstr>
      <vt:lpstr>Batch system job control and monitoring</vt:lpstr>
      <vt:lpstr>Questions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ngrkic</cp:lastModifiedBy>
  <cp:revision>177</cp:revision>
  <dcterms:created xsi:type="dcterms:W3CDTF">2004-04-29T08:03:52Z</dcterms:created>
  <dcterms:modified xsi:type="dcterms:W3CDTF">2011-10-14T06:50:18Z</dcterms:modified>
</cp:coreProperties>
</file>