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10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93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Default Extension="rels" ContentType="application/vnd.openxmlformats-package.relationships+xml"/>
  <Override PartName="/ppt/slides/slide26.xml" ContentType="application/vnd.openxmlformats-officedocument.presentationml.slide+xml"/>
  <Override PartName="/ppt/slideLayouts/slideLayout85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1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Default Extension="pdf" ContentType="application/pdf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  <p:sldMasterId r:id="rId2"/>
    <p:sldMasterId r:id="rId3"/>
    <p:sldMasterId r:id="rId4"/>
    <p:sldMasterId r:id="rId5"/>
    <p:sldMasterId r:id="rId6"/>
    <p:sldMasterId r:id="rId7"/>
    <p:sldMasterId r:id="rId8"/>
    <p:sldMasterId r:id="rId9"/>
    <p:sldMasterId r:id="rId10"/>
    <p:sldMasterId r:id="rId11"/>
    <p:sldMasterId r:id="rId12"/>
  </p:sldMasterIdLst>
  <p:notesMasterIdLst>
    <p:notesMasterId r:id="rId48"/>
  </p:notesMasterIdLst>
  <p:sldIdLst>
    <p:sldId id="274" r:id="rId13"/>
    <p:sldId id="283" r:id="rId14"/>
    <p:sldId id="318" r:id="rId15"/>
    <p:sldId id="284" r:id="rId16"/>
    <p:sldId id="285" r:id="rId17"/>
    <p:sldId id="315" r:id="rId18"/>
    <p:sldId id="316" r:id="rId19"/>
    <p:sldId id="337" r:id="rId20"/>
    <p:sldId id="286" r:id="rId21"/>
    <p:sldId id="287" r:id="rId22"/>
    <p:sldId id="288" r:id="rId23"/>
    <p:sldId id="289" r:id="rId24"/>
    <p:sldId id="290" r:id="rId25"/>
    <p:sldId id="291" r:id="rId26"/>
    <p:sldId id="344" r:id="rId27"/>
    <p:sldId id="292" r:id="rId28"/>
    <p:sldId id="293" r:id="rId29"/>
    <p:sldId id="294" r:id="rId30"/>
    <p:sldId id="295" r:id="rId31"/>
    <p:sldId id="296" r:id="rId32"/>
    <p:sldId id="297" r:id="rId33"/>
    <p:sldId id="345" r:id="rId34"/>
    <p:sldId id="298" r:id="rId35"/>
    <p:sldId id="299" r:id="rId36"/>
    <p:sldId id="300" r:id="rId37"/>
    <p:sldId id="346" r:id="rId38"/>
    <p:sldId id="301" r:id="rId39"/>
    <p:sldId id="302" r:id="rId40"/>
    <p:sldId id="303" r:id="rId41"/>
    <p:sldId id="306" r:id="rId42"/>
    <p:sldId id="333" r:id="rId43"/>
    <p:sldId id="342" r:id="rId44"/>
    <p:sldId id="334" r:id="rId45"/>
    <p:sldId id="335" r:id="rId46"/>
    <p:sldId id="313" r:id="rId47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76011" autoAdjust="0"/>
  </p:normalViewPr>
  <p:slideViewPr>
    <p:cSldViewPr>
      <p:cViewPr varScale="1">
        <p:scale>
          <a:sx n="86" d="100"/>
          <a:sy n="86" d="100"/>
        </p:scale>
        <p:origin x="-1240" y="-11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2CCD4-8A1F-FA48-AFEE-EDEDA36C6D3A}" type="datetimeFigureOut">
              <a:rPr lang="en-US" smtClean="0"/>
              <a:pPr/>
              <a:t>7/11/11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0A13A-2225-B14C-879A-2694ED9D7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A13A-2225-B14C-879A-2694ED9D79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point to switch to exercises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A13A-2225-B14C-879A-2694ED9D795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7900" y="2159000"/>
            <a:ext cx="14795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9850" y="2159000"/>
            <a:ext cx="14795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37F0E6-9045-7243-9CE4-F8CAEAF63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D261C3-98FE-D74A-B17E-B9156D4B8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AF7182-8EF2-D448-ABE6-76B7AF59C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DB5B38-2EA0-894B-A70A-D3784A81D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485900"/>
            <a:ext cx="410845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485900"/>
            <a:ext cx="410845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6EB773-139A-344C-96A2-475BEB18A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6849A0-6CCE-E848-A72C-03C9ED97B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981AAE-1880-C541-A297-E0A820FC0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F4F8E9-67F1-1B45-870E-092839ACE7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555E95-2BEA-264E-BF5E-975FBE493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2B6BAC-1DC2-1B48-8880-1DF4F31A6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F8238A-1AF3-954C-A61F-BDCB55B5E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5A44CE-A19B-9C46-A09D-3D2724DB8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3975" y="393700"/>
            <a:ext cx="2257425" cy="652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1700" y="393700"/>
            <a:ext cx="6619875" cy="652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CC1AB2-4B4F-2F4D-848C-4DB2EE4A4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2F27D0-8D3F-FF45-B0A7-EBD2A5054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485900"/>
            <a:ext cx="410845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485900"/>
            <a:ext cx="410845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15F765-AB37-B24B-A177-4DC860E58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DF5B1C-D297-5F40-BBD0-29D4D5A68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E357C2-F403-2547-914D-5FF1B1B64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432B84-8671-F047-ACE9-43D66C406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E17315-E124-E74E-B168-F7D873A3F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0E69BF-F2D4-A14B-98D9-8E79B706C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40BE99-6E7A-3D47-9B7D-1B2F08D6E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3975" y="393700"/>
            <a:ext cx="2257425" cy="652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1700" y="393700"/>
            <a:ext cx="6619875" cy="652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8BDADC-8145-0C4B-8A66-F19659A36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746500"/>
            <a:ext cx="22415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8450" y="3746500"/>
            <a:ext cx="22415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1125" y="1104900"/>
            <a:ext cx="1158875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104900"/>
            <a:ext cx="332422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df"/><Relationship Id="rId14" Type="http://schemas.openxmlformats.org/officeDocument/2006/relationships/image" Target="../media/image38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pdf"/><Relationship Id="rId14" Type="http://schemas.openxmlformats.org/officeDocument/2006/relationships/image" Target="../media/image381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df"/><Relationship Id="rId14" Type="http://schemas.openxmlformats.org/officeDocument/2006/relationships/image" Target="../media/image38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82800"/>
            <a:ext cx="81788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4"/>
              <a:srcRect/>
              <a:stretch>
                <a:fillRect/>
              </a:stretch>
            </p:blipFill>
          </mc:Fallback>
        </mc:AlternateContent>
        <p:spPr bwMode="auto">
          <a:xfrm>
            <a:off x="0" y="-258763"/>
            <a:ext cx="10175875" cy="1573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/>
          </p:cNvSpPr>
          <p:nvPr/>
        </p:nvSpPr>
        <p:spPr bwMode="auto">
          <a:xfrm>
            <a:off x="0" y="5105400"/>
            <a:ext cx="10160000" cy="2514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175">
            <a:solidFill>
              <a:schemeClr val="tx1">
                <a:alpha val="48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7900" y="2159000"/>
            <a:ext cx="31115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10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23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68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224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53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25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97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6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41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10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23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68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224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53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25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97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6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41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485900"/>
            <a:ext cx="8369300" cy="543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Click to edit Master text styles</a:t>
            </a:r>
          </a:p>
          <a:p>
            <a:pPr lvl="1"/>
            <a:r>
              <a:rPr lang="en-US">
                <a:sym typeface="Verdana" charset="0"/>
              </a:rPr>
              <a:t>Second level</a:t>
            </a:r>
          </a:p>
          <a:p>
            <a:pPr lvl="2"/>
            <a:r>
              <a:rPr lang="en-US">
                <a:sym typeface="Verdana" charset="0"/>
              </a:rPr>
              <a:t>Third level</a:t>
            </a:r>
          </a:p>
          <a:p>
            <a:pPr lvl="3"/>
            <a:r>
              <a:rPr lang="en-US">
                <a:sym typeface="Verdana" charset="0"/>
              </a:rPr>
              <a:t>Fourth level</a:t>
            </a:r>
          </a:p>
          <a:p>
            <a:pPr lvl="4"/>
            <a:r>
              <a:rPr lang="en-US">
                <a:sym typeface="Verdana" charset="0"/>
              </a:rPr>
              <a:t>Fifth level</a:t>
            </a:r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0" y="7226300"/>
            <a:ext cx="10160000" cy="3937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65656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4"/>
              <a:srcRect/>
              <a:stretch>
                <a:fillRect/>
              </a:stretch>
            </p:blipFill>
          </mc:Fallback>
        </mc:AlternateContent>
        <p:spPr bwMode="auto">
          <a:xfrm>
            <a:off x="0" y="-258763"/>
            <a:ext cx="10175875" cy="1573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200" y="393700"/>
            <a:ext cx="85852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Click to edit Master title style</a:t>
            </a:r>
          </a:p>
        </p:txBody>
      </p:sp>
      <p:sp>
        <p:nvSpPr>
          <p:cNvPr id="1229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755188" y="7277100"/>
            <a:ext cx="31273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1919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6FDB7705-28E5-A040-917D-126E9CB4B2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38100" y="7296150"/>
            <a:ext cx="6870700" cy="2667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91919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Σεμινάρια HPC GridAUTH, 13 Ιουνίου 2007, Α.Π.Θ.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  <a:sym typeface="Verdana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9pPr>
    </p:titleStyle>
    <p:bodyStyle>
      <a:lvl1pPr marL="4968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1pPr>
      <a:lvl2pPr marL="815975" indent="-269875" algn="l" rtl="0" fontAlgn="base">
        <a:spcBef>
          <a:spcPts val="1800"/>
        </a:spcBef>
        <a:spcAft>
          <a:spcPct val="0"/>
        </a:spcAft>
        <a:buSzPct val="38000"/>
        <a:buChar char="•"/>
        <a:defRPr sz="20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2pPr>
      <a:lvl3pPr marL="1182688" indent="-293688" algn="l" rtl="0" fontAlgn="base">
        <a:spcBef>
          <a:spcPts val="1800"/>
        </a:spcBef>
        <a:spcAft>
          <a:spcPct val="0"/>
        </a:spcAft>
        <a:buSzPct val="38000"/>
        <a:buChar char="•"/>
        <a:defRPr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3pPr>
      <a:lvl4pPr marL="15382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4pPr>
      <a:lvl5pPr marL="18811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5pPr>
      <a:lvl6pPr marL="23383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6pPr>
      <a:lvl7pPr marL="27955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7pPr>
      <a:lvl8pPr marL="32527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8pPr>
      <a:lvl9pPr marL="37099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485900"/>
            <a:ext cx="8369300" cy="543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Click to edit Master text styles</a:t>
            </a:r>
          </a:p>
          <a:p>
            <a:pPr lvl="1"/>
            <a:r>
              <a:rPr lang="en-US">
                <a:sym typeface="Verdana" charset="0"/>
              </a:rPr>
              <a:t>Second level</a:t>
            </a:r>
          </a:p>
          <a:p>
            <a:pPr lvl="2"/>
            <a:r>
              <a:rPr lang="en-US">
                <a:sym typeface="Verdana" charset="0"/>
              </a:rPr>
              <a:t>Third level</a:t>
            </a:r>
          </a:p>
          <a:p>
            <a:pPr lvl="3"/>
            <a:r>
              <a:rPr lang="en-US">
                <a:sym typeface="Verdana" charset="0"/>
              </a:rPr>
              <a:t>Fourth level</a:t>
            </a:r>
          </a:p>
          <a:p>
            <a:pPr lvl="4"/>
            <a:r>
              <a:rPr lang="en-US">
                <a:sym typeface="Verdana" charset="0"/>
              </a:rPr>
              <a:t>Fifth level</a:t>
            </a: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0" y="7226300"/>
            <a:ext cx="10160000" cy="3937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65656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4"/>
              <a:srcRect/>
              <a:stretch>
                <a:fillRect/>
              </a:stretch>
            </p:blipFill>
          </mc:Fallback>
        </mc:AlternateContent>
        <p:spPr bwMode="auto">
          <a:xfrm>
            <a:off x="0" y="-258763"/>
            <a:ext cx="10175875" cy="1573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200" y="393700"/>
            <a:ext cx="85852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Click to edit Master title style</a:t>
            </a:r>
          </a:p>
        </p:txBody>
      </p:sp>
      <p:sp>
        <p:nvSpPr>
          <p:cNvPr id="205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755188" y="7277100"/>
            <a:ext cx="31273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1919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55043080-E784-D541-9638-9F718B600A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/>
          </p:cNvSpPr>
          <p:nvPr/>
        </p:nvSpPr>
        <p:spPr bwMode="auto">
          <a:xfrm>
            <a:off x="38100" y="7296150"/>
            <a:ext cx="6870700" cy="2667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91919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HP-SEE/PRACE</a:t>
            </a:r>
            <a:r>
              <a:rPr lang="en-US" sz="1200" dirty="0" smtClean="0">
                <a:solidFill>
                  <a:srgbClr val="91919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/</a:t>
            </a:r>
            <a:r>
              <a:rPr lang="en-US" sz="1200" dirty="0" err="1" smtClean="0">
                <a:solidFill>
                  <a:srgbClr val="91919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LinkSceem</a:t>
            </a:r>
            <a:r>
              <a:rPr lang="en-US" sz="1200" dirty="0" smtClean="0">
                <a:solidFill>
                  <a:srgbClr val="91919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Summer School</a:t>
            </a:r>
            <a:r>
              <a:rPr lang="en-US" sz="1200" dirty="0">
                <a:solidFill>
                  <a:srgbClr val="91919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,</a:t>
            </a:r>
            <a:r>
              <a:rPr lang="en-US" sz="1200" dirty="0" smtClean="0">
                <a:solidFill>
                  <a:srgbClr val="91919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13 July 2011</a:t>
            </a:r>
            <a:endParaRPr lang="en-US" sz="1200" dirty="0">
              <a:solidFill>
                <a:srgbClr val="91919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  <a:sym typeface="Verdana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ヒラギノ角ゴ ProN W3" charset="-128"/>
          <a:cs typeface="ヒラギノ角ゴ ProN W3" charset="-128"/>
          <a:sym typeface="Verdana" charset="0"/>
        </a:defRPr>
      </a:lvl9pPr>
    </p:titleStyle>
    <p:bodyStyle>
      <a:lvl1pPr marL="4968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1pPr>
      <a:lvl2pPr marL="815975" indent="-269875" algn="l" rtl="0" fontAlgn="base">
        <a:spcBef>
          <a:spcPts val="1800"/>
        </a:spcBef>
        <a:spcAft>
          <a:spcPct val="0"/>
        </a:spcAft>
        <a:buSzPct val="38000"/>
        <a:buChar char="•"/>
        <a:defRPr sz="20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2pPr>
      <a:lvl3pPr marL="1182688" indent="-293688" algn="l" rtl="0" fontAlgn="base">
        <a:spcBef>
          <a:spcPts val="1800"/>
        </a:spcBef>
        <a:spcAft>
          <a:spcPct val="0"/>
        </a:spcAft>
        <a:buSzPct val="38000"/>
        <a:buChar char="•"/>
        <a:defRPr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3pPr>
      <a:lvl4pPr marL="15382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4pPr>
      <a:lvl5pPr marL="18811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5pPr>
      <a:lvl6pPr marL="23383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6pPr>
      <a:lvl7pPr marL="27955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7pPr>
      <a:lvl8pPr marL="32527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8pPr>
      <a:lvl9pPr marL="3709988" indent="-293688" algn="l" rtl="0" fontAlgn="base">
        <a:spcBef>
          <a:spcPts val="1800"/>
        </a:spcBef>
        <a:spcAft>
          <a:spcPct val="0"/>
        </a:spcAft>
        <a:buSzPct val="38000"/>
        <a:buChar char="•"/>
        <a:defRPr sz="2600">
          <a:solidFill>
            <a:srgbClr val="C3683C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429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858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287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43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272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844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416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988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560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746500"/>
            <a:ext cx="46355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104900"/>
            <a:ext cx="46355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937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6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95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51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780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52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24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49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068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937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6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95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51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780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52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24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49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068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10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23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68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224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53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25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97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6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41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2032000"/>
            <a:ext cx="9334500" cy="1676400"/>
          </a:xfrm>
          <a:ln/>
        </p:spPr>
        <p:txBody>
          <a:bodyPr/>
          <a:lstStyle/>
          <a:p>
            <a:r>
              <a:rPr lang="en-US" sz="5400" dirty="0">
                <a:solidFill>
                  <a:srgbClr val="E857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Introduction to parallel computing concepts and </a:t>
            </a:r>
            <a:r>
              <a:rPr lang="en-US" sz="5400" dirty="0" err="1">
                <a:solidFill>
                  <a:srgbClr val="E857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technics</a:t>
            </a:r>
            <a:endParaRPr lang="en-US" sz="5400" dirty="0">
              <a:solidFill>
                <a:srgbClr val="E85733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4699000" y="5715000"/>
            <a:ext cx="5461000" cy="990600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outerShdw blurRad="76200" dist="38100" dir="270000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9534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 pitchFamily="-106" charset="0"/>
              </a:rPr>
              <a:t>Paschalis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9534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 pitchFamily="-106" charset="0"/>
              </a:rPr>
              <a:t>Korosoglou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9534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 pitchFamily="-106" charset="0"/>
              </a:rPr>
              <a:t> (</a:t>
            </a:r>
            <a:r>
              <a:rPr kumimoji="0" lang="en-US" sz="18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59534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 pitchFamily="-106" charset="0"/>
              </a:rPr>
              <a:t>support@grid.auth.gr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9534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 pitchFamily="-106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9534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 pitchFamily="-106" charset="0"/>
              </a:rPr>
              <a:t>User and Application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9534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 pitchFamily="-106" charset="0"/>
              </a:rPr>
              <a:t>Support Unit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9534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 pitchFamily="-106" charset="0"/>
              </a:rPr>
              <a:t>Scientific Computing Center @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9534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 pitchFamily="-106" charset="0"/>
              </a:rPr>
              <a:t>AUTH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289F-483E-6948-91F5-41A6B5362FE2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Message Passing Interface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MPI is a message passing library specification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not a language or compiler specification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no specific implementation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Source code portability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SMPs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clusters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heterogenous networks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83E49-5A38-D24D-8776-0A2DC514F5E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Types of communication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Initialization, Finalization and Synchronization calls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Point-to-Point calls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data movement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Collective calls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data movement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reduction operations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synchronization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CC82-3019-7A44-8A2C-99DB201F7C23}" type="slidenum">
              <a:rPr lang="en-US"/>
              <a:pPr/>
              <a:t>12</a:t>
            </a:fld>
            <a:endParaRPr 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MPI Features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Point-to-point communication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Collective communication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One-sided communication 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Communicators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User defined datatypes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Virtual topologies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MPI-I/O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682A-6B7C-2B43-A751-0FA4160371F1}" type="slidenum">
              <a:rPr lang="en-US"/>
              <a:pPr/>
              <a:t>13</a:t>
            </a:fld>
            <a:endParaRPr 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Basic MPI</a:t>
            </a: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MPI_Init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MPI_Comm_size (get number of processes)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MPI_Comm_rank (gets a rank value assigned to each process)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MPI_Send (cooperative point-to-point call used to send data to receiver)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 sz="2500"/>
              <a:t>MPI_Recv (</a:t>
            </a:r>
            <a:r>
              <a:rPr lang="en-US"/>
              <a:t>cooperative point-to-point call used to receive data from sender)</a:t>
            </a:r>
            <a:endParaRPr lang="en-US" sz="2500"/>
          </a:p>
          <a:p>
            <a:pPr marL="547688">
              <a:buFontTx/>
              <a:buBlip>
                <a:blip r:embed="rId2"/>
              </a:buBlip>
            </a:pPr>
            <a:r>
              <a:rPr lang="en-US" sz="2500"/>
              <a:t>MPI_Finalize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895600"/>
            <a:ext cx="8349184" cy="4215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54D3B-15BB-A841-999F-07F6E15B31A4}" type="slidenum">
              <a:rPr lang="en-US"/>
              <a:pPr/>
              <a:t>14</a:t>
            </a:fld>
            <a:endParaRPr lang="en-US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Hello World!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152" y="1524000"/>
            <a:ext cx="7112848" cy="267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895600"/>
            <a:ext cx="8349184" cy="4215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54D3B-15BB-A841-999F-07F6E15B31A4}" type="slidenum">
              <a:rPr lang="en-US"/>
              <a:pPr/>
              <a:t>15</a:t>
            </a:fld>
            <a:endParaRPr lang="en-US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Hello World!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152" y="1524000"/>
            <a:ext cx="7112848" cy="267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45200" y="5181600"/>
            <a:ext cx="41148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if ( </a:t>
            </a:r>
            <a:r>
              <a:rPr lang="en-US" sz="1800" dirty="0" err="1" smtClean="0"/>
              <a:t>ierror</a:t>
            </a:r>
            <a:r>
              <a:rPr lang="en-US" sz="1800" dirty="0" smtClean="0"/>
              <a:t> .ne. MPI_SUCCESS ) then</a:t>
            </a:r>
            <a:endParaRPr lang="en-US" sz="1800" dirty="0" smtClean="0"/>
          </a:p>
          <a:p>
            <a:pPr algn="l"/>
            <a:r>
              <a:rPr lang="en-US" sz="1800" dirty="0" smtClean="0"/>
              <a:t>     .</a:t>
            </a:r>
            <a:r>
              <a:rPr lang="en-US" sz="1800" dirty="0" smtClean="0"/>
              <a:t>.. do error handling as desired ...</a:t>
            </a:r>
          </a:p>
          <a:p>
            <a:pPr algn="l"/>
            <a:r>
              <a:rPr lang="en-US" sz="1800" dirty="0" smtClean="0"/>
              <a:t>end if</a:t>
            </a:r>
            <a:endParaRPr lang="en-US" sz="1800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rot="16200000" flipV="1">
            <a:off x="6096000" y="3175000"/>
            <a:ext cx="1371600" cy="264160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58E98-0EA9-034A-B1F5-A170E856052C}" type="slidenum">
              <a:rPr lang="en-US"/>
              <a:pPr/>
              <a:t>16</a:t>
            </a:fld>
            <a:endParaRPr 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Starting and exiting the MPI environment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0400" y="1828800"/>
            <a:ext cx="8763000" cy="4914900"/>
          </a:xfrm>
          <a:ln/>
        </p:spPr>
        <p:txBody>
          <a:bodyPr/>
          <a:lstStyle/>
          <a:p>
            <a:pPr marL="547688">
              <a:spcAft>
                <a:spcPts val="0"/>
              </a:spcAft>
              <a:buFontTx/>
              <a:buBlip>
                <a:blip r:embed="rId2"/>
              </a:buBlip>
            </a:pPr>
            <a:r>
              <a:rPr lang="en-US" dirty="0" err="1"/>
              <a:t>MPI_Init</a:t>
            </a:r>
            <a:endParaRPr lang="en-US" dirty="0"/>
          </a:p>
          <a:p>
            <a:pPr marL="890588" lvl="1" indent="-293688">
              <a:spcAft>
                <a:spcPts val="0"/>
              </a:spcAft>
              <a:buFontTx/>
              <a:buBlip>
                <a:blip r:embed="rId2"/>
              </a:buBlip>
            </a:pPr>
            <a:r>
              <a:rPr lang="en-US" dirty="0"/>
              <a:t>C style: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MPI_Init(int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*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argc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, char ***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argv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);</a:t>
            </a:r>
            <a:endParaRPr lang="en-US" dirty="0"/>
          </a:p>
          <a:p>
            <a:pPr marL="1233488" lvl="2">
              <a:spcAft>
                <a:spcPts val="0"/>
              </a:spcAft>
              <a:buFontTx/>
              <a:buBlip>
                <a:blip r:embed="rId2"/>
              </a:buBlip>
            </a:pPr>
            <a:r>
              <a:rPr lang="en-US" dirty="0"/>
              <a:t>accepts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argc</a:t>
            </a:r>
            <a:r>
              <a:rPr lang="en-US" dirty="0"/>
              <a:t> and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argv</a:t>
            </a:r>
            <a:r>
              <a:rPr lang="en-US" dirty="0"/>
              <a:t> variables (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main</a:t>
            </a:r>
            <a:r>
              <a:rPr lang="en-US" dirty="0"/>
              <a:t> arguments)</a:t>
            </a:r>
          </a:p>
          <a:p>
            <a:pPr marL="890588" lvl="1" indent="-293688">
              <a:spcAft>
                <a:spcPts val="0"/>
              </a:spcAft>
              <a:buFontTx/>
              <a:buBlip>
                <a:blip r:embed="rId2"/>
              </a:buBlip>
            </a:pPr>
            <a:r>
              <a:rPr lang="en-US" dirty="0"/>
              <a:t>F style: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MPI_INIT ( IERROR )</a:t>
            </a:r>
            <a:endParaRPr lang="en-US" sz="1800" dirty="0">
              <a:latin typeface="Courier New" charset="0"/>
              <a:sym typeface="Courier New" charset="0"/>
            </a:endParaRPr>
          </a:p>
          <a:p>
            <a:pPr marL="1233488" lvl="2">
              <a:spcAft>
                <a:spcPts val="0"/>
              </a:spcAft>
              <a:buFontTx/>
              <a:buBlip>
                <a:blip r:embed="rId2"/>
              </a:buBlip>
            </a:pPr>
            <a:r>
              <a:rPr lang="en-US" dirty="0"/>
              <a:t>Almost all Fortran MPI library calls have an integer return code</a:t>
            </a:r>
          </a:p>
          <a:p>
            <a:pPr marL="890588" lvl="1" indent="-293688">
              <a:spcAft>
                <a:spcPts val="0"/>
              </a:spcAft>
              <a:buFontTx/>
              <a:buBlip>
                <a:blip r:embed="rId2"/>
              </a:buBlip>
            </a:pPr>
            <a:r>
              <a:rPr lang="en-US" dirty="0"/>
              <a:t>Must be the </a:t>
            </a:r>
            <a:r>
              <a:rPr lang="en-US" b="1" dirty="0"/>
              <a:t>first</a:t>
            </a:r>
            <a:r>
              <a:rPr lang="en-US" dirty="0"/>
              <a:t> MPI function called in a program</a:t>
            </a:r>
          </a:p>
          <a:p>
            <a:pPr marL="547688">
              <a:spcAft>
                <a:spcPts val="0"/>
              </a:spcAft>
              <a:buFontTx/>
              <a:buBlip>
                <a:blip r:embed="rId2"/>
              </a:buBlip>
            </a:pPr>
            <a:r>
              <a:rPr lang="en-US" dirty="0" err="1"/>
              <a:t>MPI_Finalize</a:t>
            </a:r>
            <a:endParaRPr lang="en-US" dirty="0"/>
          </a:p>
          <a:p>
            <a:pPr marL="890588" lvl="1" indent="-293688">
              <a:spcAft>
                <a:spcPts val="0"/>
              </a:spcAft>
              <a:buFontTx/>
              <a:buBlip>
                <a:blip r:embed="rId2"/>
              </a:buBlip>
            </a:pPr>
            <a:r>
              <a:rPr lang="en-US" dirty="0"/>
              <a:t>C style: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MPI_Finalize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();</a:t>
            </a:r>
            <a:endParaRPr lang="en-US" sz="1800" dirty="0">
              <a:latin typeface="Courier New" charset="0"/>
              <a:sym typeface="Courier New" charset="0"/>
            </a:endParaRPr>
          </a:p>
          <a:p>
            <a:pPr marL="890588" lvl="1" indent="-293688">
              <a:spcAft>
                <a:spcPts val="0"/>
              </a:spcAft>
              <a:buFontTx/>
              <a:buBlip>
                <a:blip r:embed="rId2"/>
              </a:buBlip>
            </a:pPr>
            <a:r>
              <a:rPr lang="en-US" dirty="0"/>
              <a:t>F style: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MPI_FINALIZE ( IERROR )</a:t>
            </a:r>
            <a:endParaRPr lang="en-US" dirty="0">
              <a:latin typeface="Courier New" charset="0"/>
              <a:sym typeface="Courier Ne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EE604-3F36-1944-97DD-E6B2F3E93250}" type="slidenum">
              <a:rPr lang="en-US"/>
              <a:pPr/>
              <a:t>17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Communicators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All mpi specific communications take place with respect to a communicator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Communicator: A collection of processes and a context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MPI_COMM_WORLD</a:t>
            </a:r>
            <a:r>
              <a:rPr lang="en-US"/>
              <a:t> is the predefined communicator of all processes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Processes within a communicator are assigned a unique rank value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F5B41-B5FE-CF4D-8540-0899486F672B}" type="slidenum">
              <a:rPr lang="en-US"/>
              <a:pPr/>
              <a:t>18</a:t>
            </a:fld>
            <a:endParaRPr lang="en-US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 few basic considerations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 dirty="0" smtClean="0"/>
              <a:t>Q: How </a:t>
            </a:r>
            <a:r>
              <a:rPr lang="en-US" dirty="0"/>
              <a:t>many processes are there</a:t>
            </a:r>
            <a:r>
              <a:rPr lang="en-US" dirty="0" smtClean="0"/>
              <a:t>? A: (N)</a:t>
            </a:r>
          </a:p>
          <a:p>
            <a:pPr marL="890588" lvl="1" indent="-293688">
              <a:buFontTx/>
              <a:buBlip>
                <a:blip r:embed="rId2"/>
              </a:buBlip>
            </a:pPr>
            <a:r>
              <a:rPr lang="en-US" dirty="0"/>
              <a:t>(C)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MPI_Comm_size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( MPI_COMM_WORLD, &amp;size );</a:t>
            </a:r>
            <a:endParaRPr lang="en-US" dirty="0"/>
          </a:p>
          <a:p>
            <a:pPr marL="890588" lvl="1" indent="-293688">
              <a:buFontTx/>
              <a:buBlip>
                <a:blip r:embed="rId2"/>
              </a:buBlip>
            </a:pPr>
            <a:r>
              <a:rPr lang="en-US" dirty="0"/>
              <a:t>(F)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MPI_COMM_SIZE( MPI_COMM_WORLD, size,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ierr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  <a:endParaRPr lang="en-US" dirty="0" smtClean="0"/>
          </a:p>
          <a:p>
            <a:pPr marL="547688">
              <a:buFontTx/>
              <a:buBlip>
                <a:blip r:embed="rId2"/>
              </a:buBlip>
            </a:pPr>
            <a:r>
              <a:rPr lang="en-US" dirty="0" smtClean="0"/>
              <a:t>Q: Which </a:t>
            </a:r>
            <a:r>
              <a:rPr lang="en-US" dirty="0"/>
              <a:t>one is which</a:t>
            </a:r>
            <a:r>
              <a:rPr lang="en-US" dirty="0" smtClean="0"/>
              <a:t>? A: [0,(N-1)]</a:t>
            </a:r>
          </a:p>
          <a:p>
            <a:pPr marL="890588" lvl="1" indent="-293688">
              <a:buFontTx/>
              <a:buBlip>
                <a:blip r:embed="rId2"/>
              </a:buBlip>
            </a:pPr>
            <a:r>
              <a:rPr lang="en-US" dirty="0"/>
              <a:t>(C)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MPI_Comm_rank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( MPI_COMM_WORLD, &amp;rank );</a:t>
            </a:r>
            <a:endParaRPr lang="en-US" dirty="0"/>
          </a:p>
          <a:p>
            <a:pPr marL="890588" lvl="1" indent="-293688">
              <a:buFontTx/>
              <a:buBlip>
                <a:blip r:embed="rId2"/>
              </a:buBlip>
            </a:pPr>
            <a:r>
              <a:rPr lang="en-US" dirty="0"/>
              <a:t>(F)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MPI_COMM_RANK( MPI_COMM_WORLD, rank,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ierr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  <a:endParaRPr lang="en-US" dirty="0">
              <a:latin typeface="Courier New" charset="0"/>
              <a:sym typeface="Courier New" charset="0"/>
            </a:endParaRPr>
          </a:p>
          <a:p>
            <a:pPr marL="890588" lvl="1" indent="-293688">
              <a:buFontTx/>
              <a:buBlip>
                <a:blip r:embed="rId2"/>
              </a:buBlip>
            </a:pPr>
            <a:r>
              <a:rPr lang="en-US" dirty="0"/>
              <a:t>The rank number is between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0 </a:t>
            </a:r>
            <a:r>
              <a:rPr lang="en-US" dirty="0"/>
              <a:t>and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(size - 1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  <a:r>
              <a:rPr lang="en-US" dirty="0" smtClean="0">
                <a:sym typeface="Courier New" charset="0"/>
              </a:rPr>
              <a:t> unique per process</a:t>
            </a:r>
            <a:endParaRPr lang="en-US" dirty="0">
              <a:sym typeface="Courier Ne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E10C-53B1-9641-A566-E53D21AD9A08}" type="slidenum">
              <a:rPr lang="en-US"/>
              <a:pPr/>
              <a:t>19</a:t>
            </a:fld>
            <a:endParaRPr lang="en-US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Sending and receiving messages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1700" y="2590800"/>
            <a:ext cx="8369300" cy="4330700"/>
          </a:xfrm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Questions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Where is the data?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What type of data?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How much data is sent?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To whom is the data sent?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How does the receiver know which data to collect?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0400" y="1435100"/>
            <a:ext cx="3975100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FBDCC-87E8-1747-A1D2-2BE21127792B}" type="slidenum">
              <a:rPr lang="en-US"/>
              <a:pPr/>
              <a:t>2</a:t>
            </a:fld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Overview of Parallel computing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1700" y="1485900"/>
            <a:ext cx="8369300" cy="5676900"/>
          </a:xfrm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 dirty="0"/>
              <a:t>In parallel computing a program spawns several concurrent </a:t>
            </a:r>
            <a:r>
              <a:rPr lang="en-US" dirty="0" smtClean="0"/>
              <a:t>processes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decrease the runtime needed to solve a problem or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increase the problem size to be solved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 dirty="0"/>
              <a:t>The original problem is decomposed into tasks that ideally run independently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 dirty="0"/>
              <a:t>Source code development within some parallel programming environment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hardware platform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nature of the problem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performance goals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AFCD8-870E-5840-A43E-64DCEEACCFDC}" type="slidenum">
              <a:rPr lang="en-US"/>
              <a:pPr/>
              <a:t>20</a:t>
            </a:fld>
            <a:endParaRPr lang="en-US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is contained within a message?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message data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buffer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count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datatype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message envelope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source/destination rank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message tag (tags are used to discriminate among messages)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communicator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EF33-B9A1-B447-B350-DB08CAA8F54C}" type="slidenum">
              <a:rPr lang="en-US"/>
              <a:pPr/>
              <a:t>21</a:t>
            </a:fld>
            <a:endParaRPr lang="en-US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MPI Standard (Blocking) Send/Receive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1447800"/>
            <a:ext cx="9194800" cy="5778500"/>
          </a:xfrm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 dirty="0"/>
              <a:t>Syntax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MPI_Send(void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*buffer,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count,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MPI_Datatype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type,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dest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tag,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MPI_Comm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comm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);</a:t>
            </a:r>
            <a:endParaRPr lang="en-US" dirty="0"/>
          </a:p>
          <a:p>
            <a:pPr marL="866775" lvl="1">
              <a:buFontTx/>
              <a:buBlip>
                <a:blip r:embed="rId2"/>
              </a:buBlip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MPI_Recv(void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*buffer,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count,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MPI_Datatype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type,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src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tag,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MPI_Comm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comm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MPI_Status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status);</a:t>
            </a:r>
            <a:endParaRPr lang="en-US" dirty="0">
              <a:latin typeface="Courier New" charset="0"/>
              <a:sym typeface="Courier New" charset="0"/>
            </a:endParaRPr>
          </a:p>
          <a:p>
            <a:pPr marL="547688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dirty="0"/>
              <a:t>Processes are identified using </a:t>
            </a:r>
            <a:r>
              <a:rPr lang="en-US" dirty="0" err="1"/>
              <a:t>dest/src</a:t>
            </a:r>
            <a:r>
              <a:rPr lang="en-US" dirty="0"/>
              <a:t> values and the communicator within the message passing takes place</a:t>
            </a:r>
          </a:p>
          <a:p>
            <a:pPr marL="547688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dirty="0"/>
              <a:t>Tags are used to deal with multiple messages in an orderly manner</a:t>
            </a:r>
          </a:p>
          <a:p>
            <a:pPr marL="866775"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dirty="0"/>
              <a:t>MPI_ANY_TAG and MPI_ANY_SOURCE may be used as wildcards on the receiving process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</a:t>
            </a:r>
            <a:r>
              <a:rPr lang="en-US" dirty="0" err="1" smtClean="0"/>
              <a:t>Datatypes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BAC-1DC2-1B48-8880-1DF4F31A6F2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0160000" cy="58356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D17BF-9615-704E-BE58-409E38EAAE7C}" type="slidenum">
              <a:rPr lang="en-US"/>
              <a:pPr/>
              <a:t>23</a:t>
            </a:fld>
            <a:endParaRPr lang="en-US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Getting information about a message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Information of source and tag is stored in MPI_Status variable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status.MPI_SOURCE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status.MPI_TAG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MPI_Get_count can be used to determine how much data of a particular type has been received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MPI_Get_count( &amp;status, MPI_Datatype, &amp;count);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8F8A-EE26-3D4D-A8FC-02509C937D97}" type="slidenum">
              <a:rPr lang="en-US"/>
              <a:pPr/>
              <a:t>24</a:t>
            </a:fld>
            <a:endParaRPr lang="en-US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Yet another </a:t>
            </a:r>
            <a:r>
              <a:rPr lang="en-US" dirty="0" smtClean="0"/>
              <a:t>listing (deadlock?)</a:t>
            </a:r>
            <a:endParaRPr lang="en-US" dirty="0"/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4183944" y="1627909"/>
            <a:ext cx="5805311" cy="85898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600" dirty="0">
                <a:solidFill>
                  <a:srgbClr val="FD690C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Program Output:</a:t>
            </a:r>
          </a:p>
          <a:p>
            <a:pPr algn="l"/>
            <a:r>
              <a:rPr lang="en-US" sz="1600" dirty="0">
                <a:solidFill>
                  <a:srgbClr val="FD690C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from process 1 using tag 158 buf1[N-1] = </a:t>
            </a:r>
            <a:r>
              <a:rPr lang="en-US" sz="1600" dirty="0" smtClean="0">
                <a:solidFill>
                  <a:srgbClr val="FD690C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8.1</a:t>
            </a:r>
          </a:p>
          <a:p>
            <a:pPr algn="l"/>
            <a:r>
              <a:rPr lang="en-US" sz="1600" dirty="0" smtClean="0">
                <a:solidFill>
                  <a:srgbClr val="FD690C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from </a:t>
            </a:r>
            <a:r>
              <a:rPr lang="en-US" sz="1600" dirty="0">
                <a:solidFill>
                  <a:srgbClr val="FD690C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process 0 using tag 157 buf0[N-1] = 0.9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0" y="2324100"/>
            <a:ext cx="10160000" cy="4749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double buf0[N], buf1[N];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MPI_Status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status;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tag_of_message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src_of_message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if( rank == 0 )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{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for(int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=0;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&lt;N;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++)	buf0[i] = 0.1 * (double)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MPI_Send(buf0, N, MPI_DOUBLE, 1, 157, MPI_COMM_WORLD);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MPI_Recv(buf1, N, MPI_DOUBLE, 1, 158, MPI_COMM_WORLD, &amp;status);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tag_of_message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status.MPI_TAG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src_of_message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status.MPI_SOURCE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cout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&lt;&lt; "from process " &lt;&lt;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src_of_message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&lt;&lt; " using tag " &lt;&lt; 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tag_of_message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&lt;&lt; " buf1[N-1] = " &lt;&lt; buf1[N-1] &lt;&lt;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endl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}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else if ( rank == 1 )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{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for(int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=0;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&lt;N;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++)	buf1[i] = 0.9 * (double)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MPI_Send(buf1, N, MPI_DOUBLE, 0, 158, MPI_COMM_WORLD);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MPI_Recv(buf0, N, MPI_DOUBLE, 0, 157, MPI_COMM_WORLD, &amp;status);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tag_of_message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status.MPI_TAG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src_of_message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status.MPI_SOURCE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cout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&lt;&lt; "from process " &lt;&lt;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src_of_message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&lt;&lt; " using tag " &lt;&lt; 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	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tag_of_message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&lt;&lt; " buf0[N-1] = " &lt;&lt; buf0[N-1] &lt;&lt; 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endl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sz="1400" dirty="0" smtClean="0">
              <a:solidFill>
                <a:schemeClr val="tx1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622D0-A581-1F44-AFE6-BE4C73063E0D}" type="slidenum">
              <a:rPr lang="en-US"/>
              <a:pPr/>
              <a:t>25</a:t>
            </a:fld>
            <a:endParaRPr lang="en-US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Blocking communication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MPI_Send does not complete until buffer is empty (available for reuse)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MPI_Recv does not complete until buffer is full (available for use)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MPI uses internal buffers (the envelope) to pack messages, thus short messages do not produce deadlocks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To avoid deadlocks one either reverses the Send/Receive calls on one end or uses the Non-Blocking calls (MPI_Isend or MPI_Irecv respectively followed by MPI_Wait)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Blocking</a:t>
            </a:r>
            <a:r>
              <a:rPr lang="en-US" dirty="0" smtClean="0"/>
              <a:t>: If a function performs a blocking operation, then it will not return to the caller until the operation is complete.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Non-Blocking</a:t>
            </a:r>
            <a:r>
              <a:rPr lang="en-US" dirty="0" smtClean="0"/>
              <a:t>: If a function performs a non-blocking operation, it will return to the caller as soon as the requested function has been initialized.</a:t>
            </a:r>
            <a:r>
              <a:rPr lang="en-US" dirty="0" smtClean="0"/>
              <a:t> </a:t>
            </a:r>
          </a:p>
          <a:p>
            <a:r>
              <a:rPr lang="en-US" dirty="0" smtClean="0"/>
              <a:t>U</a:t>
            </a:r>
            <a:r>
              <a:rPr lang="en-US" dirty="0" smtClean="0"/>
              <a:t>sing </a:t>
            </a:r>
            <a:r>
              <a:rPr lang="en-US" dirty="0" smtClean="0"/>
              <a:t>non-blocking communication allows for higher program efficiency </a:t>
            </a:r>
            <a:r>
              <a:rPr lang="en-US" u="sng" dirty="0" smtClean="0"/>
              <a:t>if calculations can be performed while communication activity is going on</a:t>
            </a:r>
            <a:r>
              <a:rPr lang="en-US" dirty="0" smtClean="0"/>
              <a:t>. This is referred to as </a:t>
            </a:r>
            <a:r>
              <a:rPr lang="en-US" b="1" dirty="0" smtClean="0"/>
              <a:t>overlapping computation with </a:t>
            </a:r>
            <a:r>
              <a:rPr lang="en-US" b="1" dirty="0" smtClean="0"/>
              <a:t>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BAC-1DC2-1B48-8880-1DF4F31A6F2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45B38-DB9A-CF4F-A7A5-ADDB0D9F3BF9}" type="slidenum">
              <a:rPr lang="en-US"/>
              <a:pPr/>
              <a:t>27</a:t>
            </a:fld>
            <a:endParaRPr lang="en-US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Communication (i.e. Send) </a:t>
            </a:r>
            <a:r>
              <a:rPr lang="en-US" dirty="0"/>
              <a:t>Modes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 dirty="0"/>
              <a:t>Standard mode (</a:t>
            </a:r>
            <a:r>
              <a:rPr lang="en-US" dirty="0" err="1"/>
              <a:t>MPI_Send</a:t>
            </a:r>
            <a:r>
              <a:rPr lang="en-US" dirty="0"/>
              <a:t>, </a:t>
            </a:r>
            <a:r>
              <a:rPr lang="en-US" dirty="0" err="1"/>
              <a:t>MPI_ISend</a:t>
            </a:r>
            <a:r>
              <a:rPr lang="en-US" dirty="0"/>
              <a:t>)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Send will complete when buffer is available for use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 dirty="0"/>
              <a:t>Synchronous mode (</a:t>
            </a:r>
            <a:r>
              <a:rPr lang="en-US" dirty="0" err="1"/>
              <a:t>MPI_Ssend</a:t>
            </a:r>
            <a:r>
              <a:rPr lang="en-US" dirty="0"/>
              <a:t>, </a:t>
            </a:r>
            <a:r>
              <a:rPr lang="en-US" dirty="0" err="1"/>
              <a:t>MPI_Issend</a:t>
            </a:r>
            <a:r>
              <a:rPr lang="en-US" dirty="0"/>
              <a:t>)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The send</a:t>
            </a:r>
            <a:r>
              <a:rPr lang="en-US" dirty="0" smtClean="0"/>
              <a:t> will complete only until </a:t>
            </a:r>
            <a:r>
              <a:rPr lang="en-US" dirty="0"/>
              <a:t>a matching receive has been posted</a:t>
            </a:r>
            <a:r>
              <a:rPr lang="en-US" dirty="0" smtClean="0"/>
              <a:t> and transfer has started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 dirty="0"/>
              <a:t>Buffered mode (</a:t>
            </a:r>
            <a:r>
              <a:rPr lang="en-US" dirty="0" err="1"/>
              <a:t>MPI_Bsend</a:t>
            </a:r>
            <a:r>
              <a:rPr lang="en-US" dirty="0"/>
              <a:t>, </a:t>
            </a:r>
            <a:r>
              <a:rPr lang="en-US" dirty="0" err="1"/>
              <a:t>MPI_Ibsend</a:t>
            </a:r>
            <a:r>
              <a:rPr lang="en-US" dirty="0"/>
              <a:t>)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Send is complete as soon as the user buffer is copied to the system buffer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 dirty="0"/>
              <a:t>Ready mode (</a:t>
            </a:r>
            <a:r>
              <a:rPr lang="en-US" dirty="0" err="1"/>
              <a:t>MPI_Rsend</a:t>
            </a:r>
            <a:r>
              <a:rPr lang="en-US" dirty="0"/>
              <a:t>, </a:t>
            </a:r>
            <a:r>
              <a:rPr lang="en-US" dirty="0" err="1"/>
              <a:t>MPI_Irsend</a:t>
            </a:r>
            <a:r>
              <a:rPr lang="en-US" dirty="0"/>
              <a:t>)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send starts</a:t>
            </a:r>
            <a:r>
              <a:rPr lang="en-US" dirty="0" smtClean="0"/>
              <a:t> only if a matching receive </a:t>
            </a:r>
            <a:r>
              <a:rPr lang="en-US" dirty="0"/>
              <a:t>has</a:t>
            </a:r>
            <a:r>
              <a:rPr lang="en-US" dirty="0" smtClean="0"/>
              <a:t> been </a:t>
            </a:r>
            <a:r>
              <a:rPr lang="en-US" dirty="0"/>
              <a:t>posted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8B2D-A8EB-8E44-98A9-51F7EFA06FCC}" type="slidenum">
              <a:rPr lang="en-US"/>
              <a:pPr/>
              <a:t>28</a:t>
            </a:fld>
            <a:endParaRPr lang="en-US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Collective communications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All processes within the specified communicator participate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All collective operations are blocking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All processes must call the collective operation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No message tags are used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Three classes of collective communications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Data movement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Collective computation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Synchronization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70-5CC5-F44D-9295-D9D263C80EE2}" type="slidenum">
              <a:rPr lang="en-US"/>
              <a:pPr/>
              <a:t>29</a:t>
            </a:fld>
            <a:endParaRPr lang="en-US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Examples of collective operations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536700"/>
            <a:ext cx="5232400" cy="288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356100"/>
            <a:ext cx="5232400" cy="288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524000"/>
            <a:ext cx="5232400" cy="288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4343400"/>
            <a:ext cx="5232400" cy="288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BAC-1DC2-1B48-8880-1DF4F31A6F2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724400"/>
            <a:ext cx="3429001" cy="1854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0" y="4267200"/>
            <a:ext cx="4614038" cy="2900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297" y="1371600"/>
            <a:ext cx="6263703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0" y="1905000"/>
            <a:ext cx="3424076" cy="1879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736600" y="4267200"/>
            <a:ext cx="84582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1117600" y="4267200"/>
            <a:ext cx="533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0600-41AA-964B-8F5E-A35611D88BD4}" type="slidenum">
              <a:rPr lang="en-US"/>
              <a:pPr/>
              <a:t>30</a:t>
            </a:fld>
            <a:endParaRPr lang="en-US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Synchronization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3"/>
              </a:buBlip>
            </a:pPr>
            <a:r>
              <a:rPr lang="en-US"/>
              <a:t>MPI_Barrier ( comm )</a:t>
            </a:r>
          </a:p>
          <a:p>
            <a:pPr marL="547688">
              <a:buFontTx/>
              <a:buBlip>
                <a:blip r:embed="rId3"/>
              </a:buBlip>
            </a:pPr>
            <a:r>
              <a:rPr lang="en-US"/>
              <a:t>Execution blocks until all processes in comm call it</a:t>
            </a:r>
          </a:p>
          <a:p>
            <a:pPr marL="547688">
              <a:buFontTx/>
              <a:buBlip>
                <a:blip r:embed="rId3"/>
              </a:buBlip>
            </a:pPr>
            <a:r>
              <a:rPr lang="en-US"/>
              <a:t>Mostly used in highly asynchronous programs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of two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485900"/>
            <a:ext cx="9525000" cy="54356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#include “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mpi.h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4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int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main(int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argc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 char **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argv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){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int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rnk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sz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n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double *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x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 *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y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 *buff;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n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 = atoi(argv[1])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4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MPI_Init(&amp;argc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 &amp;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argv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MPI_Comm_rank(MPI_COMM_WORLD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 &amp;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rnk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);</a:t>
            </a:r>
            <a:endParaRPr lang="en-US" sz="1400" dirty="0" smtClean="0">
              <a:solidFill>
                <a:srgbClr val="990000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MPI_Comm_size(MPI_COMM_WORLD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 &amp;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sz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chunk =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n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 /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sz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MPI_Scatter(</a:t>
            </a:r>
            <a:r>
              <a:rPr lang="en-US" sz="1400" dirty="0" err="1" smtClean="0">
                <a:solidFill>
                  <a:srgbClr val="FF0000"/>
                </a:solidFill>
                <a:latin typeface="Courier" charset="0"/>
              </a:rPr>
              <a:t>&amp;buff[rnk</a:t>
            </a:r>
            <a:r>
              <a:rPr lang="en-US" sz="1400" dirty="0" smtClean="0">
                <a:solidFill>
                  <a:srgbClr val="FF0000"/>
                </a:solidFill>
                <a:latin typeface="Courier" charset="0"/>
              </a:rPr>
              <a:t>*chunk]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,chunk,MPI_DOUBLE,x,chunk,MPI_DOUBLE,0,MPI_COMM_WORLD);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MPI_Scatter(</a:t>
            </a:r>
            <a:r>
              <a:rPr lang="en-US" sz="1400" dirty="0" err="1" smtClean="0">
                <a:solidFill>
                  <a:srgbClr val="FF0000"/>
                </a:solidFill>
                <a:latin typeface="Courier" charset="0"/>
              </a:rPr>
              <a:t>&amp;buff[rnk</a:t>
            </a:r>
            <a:r>
              <a:rPr lang="en-US" sz="1400" dirty="0" smtClean="0">
                <a:solidFill>
                  <a:srgbClr val="FF0000"/>
                </a:solidFill>
                <a:latin typeface="Courier" charset="0"/>
              </a:rPr>
              <a:t>*chunk]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,chunk,MPI_DOUBLE,y,chunk,MPI_DOUBLE,0,MPI_COMM_WORLD);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4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for (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=0;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&lt;chunk;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++)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x[i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] =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x[i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] + 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y[i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];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4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MPI_Gather(</a:t>
            </a:r>
            <a:r>
              <a:rPr lang="en-US" sz="1400" dirty="0" smtClean="0">
                <a:solidFill>
                  <a:srgbClr val="FF0000"/>
                </a:solidFill>
                <a:latin typeface="Courier" charset="0"/>
              </a:rPr>
              <a:t>x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,chunk,MPI_DOUBLE,</a:t>
            </a:r>
            <a:r>
              <a:rPr lang="en-US" sz="1400" dirty="0" smtClean="0">
                <a:solidFill>
                  <a:srgbClr val="FF0000"/>
                </a:solidFill>
                <a:latin typeface="Courier" charset="0"/>
              </a:rPr>
              <a:t>buff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,chunk,MPI_DOUBLE,0,MPI_COMM_WORLD);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4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400" dirty="0" err="1" smtClean="0">
                <a:solidFill>
                  <a:schemeClr val="accent2"/>
                </a:solidFill>
                <a:latin typeface="Courier" charset="0"/>
              </a:rPr>
              <a:t>MPI_Finalize</a:t>
            </a: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();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" charset="0"/>
              </a:rPr>
              <a:t>}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BAC-1DC2-1B48-8880-1DF4F31A6F2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using 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485900"/>
            <a:ext cx="8369300" cy="1028700"/>
          </a:xfrm>
        </p:spPr>
        <p:txBody>
          <a:bodyPr/>
          <a:lstStyle/>
          <a:p>
            <a:r>
              <a:rPr lang="en-US" dirty="0" err="1" smtClean="0"/>
              <a:t>MPI_Wtime</a:t>
            </a:r>
            <a:r>
              <a:rPr lang="en-US" dirty="0" smtClean="0"/>
              <a:t> returns number of seconds since an arbitrary point in the 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BAC-1DC2-1B48-8880-1DF4F31A6F2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000" y="29718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Courier"/>
                <a:cs typeface="Courier"/>
              </a:rPr>
              <a:t>        double </a:t>
            </a:r>
            <a:r>
              <a:rPr lang="en-US" sz="1800" dirty="0" smtClean="0">
                <a:latin typeface="Courier"/>
                <a:cs typeface="Courier"/>
              </a:rPr>
              <a:t>mpi_t0,mpi_t1;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</a:t>
            </a:r>
            <a:r>
              <a:rPr lang="en-US" sz="1800" dirty="0" err="1" smtClean="0">
                <a:latin typeface="Courier"/>
                <a:cs typeface="Courier"/>
              </a:rPr>
              <a:t>if(rank</a:t>
            </a:r>
            <a:r>
              <a:rPr lang="en-US" sz="1800" dirty="0" smtClean="0">
                <a:latin typeface="Courier"/>
                <a:cs typeface="Courier"/>
              </a:rPr>
              <a:t> == 0)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{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        mpi_t0 = </a:t>
            </a:r>
            <a:r>
              <a:rPr lang="en-US" sz="1800" dirty="0" err="1" smtClean="0">
                <a:latin typeface="Courier"/>
                <a:cs typeface="Courier"/>
              </a:rPr>
              <a:t>MPI_Wtime</a:t>
            </a:r>
            <a:r>
              <a:rPr lang="en-US" sz="1800" dirty="0" smtClean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}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sleep(1);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</a:t>
            </a:r>
            <a:r>
              <a:rPr lang="en-US" sz="1800" dirty="0" err="1" smtClean="0">
                <a:latin typeface="Courier"/>
                <a:cs typeface="Courier"/>
              </a:rPr>
              <a:t>MPI_Barrier</a:t>
            </a:r>
            <a:r>
              <a:rPr lang="en-US" sz="1800" dirty="0" smtClean="0">
                <a:latin typeface="Courier"/>
                <a:cs typeface="Courier"/>
              </a:rPr>
              <a:t>( MPI_COMM_WORLD );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</a:t>
            </a:r>
            <a:r>
              <a:rPr lang="en-US" sz="1800" dirty="0" err="1" smtClean="0">
                <a:latin typeface="Courier"/>
                <a:cs typeface="Courier"/>
              </a:rPr>
              <a:t>if(rank</a:t>
            </a:r>
            <a:r>
              <a:rPr lang="en-US" sz="1800" dirty="0" smtClean="0">
                <a:latin typeface="Courier"/>
                <a:cs typeface="Courier"/>
              </a:rPr>
              <a:t> == 0)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{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        mpi_t1 = </a:t>
            </a:r>
            <a:r>
              <a:rPr lang="en-US" sz="1800" dirty="0" err="1" smtClean="0">
                <a:latin typeface="Courier"/>
                <a:cs typeface="Courier"/>
              </a:rPr>
              <a:t>MPI_Wtime</a:t>
            </a:r>
            <a:r>
              <a:rPr lang="en-US" sz="1800" dirty="0" smtClean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        </a:t>
            </a:r>
            <a:r>
              <a:rPr lang="en-US" sz="1800" dirty="0" err="1" smtClean="0">
                <a:latin typeface="Courier"/>
                <a:cs typeface="Courier"/>
              </a:rPr>
              <a:t>printf</a:t>
            </a:r>
            <a:r>
              <a:rPr lang="en-US" sz="1800" dirty="0" smtClean="0">
                <a:latin typeface="Courier"/>
                <a:cs typeface="Courier"/>
              </a:rPr>
              <a:t>("# </a:t>
            </a:r>
            <a:r>
              <a:rPr lang="en-US" sz="1800" dirty="0" err="1" smtClean="0">
                <a:latin typeface="Courier"/>
                <a:cs typeface="Courier"/>
              </a:rPr>
              <a:t>MPI_time</a:t>
            </a:r>
            <a:r>
              <a:rPr lang="en-US" sz="1800" dirty="0" smtClean="0">
                <a:latin typeface="Courier"/>
                <a:cs typeface="Courier"/>
              </a:rPr>
              <a:t> = %</a:t>
            </a:r>
            <a:r>
              <a:rPr lang="en-US" sz="1800" dirty="0" err="1" smtClean="0">
                <a:latin typeface="Courier"/>
                <a:cs typeface="Courier"/>
              </a:rPr>
              <a:t>f\n</a:t>
            </a:r>
            <a:r>
              <a:rPr lang="en-US" sz="1800" dirty="0" smtClean="0">
                <a:latin typeface="Courier"/>
                <a:cs typeface="Courier"/>
              </a:rPr>
              <a:t>", mpi_t1-mpi_t0);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      }</a:t>
            </a:r>
            <a:endParaRPr lang="en-US" sz="1800" dirty="0">
              <a:latin typeface="Courier"/>
              <a:cs typeface="Courier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of two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int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main(int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argv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char **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argv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6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int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n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double *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x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*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y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*buff;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n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= atoi(argv[1]);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6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x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= (double *)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malloc(n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*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sizeof(double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));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y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= (double *)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malloc(n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*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sizeof(double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));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smtClean="0">
                <a:solidFill>
                  <a:srgbClr val="990000"/>
                </a:solidFill>
                <a:latin typeface="Courier" charset="0"/>
              </a:rPr>
              <a:t>#</a:t>
            </a:r>
            <a:r>
              <a:rPr lang="en-US" sz="1600" dirty="0" err="1" smtClean="0">
                <a:solidFill>
                  <a:srgbClr val="990000"/>
                </a:solidFill>
                <a:latin typeface="Courier" charset="0"/>
              </a:rPr>
              <a:t>pragma</a:t>
            </a:r>
            <a:r>
              <a:rPr lang="en-US" sz="1600" dirty="0" smtClean="0">
                <a:solidFill>
                  <a:srgbClr val="990000"/>
                </a:solidFill>
                <a:latin typeface="Courier" charset="0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ourier" charset="0"/>
              </a:rPr>
              <a:t>omp</a:t>
            </a:r>
            <a:r>
              <a:rPr lang="en-US" sz="1600" dirty="0" smtClean="0">
                <a:solidFill>
                  <a:srgbClr val="008000"/>
                </a:solidFill>
                <a:latin typeface="Courier" charset="0"/>
              </a:rPr>
              <a:t> parallel for</a:t>
            </a:r>
            <a:r>
              <a:rPr lang="en-US" sz="1600" dirty="0" smtClean="0">
                <a:solidFill>
                  <a:srgbClr val="990000"/>
                </a:solidFill>
                <a:latin typeface="Courier" charset="0"/>
              </a:rPr>
              <a:t> </a:t>
            </a:r>
            <a:r>
              <a:rPr lang="en-US" sz="1600" dirty="0" err="1" smtClean="0">
                <a:solidFill>
                  <a:srgbClr val="990000"/>
                </a:solidFill>
                <a:latin typeface="Courier" charset="0"/>
              </a:rPr>
              <a:t>private(i</a:t>
            </a:r>
            <a:r>
              <a:rPr lang="en-US" sz="1600" dirty="0" smtClean="0">
                <a:solidFill>
                  <a:srgbClr val="990000"/>
                </a:solidFill>
                <a:latin typeface="Courier" charset="0"/>
              </a:rPr>
              <a:t>) shared (</a:t>
            </a:r>
            <a:r>
              <a:rPr lang="en-US" sz="1600" dirty="0" err="1" smtClean="0">
                <a:solidFill>
                  <a:srgbClr val="990000"/>
                </a:solidFill>
                <a:latin typeface="Courier" charset="0"/>
              </a:rPr>
              <a:t>x,y</a:t>
            </a:r>
            <a:r>
              <a:rPr lang="en-US" sz="1600" dirty="0" smtClean="0">
                <a:solidFill>
                  <a:srgbClr val="990000"/>
                </a:solidFill>
                <a:latin typeface="Courier" charset="0"/>
              </a:rPr>
              <a:t>)</a:t>
            </a:r>
            <a:endParaRPr lang="en-US" sz="16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for (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=0;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&lt;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n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;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++){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	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x[i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] =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x[i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] +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y[i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];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6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}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BAC-1DC2-1B48-8880-1DF4F31A6F2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of two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524000"/>
            <a:ext cx="10160000" cy="54356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#include “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mpi.h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int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main(int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argc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char **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argv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){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int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rnk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sz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n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I, info;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double *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x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*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y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*buff;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n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= atoi(argv[1]);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6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err="1" smtClean="0">
                <a:solidFill>
                  <a:srgbClr val="FF0000"/>
                </a:solidFill>
                <a:latin typeface="Courier" charset="0"/>
              </a:rPr>
              <a:t>MPI_Init_thread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(&amp;argc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&amp;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argv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Courier" charset="0"/>
              </a:rPr>
              <a:t>MPI_THREAD_FUNNELED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&amp;info);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MPI_Comm_size(MPI_COMM_WORLD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 &amp;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sz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chunk =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n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/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sz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  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MPI_Scatter(&amp;buff[rnk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*chunk],chunk,MPI_DOUBLE,x,chunk,MPI_DOUBLE,0,MPI_COMM_WORLD);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MPI_Scatter(&amp;buff[rnk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*chunk],chunk,MPI_DOUBLE,y,chunk,MPI_DOUBLE,0,MPI_COMM_WORLD);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6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rgbClr val="990000"/>
                </a:solidFill>
                <a:latin typeface="Courier" charset="0"/>
              </a:rPr>
              <a:t>	#</a:t>
            </a:r>
            <a:r>
              <a:rPr lang="en-US" sz="1600" dirty="0" err="1" smtClean="0">
                <a:solidFill>
                  <a:srgbClr val="990000"/>
                </a:solidFill>
                <a:latin typeface="Courier" charset="0"/>
              </a:rPr>
              <a:t>pragma</a:t>
            </a:r>
            <a:r>
              <a:rPr lang="en-US" sz="1600" dirty="0" smtClean="0">
                <a:solidFill>
                  <a:srgbClr val="990000"/>
                </a:solidFill>
                <a:latin typeface="Courier" charset="0"/>
              </a:rPr>
              <a:t> </a:t>
            </a:r>
            <a:r>
              <a:rPr lang="en-US" sz="1600" dirty="0" err="1" smtClean="0">
                <a:solidFill>
                  <a:srgbClr val="990000"/>
                </a:solidFill>
                <a:latin typeface="Courier" charset="0"/>
              </a:rPr>
              <a:t>omp</a:t>
            </a:r>
            <a:r>
              <a:rPr lang="en-US" sz="1600" dirty="0" smtClean="0">
                <a:solidFill>
                  <a:srgbClr val="990000"/>
                </a:solidFill>
                <a:latin typeface="Courier" charset="0"/>
              </a:rPr>
              <a:t> parallel for</a:t>
            </a:r>
            <a:endParaRPr lang="en-US" sz="16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for (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=0;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&lt;chunk;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++)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x[i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] =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x[i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] + 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y[i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];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600" dirty="0" smtClean="0">
              <a:solidFill>
                <a:schemeClr val="accent2"/>
              </a:solidFill>
              <a:latin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MPI_Gather(</a:t>
            </a:r>
            <a:r>
              <a:rPr lang="en-US" sz="1600" dirty="0" smtClean="0">
                <a:solidFill>
                  <a:srgbClr val="990000"/>
                </a:solidFill>
                <a:latin typeface="Courier" charset="0"/>
              </a:rPr>
              <a:t>x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,chunk,MPI_DOUBLE,</a:t>
            </a:r>
            <a:r>
              <a:rPr lang="en-US" sz="1600" dirty="0" smtClean="0">
                <a:solidFill>
                  <a:srgbClr val="990000"/>
                </a:solidFill>
                <a:latin typeface="Courier" charset="0"/>
              </a:rPr>
              <a:t>buff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,chunk,MPI_DOUBLE,0,MPI_COMM_WORLD);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sz="1600" dirty="0" err="1" smtClean="0">
                <a:solidFill>
                  <a:schemeClr val="accent2"/>
                </a:solidFill>
                <a:latin typeface="Courier" charset="0"/>
              </a:rPr>
              <a:t>MPI_Finalize</a:t>
            </a:r>
            <a:r>
              <a:rPr lang="en-US" sz="1600" dirty="0" smtClean="0">
                <a:solidFill>
                  <a:schemeClr val="accent2"/>
                </a:solidFill>
                <a:latin typeface="Courier" charset="0"/>
              </a:rPr>
              <a:t>(); }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BAC-1DC2-1B48-8880-1DF4F31A6F2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C86B-2A26-B142-A4FB-2CBE865D8706}" type="slidenum">
              <a:rPr lang="en-US"/>
              <a:pPr/>
              <a:t>35</a:t>
            </a:fld>
            <a:endParaRPr lang="en-US"/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1638300"/>
            <a:ext cx="72136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4A96-1E5F-CD4A-A46F-8B5B486CC7E1}" type="slidenum">
              <a:rPr lang="en-US"/>
              <a:pPr/>
              <a:t>4</a:t>
            </a:fld>
            <a:endParaRPr lang="en-US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Hardware considerations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Distributed memory systems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Each process (or processor) has unique address space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Direct access to another processors memory not allowed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Process synchronization occurs implicitly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Shared memory systems 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Processors share the same address space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knowledge of where data is stored is of no concern to the user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Process synchronization is explicit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Not scalable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F1A2-5893-6B4B-9DFD-02E8312682DD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Parallel programming models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 dirty="0"/>
              <a:t>Distributed memory systems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Programmer uses “Message Passing” in order to sync processes and share data among them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Message passing libraries</a:t>
            </a:r>
          </a:p>
          <a:p>
            <a:pPr marL="1233488" lvl="2">
              <a:buFontTx/>
              <a:buBlip>
                <a:blip r:embed="rId2"/>
              </a:buBlip>
            </a:pPr>
            <a:r>
              <a:rPr lang="en-US" dirty="0" smtClean="0"/>
              <a:t>MPI</a:t>
            </a:r>
          </a:p>
          <a:p>
            <a:pPr marL="1233488" lvl="2">
              <a:buFontTx/>
              <a:buBlip>
                <a:blip r:embed="rId2"/>
              </a:buBlip>
            </a:pPr>
            <a:r>
              <a:rPr lang="en-US" dirty="0" smtClean="0"/>
              <a:t>PVM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 dirty="0"/>
              <a:t>Shared memory systems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Thread based programming approach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Compiler directives </a:t>
            </a:r>
            <a:r>
              <a:rPr lang="en-US" dirty="0" smtClean="0"/>
              <a:t>(i.e. </a:t>
            </a:r>
            <a:r>
              <a:rPr lang="en-US" dirty="0" err="1" smtClean="0"/>
              <a:t>openMP</a:t>
            </a:r>
            <a:r>
              <a:rPr lang="en-US" dirty="0"/>
              <a:t>)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 dirty="0"/>
              <a:t>Message passing may also be used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computing</a:t>
            </a:r>
          </a:p>
          <a:p>
            <a:pPr lvl="1"/>
            <a:r>
              <a:rPr lang="en-US" dirty="0" smtClean="0"/>
              <a:t>Embarrassingly parallel (</a:t>
            </a:r>
            <a:r>
              <a:rPr lang="en-US" b="1" dirty="0" smtClean="0"/>
              <a:t>parametric </a:t>
            </a:r>
            <a:r>
              <a:rPr lang="en-US" dirty="0" smtClean="0"/>
              <a:t>studies)</a:t>
            </a:r>
          </a:p>
          <a:p>
            <a:pPr lvl="1"/>
            <a:r>
              <a:rPr lang="en-US" dirty="0" smtClean="0"/>
              <a:t>Multiple processes concurrently (</a:t>
            </a:r>
            <a:r>
              <a:rPr lang="en-US" b="1" dirty="0" smtClean="0"/>
              <a:t>Domain </a:t>
            </a:r>
            <a:r>
              <a:rPr lang="en-US" dirty="0" smtClean="0"/>
              <a:t>and/or </a:t>
            </a:r>
            <a:r>
              <a:rPr lang="en-US" b="1" dirty="0" smtClean="0"/>
              <a:t>functional decomposition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BAC-1DC2-1B48-8880-1DF4F31A6F2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7338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3733800"/>
            <a:ext cx="21383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3733800"/>
            <a:ext cx="2093913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2400" y="525780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8400" y="525780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the problem (examples)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partitioning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Domain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BAC-1DC2-1B48-8880-1DF4F31A6F2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0" y="15240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5181600"/>
            <a:ext cx="7823200" cy="1841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BAC-1DC2-1B48-8880-1DF4F31A6F2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752600"/>
            <a:ext cx="6858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7000" y="1752600"/>
            <a:ext cx="1981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Amdahl’s law predicts the theoretical maximum speedup when using multiple processors</a:t>
            </a:r>
            <a:endParaRPr lang="en-US" sz="24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FFE5-DCF6-5C46-A60D-FF34B6D722CD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Message Passing Model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47688">
              <a:buFontTx/>
              <a:buBlip>
                <a:blip r:embed="rId2"/>
              </a:buBlip>
            </a:pPr>
            <a:r>
              <a:rPr lang="en-US"/>
              <a:t>A process may be defined as a program counter and an address space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Each process may have multiple threads sharing the same address space </a:t>
            </a:r>
          </a:p>
          <a:p>
            <a:pPr marL="547688">
              <a:buFontTx/>
              <a:buBlip>
                <a:blip r:embed="rId2"/>
              </a:buBlip>
            </a:pPr>
            <a:r>
              <a:rPr lang="en-US"/>
              <a:t>Message Passing is used for communication among processes 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synchronization</a:t>
            </a:r>
          </a:p>
          <a:p>
            <a:pPr marL="866775" lvl="1">
              <a:buFontTx/>
              <a:buBlip>
                <a:blip r:embed="rId2"/>
              </a:buBlip>
            </a:pPr>
            <a:r>
              <a:rPr lang="en-US"/>
              <a:t>data movement between address spaces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BEBEB"/>
      </a:accent1>
      <a:accent2>
        <a:srgbClr val="333399"/>
      </a:accent2>
      <a:accent3>
        <a:srgbClr val="FFFFFF"/>
      </a:accent3>
      <a:accent4>
        <a:srgbClr val="000000"/>
      </a:accent4>
      <a:accent5>
        <a:srgbClr val="F3F3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DBD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DBDBD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Verdana"/>
        <a:ea typeface="ヒラギノ角ゴ ProN W3"/>
        <a:cs typeface="ヒラギノ角ゴ ProN W3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DBD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DBDBD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Verdana"/>
        <a:ea typeface="ヒラギノ角ゴ ProN W3"/>
        <a:cs typeface="ヒラギノ角ゴ ProN W3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Pages>0</Pages>
  <Words>2166</Words>
  <Characters>0</Characters>
  <PresentationFormat>Custom</PresentationFormat>
  <Lines>0</Lines>
  <Paragraphs>314</Paragraphs>
  <Slides>35</Slides>
  <Notes>2</Notes>
  <HiddenSlides>2</HiddenSlides>
  <MMClips>0</MMClips>
  <ScaleCrop>false</ScaleCrop>
  <HeadingPairs>
    <vt:vector size="4" baseType="variant">
      <vt:variant>
        <vt:lpstr>Design Template</vt:lpstr>
      </vt:variant>
      <vt:variant>
        <vt:i4>12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Title &amp; Subtitle</vt:lpstr>
      <vt:lpstr>Title &amp; Bullets</vt:lpstr>
      <vt:lpstr>Title - Center</vt:lpstr>
      <vt:lpstr>Bullets</vt:lpstr>
      <vt:lpstr>Photo - Horizontal</vt:lpstr>
      <vt:lpstr>Photo - Vertical</vt:lpstr>
      <vt:lpstr>Title - Top</vt:lpstr>
      <vt:lpstr>Blank</vt:lpstr>
      <vt:lpstr>Title &amp; Bullets - Left</vt:lpstr>
      <vt:lpstr>Title &amp; Bullets - Right</vt:lpstr>
      <vt:lpstr>Title, Bullets &amp; Photo</vt:lpstr>
      <vt:lpstr>Title &amp; Bullets copy</vt:lpstr>
      <vt:lpstr>Introduction to parallel computing concepts and technics</vt:lpstr>
      <vt:lpstr>Overview of Parallel computing</vt:lpstr>
      <vt:lpstr>Hardware considerations</vt:lpstr>
      <vt:lpstr>Hardware considerations</vt:lpstr>
      <vt:lpstr>Parallel programming models</vt:lpstr>
      <vt:lpstr>Nature of the problem</vt:lpstr>
      <vt:lpstr>Nature of the problem (examples)</vt:lpstr>
      <vt:lpstr>Amdahl’s Law</vt:lpstr>
      <vt:lpstr>Message Passing Model</vt:lpstr>
      <vt:lpstr>Message Passing Interface</vt:lpstr>
      <vt:lpstr>Types of communication</vt:lpstr>
      <vt:lpstr>MPI Features</vt:lpstr>
      <vt:lpstr>Basic MPI</vt:lpstr>
      <vt:lpstr>Hello World!</vt:lpstr>
      <vt:lpstr>Hello World!</vt:lpstr>
      <vt:lpstr>Starting and exiting the MPI environment</vt:lpstr>
      <vt:lpstr>Communicators</vt:lpstr>
      <vt:lpstr>A few basic considerations</vt:lpstr>
      <vt:lpstr>Sending and receiving messages</vt:lpstr>
      <vt:lpstr>What is contained within a message?</vt:lpstr>
      <vt:lpstr>MPI Standard (Blocking) Send/Receive</vt:lpstr>
      <vt:lpstr>MPI Datatypes</vt:lpstr>
      <vt:lpstr>Getting information about a message</vt:lpstr>
      <vt:lpstr>Yet another listing (deadlock?)</vt:lpstr>
      <vt:lpstr>Blocking communication</vt:lpstr>
      <vt:lpstr>Communication Types</vt:lpstr>
      <vt:lpstr>Communication (i.e. Send) Modes</vt:lpstr>
      <vt:lpstr>Collective communications</vt:lpstr>
      <vt:lpstr>Examples of collective operations</vt:lpstr>
      <vt:lpstr>Synchronization</vt:lpstr>
      <vt:lpstr>Addition of two vectors</vt:lpstr>
      <vt:lpstr>Timing using MPI</vt:lpstr>
      <vt:lpstr>Addition of two vectors</vt:lpstr>
      <vt:lpstr>Addition of two vectors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parallel computing concepts and technics</dc:title>
  <dc:subject/>
  <dc:creator/>
  <cp:keywords/>
  <dc:description/>
  <cp:lastModifiedBy>Paschalis Korosoglou</cp:lastModifiedBy>
  <cp:revision>234</cp:revision>
  <dcterms:created xsi:type="dcterms:W3CDTF">2011-07-11T06:10:41Z</dcterms:created>
  <dcterms:modified xsi:type="dcterms:W3CDTF">2011-07-12T12:12:16Z</dcterms:modified>
</cp:coreProperties>
</file>