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3" r:id="rId3"/>
    <p:sldId id="280" r:id="rId4"/>
    <p:sldId id="281" r:id="rId5"/>
    <p:sldId id="282" r:id="rId6"/>
    <p:sldId id="283" r:id="rId7"/>
    <p:sldId id="279" r:id="rId8"/>
    <p:sldId id="284" r:id="rId9"/>
  </p:sldIdLst>
  <p:sldSz cx="9906000" cy="6858000" type="A4"/>
  <p:notesSz cx="9866313" cy="6754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491" autoAdjust="0"/>
  </p:normalViewPr>
  <p:slideViewPr>
    <p:cSldViewPr snapToGrid="0">
      <p:cViewPr varScale="1">
        <p:scale>
          <a:sx n="76" d="100"/>
          <a:sy n="76" d="100"/>
        </p:scale>
        <p:origin x="-222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A367977-5D31-48C9-B8CF-9383823CFE3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BE375360-D898-4640-826D-14F0E31E8D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906000" cy="11160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1FF12730-95BD-44E0-A738-16365EAA48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FCD6F94C-2084-4B39-A021-FCBFACB4A46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1C056D2D-9209-4DC7-AA9C-2193BC220D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44660A80-A883-46C6-AAD9-1003EAB501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</a:t>
            </a:r>
            <a:fld id="{A6682469-8BDF-46B3-BE8B-2FD26CB553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792C95F5-449B-48EE-901F-C86C63B5249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</a:t>
            </a:r>
            <a:fld id="{0642F755-2BF8-4E9B-A126-62FC7D19C3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90F012E0-89AF-4545-A127-A83C7AE945E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8500E7D1-07DE-4A58-906E-54DBC497B48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84BD67FA-6ADE-405A-9B71-639D38E87F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BED6370C-E62D-4583-9BB9-672283F2D7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60463"/>
            <a:ext cx="9906000" cy="4921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425"/>
            <a:ext cx="9906000" cy="492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65" r:id="rId5"/>
    <p:sldLayoutId id="2147483670" r:id="rId6"/>
    <p:sldLayoutId id="2147483664" r:id="rId7"/>
    <p:sldLayoutId id="2147483663" r:id="rId8"/>
    <p:sldLayoutId id="2147483671" r:id="rId9"/>
    <p:sldLayoutId id="2147483672" r:id="rId10"/>
    <p:sldLayoutId id="2147483662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sr-Latn-CS" smtClean="0"/>
              <a:t>HPC resursi i razvoj</a:t>
            </a:r>
            <a:endParaRPr lang="en-US" smtClean="0">
              <a:latin typeface="Arial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Mihajlo Savić</a:t>
            </a:r>
            <a:br>
              <a:rPr lang="sr-Latn-CS" smtClean="0"/>
            </a:br>
            <a:endParaRPr lang="sr-Latn-CS" smtClean="0"/>
          </a:p>
          <a:p>
            <a:pPr eaLnBrk="1" hangingPunct="1"/>
            <a:r>
              <a:rPr lang="sr-Latn-CS" smtClean="0"/>
              <a:t>Elektrotehnički fakultet</a:t>
            </a:r>
          </a:p>
          <a:p>
            <a:pPr eaLnBrk="1" hangingPunct="1"/>
            <a:r>
              <a:rPr lang="sr-Latn-CS" smtClean="0"/>
              <a:t>Univerzitet u Banjoj Luci</a:t>
            </a:r>
            <a:endParaRPr lang="en-US" smtClean="0"/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smtClean="0"/>
              <a:t>The HP-SEE initiative is co-funded by the European Commission under the FP7 Research Infrastructures contract no. 261499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HP-SEE</a:t>
            </a:r>
            <a:endParaRPr lang="en-US" smtClean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r-Latn-CS" sz="2800" smtClean="0">
                <a:latin typeface="Arial" charset="0"/>
              </a:rPr>
              <a:t>PRACE projekat – kreiranje vrhunskih superračunarskih resursa u Evropi</a:t>
            </a:r>
          </a:p>
          <a:p>
            <a:r>
              <a:rPr lang="sr-Latn-CS" sz="2800" smtClean="0">
                <a:latin typeface="Arial" charset="0"/>
              </a:rPr>
              <a:t>Region JI Evrope – relativno slabo razvijen</a:t>
            </a:r>
          </a:p>
          <a:p>
            <a:r>
              <a:rPr lang="sr-Latn-CS" sz="2800" smtClean="0">
                <a:latin typeface="Arial" charset="0"/>
              </a:rPr>
              <a:t>HP-SEE – postepeno uvodjenje zemalja JIE regiona u PRACE infrastrukturu</a:t>
            </a:r>
          </a:p>
          <a:p>
            <a:pPr lvl="1"/>
            <a:r>
              <a:rPr lang="sr-Latn-CS" sz="2400" smtClean="0">
                <a:latin typeface="Arial" charset="0"/>
              </a:rPr>
              <a:t>Obrazovanje i podizanje nivoa svijesti o HPC</a:t>
            </a:r>
          </a:p>
          <a:p>
            <a:pPr lvl="1"/>
            <a:r>
              <a:rPr lang="sr-Latn-CS" sz="2400" smtClean="0">
                <a:latin typeface="Arial" charset="0"/>
              </a:rPr>
              <a:t>Projektovanje i izrada aplikacija pogodnih za HPC</a:t>
            </a:r>
          </a:p>
          <a:p>
            <a:pPr lvl="1"/>
            <a:r>
              <a:rPr lang="sr-Latn-CS" sz="2400" smtClean="0">
                <a:latin typeface="Arial" charset="0"/>
              </a:rPr>
              <a:t>Upotreba dostupnih resursa u regionu</a:t>
            </a:r>
          </a:p>
          <a:p>
            <a:pPr lvl="1"/>
            <a:r>
              <a:rPr lang="sr-Latn-CS" sz="2400" smtClean="0">
                <a:latin typeface="Arial" charset="0"/>
              </a:rPr>
              <a:t>Migracija aplikacija na PRACE infrastrukturu</a:t>
            </a:r>
          </a:p>
          <a:p>
            <a:pPr lvl="1"/>
            <a:r>
              <a:rPr lang="sr-Latn-CS" sz="2400" smtClean="0">
                <a:latin typeface="Arial" charset="0"/>
              </a:rPr>
              <a:t>Migracija nacionalnih superračunarskih resursa u PRACE</a:t>
            </a:r>
            <a:endParaRPr lang="en-US" sz="2400" smtClean="0">
              <a:latin typeface="Arial" charset="0"/>
            </a:endParaRP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sr-Latn-CS"/>
              <a:t>HP-SEE Dissemination Event</a:t>
            </a:r>
            <a:r>
              <a:rPr lang="en-US"/>
              <a:t> – </a:t>
            </a:r>
            <a:r>
              <a:rPr lang="sr-Latn-CS"/>
              <a:t>Banja Luka</a:t>
            </a:r>
            <a:r>
              <a:rPr lang="en-US"/>
              <a:t> </a:t>
            </a:r>
            <a:r>
              <a:rPr lang="sr-Latn-CS"/>
              <a:t>24-02-2011</a:t>
            </a:r>
            <a:r>
              <a:rPr lang="en-US"/>
              <a:t>					</a:t>
            </a:r>
            <a:fld id="{F33A354D-C488-470A-9A78-6F6DD3C33DA4}" type="slidenum">
              <a:rPr lang="el-GR"/>
              <a:pPr defTabSz="958850"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HP-SEE resursi</a:t>
            </a:r>
            <a:endParaRPr lang="en-US" smtClean="0"/>
          </a:p>
        </p:txBody>
      </p:sp>
      <p:sp>
        <p:nvSpPr>
          <p:cNvPr id="54276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4A0C661C-B716-4626-A6C2-607B2AFD6568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3</a:t>
            </a:fld>
            <a:endParaRPr lang="el-GR" sz="1300" b="0">
              <a:solidFill>
                <a:schemeClr val="bg1"/>
              </a:solidFill>
            </a:endParaRPr>
          </a:p>
        </p:txBody>
      </p:sp>
      <p:graphicFrame>
        <p:nvGraphicFramePr>
          <p:cNvPr id="54331" name="Group 59"/>
          <p:cNvGraphicFramePr>
            <a:graphicFrameLocks noGrp="1"/>
          </p:cNvGraphicFramePr>
          <p:nvPr>
            <p:ph idx="4294967295"/>
          </p:nvPr>
        </p:nvGraphicFramePr>
        <p:xfrm>
          <a:off x="192088" y="1652588"/>
          <a:ext cx="9467850" cy="4741862"/>
        </p:xfrm>
        <a:graphic>
          <a:graphicData uri="http://schemas.openxmlformats.org/drawingml/2006/table">
            <a:tbl>
              <a:tblPr/>
              <a:tblGrid>
                <a:gridCol w="3065462"/>
                <a:gridCol w="1501775"/>
                <a:gridCol w="2533650"/>
                <a:gridCol w="2366963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ZEMLJA/TFLOPS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2010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2011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2012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GRČKA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BUGARSKA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30+8GPU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40+20GPU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RUMUNIJA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20+100GPU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30+100GPU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MAĐARSKA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SRBIJA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UKUPNO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140+108GPU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885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164A8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r-Latn-C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250+120GPU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HP-SEE resursi – dostupni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r-Latn-CS" smtClean="0">
                <a:latin typeface="Arial" charset="0"/>
              </a:rPr>
              <a:t>Bugarska</a:t>
            </a:r>
          </a:p>
          <a:p>
            <a:pPr lvl="1"/>
            <a:r>
              <a:rPr lang="sr-Latn-CS" smtClean="0">
                <a:latin typeface="Arial" charset="0"/>
              </a:rPr>
              <a:t>IBM BlueGene/P – 8192 procesorska jezgra – 27 TFLOPS</a:t>
            </a:r>
          </a:p>
          <a:p>
            <a:pPr lvl="1"/>
            <a:r>
              <a:rPr lang="sr-Latn-CS" smtClean="0">
                <a:latin typeface="Arial" charset="0"/>
              </a:rPr>
              <a:t>Grid klaster – 200 jezgara – 2 TFLOPS</a:t>
            </a:r>
          </a:p>
          <a:p>
            <a:pPr lvl="1"/>
            <a:r>
              <a:rPr lang="sr-Latn-CS" smtClean="0">
                <a:latin typeface="Arial" charset="0"/>
              </a:rPr>
              <a:t>GPU klaster – 7 TFLOPS (SP)</a:t>
            </a:r>
          </a:p>
          <a:p>
            <a:r>
              <a:rPr lang="sr-Latn-CS" smtClean="0">
                <a:latin typeface="Arial" charset="0"/>
              </a:rPr>
              <a:t>Rumunija</a:t>
            </a:r>
          </a:p>
          <a:p>
            <a:pPr lvl="1"/>
            <a:r>
              <a:rPr lang="sr-Latn-CS" smtClean="0">
                <a:latin typeface="Arial" charset="0"/>
              </a:rPr>
              <a:t>IBM Radrunner hibrid – 368 jezgara, 592GB RAM – 4 TFLOPS</a:t>
            </a:r>
          </a:p>
          <a:p>
            <a:pPr lvl="1"/>
            <a:r>
              <a:rPr lang="sr-Latn-CS" smtClean="0">
                <a:latin typeface="Arial" charset="0"/>
              </a:rPr>
              <a:t>Biocomputing klaster – 2,7 TFLOPS</a:t>
            </a:r>
          </a:p>
          <a:p>
            <a:r>
              <a:rPr lang="sr-Latn-CS" smtClean="0">
                <a:latin typeface="Arial" charset="0"/>
              </a:rPr>
              <a:t>Mađarska</a:t>
            </a:r>
          </a:p>
          <a:p>
            <a:pPr lvl="1"/>
            <a:r>
              <a:rPr lang="sr-Latn-CS" smtClean="0">
                <a:latin typeface="Arial" charset="0"/>
              </a:rPr>
              <a:t>Dva SUN Fire klastera – 0,6 TFLOPS</a:t>
            </a:r>
          </a:p>
          <a:p>
            <a:pPr lvl="1"/>
            <a:r>
              <a:rPr lang="sr-Latn-CS" smtClean="0">
                <a:latin typeface="Arial" charset="0"/>
              </a:rPr>
              <a:t>SGI Ultra VIolet – u fazi instaliranja</a:t>
            </a:r>
          </a:p>
          <a:p>
            <a:r>
              <a:rPr lang="sr-Latn-CS" smtClean="0">
                <a:latin typeface="Arial" charset="0"/>
              </a:rPr>
              <a:t>Srbija</a:t>
            </a:r>
          </a:p>
          <a:p>
            <a:pPr lvl="1"/>
            <a:r>
              <a:rPr lang="sr-Latn-CS" smtClean="0">
                <a:latin typeface="Arial" charset="0"/>
              </a:rPr>
              <a:t>PARADOX klaster – 672 jezgra – 672 GB RAM – 6,3 TFLOPS</a:t>
            </a:r>
          </a:p>
          <a:p>
            <a:pPr lvl="1"/>
            <a:endParaRPr lang="en-US" smtClean="0">
              <a:latin typeface="Arial" charset="0"/>
            </a:endParaRPr>
          </a:p>
        </p:txBody>
      </p:sp>
      <p:sp>
        <p:nvSpPr>
          <p:cNvPr id="55300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31CEDBE3-AC46-4093-B302-0BA97DE5687C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4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HP-SEE resursi - softver</a:t>
            </a:r>
            <a:endParaRPr lang="en-US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r-Latn-CS" smtClean="0">
                <a:latin typeface="Arial" charset="0"/>
              </a:rPr>
              <a:t>Computational Physics</a:t>
            </a:r>
          </a:p>
          <a:p>
            <a:pPr lvl="1"/>
            <a:r>
              <a:rPr lang="en-GB" sz="2400" smtClean="0">
                <a:latin typeface="Arial" charset="0"/>
              </a:rPr>
              <a:t>ATLAS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BLACS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BLAS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FFTW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GAMESS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GotoBLAS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Intel MKL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MPICH-1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MPICH-2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NAG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OpenCV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OpenFOAM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OpenMP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ROOT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ScaLapack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GB" sz="2400" smtClean="0">
                <a:latin typeface="Arial" charset="0"/>
              </a:rPr>
              <a:t>SPRNG</a:t>
            </a:r>
          </a:p>
          <a:p>
            <a:r>
              <a:rPr lang="sr-Latn-CS" sz="2800" smtClean="0">
                <a:latin typeface="Arial" charset="0"/>
              </a:rPr>
              <a:t>Computational Chemistry</a:t>
            </a:r>
          </a:p>
          <a:p>
            <a:pPr lvl="1"/>
            <a:r>
              <a:rPr lang="en-US" sz="2400" smtClean="0">
                <a:latin typeface="Arial" charset="0"/>
              </a:rPr>
              <a:t>AMBER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BLAS/CotoBLAS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CPMD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CUDA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FFTW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GAMESS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Caussian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GROMACS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LAPACK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MMTSB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MPI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NAMD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NWChem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OpenFOAM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OpenMP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RRDiool/CD-PHP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SCALAPACK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VMD</a:t>
            </a:r>
            <a:endParaRPr lang="sr-Latn-CS" sz="2400" smtClean="0">
              <a:latin typeface="Arial" charset="0"/>
            </a:endParaRPr>
          </a:p>
          <a:p>
            <a:r>
              <a:rPr lang="sr-Latn-CS" sz="2800" smtClean="0">
                <a:latin typeface="Arial" charset="0"/>
              </a:rPr>
              <a:t>Life Sciences</a:t>
            </a:r>
          </a:p>
          <a:p>
            <a:pPr lvl="1"/>
            <a:r>
              <a:rPr lang="en-US" sz="2400" smtClean="0">
                <a:latin typeface="Arial" charset="0"/>
              </a:rPr>
              <a:t>NEURON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NAMD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BLAST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PySci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libSVM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Bioperl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Pthreads</a:t>
            </a:r>
            <a:r>
              <a:rPr lang="sr-Latn-CS" sz="2400" smtClean="0">
                <a:latin typeface="Arial" charset="0"/>
              </a:rPr>
              <a:t>, </a:t>
            </a:r>
            <a:r>
              <a:rPr lang="en-US" sz="2400" smtClean="0">
                <a:latin typeface="Arial" charset="0"/>
              </a:rPr>
              <a:t>WS-PGRADE</a:t>
            </a:r>
          </a:p>
        </p:txBody>
      </p:sp>
      <p:sp>
        <p:nvSpPr>
          <p:cNvPr id="56324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A1D9E0F7-EE77-4D67-9F70-F3B20E9CC382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5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Gdje smo tu mi?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sz="2800" smtClean="0">
                <a:latin typeface="Arial" charset="0"/>
              </a:rPr>
              <a:t>Univerzitet u Banjoj Luci 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Tim: Mašinski, Prirodnomatematički, Tehnološki fakultet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Podrška: Elektrotehnički fakultet</a:t>
            </a:r>
            <a:br>
              <a:rPr lang="sr-Latn-CS" sz="2400" smtClean="0">
                <a:latin typeface="Arial" charset="0"/>
              </a:rPr>
            </a:br>
            <a:endParaRPr lang="sr-Latn-CS" sz="24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r-Latn-CS" sz="2800" smtClean="0">
                <a:latin typeface="Arial" charset="0"/>
              </a:rPr>
              <a:t>CFDOF – Computational Fluid Dynamics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Simulacija sagorjevanja – projektovanje univerzalnog gorionika</a:t>
            </a:r>
            <a:br>
              <a:rPr lang="sr-Latn-CS" sz="2400" smtClean="0">
                <a:latin typeface="Arial" charset="0"/>
              </a:rPr>
            </a:br>
            <a:endParaRPr lang="sr-Latn-CS" sz="24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r-Latn-CS" sz="2800" smtClean="0">
                <a:latin typeface="Arial" charset="0"/>
              </a:rPr>
              <a:t>SFHG – </a:t>
            </a:r>
            <a:r>
              <a:rPr lang="en-US" sz="2800" smtClean="0">
                <a:latin typeface="Arial" charset="0"/>
              </a:rPr>
              <a:t>Self Avoiding Hamiltonian Walk on Gaskets</a:t>
            </a:r>
            <a:endParaRPr lang="sr-Latn-CS" sz="280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Izračunavanje putanja po fraktalnim strukturama</a:t>
            </a:r>
          </a:p>
          <a:p>
            <a:pPr>
              <a:lnSpc>
                <a:spcPct val="80000"/>
              </a:lnSpc>
            </a:pPr>
            <a:endParaRPr lang="sr-Latn-CS" sz="28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r-Latn-CS" sz="2800" smtClean="0">
                <a:latin typeface="Arial" charset="0"/>
              </a:rPr>
              <a:t>Obrazovanje i obuka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Elektrotehnički fakultet Banja Luka</a:t>
            </a:r>
            <a:endParaRPr lang="en-US" sz="2400" smtClean="0">
              <a:latin typeface="Arial" charset="0"/>
            </a:endParaRPr>
          </a:p>
        </p:txBody>
      </p:sp>
      <p:sp>
        <p:nvSpPr>
          <p:cNvPr id="57348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180CE0F7-C7EF-4962-91EA-F2352D2EA5DD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6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Gdje možemo biti?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sz="2800" smtClean="0">
                <a:latin typeface="Arial" charset="0"/>
              </a:rPr>
              <a:t>Otvoreni za saradnju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Bitna strana projekta – </a:t>
            </a:r>
            <a:r>
              <a:rPr lang="sr-Latn-CS" sz="2400" b="1" smtClean="0">
                <a:latin typeface="Arial" charset="0"/>
              </a:rPr>
              <a:t>svi</a:t>
            </a:r>
            <a:r>
              <a:rPr lang="sr-Latn-CS" sz="2400" smtClean="0">
                <a:latin typeface="Arial" charset="0"/>
              </a:rPr>
              <a:t> su otvoreni za saradnju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Svako pitanje je dobro pitanje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Svi su dobrodošli</a:t>
            </a:r>
          </a:p>
          <a:p>
            <a:pPr>
              <a:lnSpc>
                <a:spcPct val="80000"/>
              </a:lnSpc>
            </a:pPr>
            <a:r>
              <a:rPr lang="sr-Latn-CS" sz="2800" smtClean="0">
                <a:latin typeface="Arial" charset="0"/>
              </a:rPr>
              <a:t>Pristup HPC resursima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Moguć je pristup svim navedenih resursima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Jednostavna procedura</a:t>
            </a:r>
          </a:p>
          <a:p>
            <a:pPr>
              <a:lnSpc>
                <a:spcPct val="80000"/>
              </a:lnSpc>
            </a:pPr>
            <a:r>
              <a:rPr lang="sr-Latn-CS" sz="2800" smtClean="0">
                <a:latin typeface="Arial" charset="0"/>
              </a:rPr>
              <a:t>Pomoć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Pri projektovanju, izradi ili promjeni aplikacija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Pri korišćenju resursa i infrasrtukture</a:t>
            </a:r>
          </a:p>
          <a:p>
            <a:pPr lvl="1">
              <a:lnSpc>
                <a:spcPct val="90000"/>
              </a:lnSpc>
            </a:pPr>
            <a:r>
              <a:rPr lang="sr-Latn-CS" sz="2400" smtClean="0">
                <a:latin typeface="Arial" charset="0"/>
              </a:rPr>
              <a:t>Pri projektovanju i nabavci opreme</a:t>
            </a:r>
            <a:endParaRPr lang="en-US" sz="2400" smtClean="0">
              <a:latin typeface="Arial" charset="0"/>
            </a:endParaRPr>
          </a:p>
        </p:txBody>
      </p:sp>
      <p:sp>
        <p:nvSpPr>
          <p:cNvPr id="52228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2F4F6F41-21F0-4CD5-9A3E-418635688843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7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Zaključak</a:t>
            </a:r>
            <a:endParaRPr lang="en-US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r-Latn-CS" sz="2800" smtClean="0">
                <a:latin typeface="Arial" charset="0"/>
              </a:rPr>
              <a:t>Teška ekonomska situacija – minorni HPC resursi</a:t>
            </a:r>
          </a:p>
          <a:p>
            <a:r>
              <a:rPr lang="sr-Latn-CS" sz="2800" smtClean="0">
                <a:latin typeface="Arial" charset="0"/>
              </a:rPr>
              <a:t>Problemi</a:t>
            </a:r>
          </a:p>
          <a:p>
            <a:pPr lvl="1"/>
            <a:r>
              <a:rPr lang="sr-Latn-CS" sz="2400" smtClean="0">
                <a:latin typeface="Arial" charset="0"/>
              </a:rPr>
              <a:t>Interni i eksterni odliv mozgova</a:t>
            </a:r>
          </a:p>
          <a:p>
            <a:pPr lvl="1"/>
            <a:r>
              <a:rPr lang="sr-Latn-CS" sz="2400" smtClean="0">
                <a:latin typeface="Arial" charset="0"/>
              </a:rPr>
              <a:t>Loša infrastruktura</a:t>
            </a:r>
          </a:p>
          <a:p>
            <a:pPr lvl="1"/>
            <a:r>
              <a:rPr lang="sr-Latn-CS" sz="2400" smtClean="0">
                <a:latin typeface="Arial" charset="0"/>
              </a:rPr>
              <a:t>Nedostatak informacija i znanja</a:t>
            </a:r>
          </a:p>
          <a:p>
            <a:r>
              <a:rPr lang="sr-Latn-CS" sz="2800" smtClean="0">
                <a:latin typeface="Arial" charset="0"/>
              </a:rPr>
              <a:t>Rješenja</a:t>
            </a:r>
          </a:p>
          <a:p>
            <a:pPr lvl="1"/>
            <a:r>
              <a:rPr lang="sr-Latn-CS" sz="2400" smtClean="0">
                <a:latin typeface="Arial" charset="0"/>
              </a:rPr>
              <a:t>Učešće u ozbiljnim naučnoistraživačkim projektima</a:t>
            </a:r>
          </a:p>
          <a:p>
            <a:pPr lvl="1"/>
            <a:r>
              <a:rPr lang="sr-Latn-CS" sz="2400" smtClean="0">
                <a:latin typeface="Arial" charset="0"/>
              </a:rPr>
              <a:t>Pristup postojećoj regionalnoj i panevropskoj infrastrukturi</a:t>
            </a:r>
          </a:p>
          <a:p>
            <a:pPr lvl="1"/>
            <a:r>
              <a:rPr lang="sr-Latn-CS" sz="2400" smtClean="0">
                <a:latin typeface="Arial" charset="0"/>
              </a:rPr>
              <a:t>Bolja saradnja i unutar i van granica</a:t>
            </a:r>
          </a:p>
          <a:p>
            <a:pPr lvl="1"/>
            <a:r>
              <a:rPr lang="sr-Latn-CS" sz="2400" smtClean="0">
                <a:latin typeface="Arial" charset="0"/>
              </a:rPr>
              <a:t>Ponuditi ljudima nešto više od svakodnevnice</a:t>
            </a:r>
          </a:p>
          <a:p>
            <a:pPr lvl="1"/>
            <a:endParaRPr lang="en-US" sz="2400" smtClean="0">
              <a:latin typeface="Arial" charset="0"/>
            </a:endParaRPr>
          </a:p>
        </p:txBody>
      </p:sp>
      <p:sp>
        <p:nvSpPr>
          <p:cNvPr id="60420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4E3D0F78-980B-479A-A245-8A9811546560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8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1396</TotalTime>
  <Words>411</Words>
  <Application>Microsoft Office PowerPoint</Application>
  <PresentationFormat>A4 Paper (210x297 mm)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Verdana</vt:lpstr>
      <vt:lpstr>Wingdings</vt:lpstr>
      <vt:lpstr>Times New Roman</vt:lpstr>
      <vt:lpstr>Tahoma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HPC resursi i razvoj</vt:lpstr>
      <vt:lpstr>HP-SEE</vt:lpstr>
      <vt:lpstr>HP-SEE resursi</vt:lpstr>
      <vt:lpstr>HP-SEE resursi – dostupni</vt:lpstr>
      <vt:lpstr>HP-SEE resursi - softver</vt:lpstr>
      <vt:lpstr>Gdje smo tu mi?</vt:lpstr>
      <vt:lpstr>Gdje možemo biti?</vt:lpstr>
      <vt:lpstr>Zaključak</vt:lpstr>
    </vt:vector>
  </TitlesOfParts>
  <Company>edet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badaboom</cp:lastModifiedBy>
  <cp:revision>42</cp:revision>
  <dcterms:created xsi:type="dcterms:W3CDTF">2004-04-29T08:03:52Z</dcterms:created>
  <dcterms:modified xsi:type="dcterms:W3CDTF">2011-02-24T07:55:47Z</dcterms:modified>
</cp:coreProperties>
</file>