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61" r:id="rId3"/>
    <p:sldId id="265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59" autoAdjust="0"/>
  </p:normalViewPr>
  <p:slideViewPr>
    <p:cSldViewPr>
      <p:cViewPr>
        <p:scale>
          <a:sx n="118" d="100"/>
          <a:sy n="118" d="100"/>
        </p:scale>
        <p:origin x="-72" y="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39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205F448-9637-40FA-B4A2-4B6F764DE932}" type="datetimeFigureOut">
              <a:rPr lang="en-US"/>
              <a:pPr>
                <a:defRPr/>
              </a:pPr>
              <a:t>11/9/2015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7510024-864A-47D9-9870-29C101C60D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80599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3D1983-7A39-434D-B110-15CB1BA08FB2}" type="slidenum">
              <a:rPr lang="en-US" altLang="x-non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x-none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C36F79-471C-4214-A472-DB4F6A15E494}" type="slidenum">
              <a:rPr lang="en-US" altLang="x-non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x-none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D5048F-E8A5-4252-BAA1-DD07701265A7}" type="slidenum">
              <a:rPr lang="en-US" altLang="x-non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altLang="x-none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D5048F-E8A5-4252-BAA1-DD07701265A7}" type="slidenum">
              <a:rPr lang="en-US" altLang="x-non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altLang="x-none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87D0D9-7A22-4988-9B91-718C4F6537F7}" type="slidenum">
              <a:rPr lang="en-US" altLang="x-non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altLang="x-none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699210-418C-4B98-8A5C-5B0EF9EDCD98}" type="slidenum">
              <a:rPr lang="en-US" altLang="x-non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altLang="x-none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06255-F53C-40AC-B991-4F9EBDD274C8}" type="datetimeFigureOut">
              <a:rPr lang="en-US"/>
              <a:pPr>
                <a:defRPr/>
              </a:pPr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B5973-8770-4597-B445-AB5AFFAAF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534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6CF2E-420A-466D-9142-B2C1F3125BC5}" type="datetimeFigureOut">
              <a:rPr lang="en-US"/>
              <a:pPr>
                <a:defRPr/>
              </a:pPr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F5707-3B35-46C2-B6B7-BB37F4F730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9876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A288C-21E8-4B2B-8410-81D76A27F3C0}" type="datetimeFigureOut">
              <a:rPr lang="en-US"/>
              <a:pPr>
                <a:defRPr/>
              </a:pPr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E9293-281C-4CC3-A19E-322C2290AC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7311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B616E-2106-4B93-93DA-0FC5AFBCD360}" type="datetimeFigureOut">
              <a:rPr lang="en-US"/>
              <a:pPr>
                <a:defRPr/>
              </a:pPr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DA2DF-8D2C-46F3-9416-D97043C8FC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1378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7FB46-6E11-4A82-98AA-153C007F164E}" type="datetimeFigureOut">
              <a:rPr lang="en-US"/>
              <a:pPr>
                <a:defRPr/>
              </a:pPr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A7E32-5CFD-4D2B-B7B4-228489ECA9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68586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B0536-CFB2-4033-8399-ECFF3785DD38}" type="datetimeFigureOut">
              <a:rPr lang="en-US"/>
              <a:pPr>
                <a:defRPr/>
              </a:pPr>
              <a:t>11/9/2015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38AAD-4A57-45FC-946A-0DB576FE8F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25824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1B0D1-4DFB-4082-997E-007A88E172FE}" type="datetimeFigureOut">
              <a:rPr lang="en-US"/>
              <a:pPr>
                <a:defRPr/>
              </a:pPr>
              <a:t>11/9/2015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4F4FA-3354-43ED-823B-B23910F863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86471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88770-28CB-4D50-9149-ED5021ABDABE}" type="datetimeFigureOut">
              <a:rPr lang="en-US"/>
              <a:pPr>
                <a:defRPr/>
              </a:pPr>
              <a:t>11/9/2015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7B03-BB2E-40B7-B534-9810AF9CAB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13766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4A301-09DF-4626-BEF7-89ECF18DFCDF}" type="datetimeFigureOut">
              <a:rPr lang="en-US"/>
              <a:pPr>
                <a:defRPr/>
              </a:pPr>
              <a:t>11/9/2015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D35AD-48FC-415C-816E-4F6028929C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03965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D1FE2-1C0F-4778-A1D3-2A3EE5358F77}" type="datetimeFigureOut">
              <a:rPr lang="en-US"/>
              <a:pPr>
                <a:defRPr/>
              </a:pPr>
              <a:t>11/9/2015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58D7B-1B6E-4007-980A-3D11A64B98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9939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97FC9-BE13-40AE-8B3E-A4DE314FFD40}" type="datetimeFigureOut">
              <a:rPr lang="en-US"/>
              <a:pPr>
                <a:defRPr/>
              </a:pPr>
              <a:t>11/9/2015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EB8B7-5CDD-4512-A16E-ACACE1429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85909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AC8C5A-C312-4D2D-BEDB-50DD314227B7}" type="datetimeFigureOut">
              <a:rPr lang="en-US"/>
              <a:pPr>
                <a:defRPr/>
              </a:pPr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3256DF-95E5-432D-97B4-1C89B7FB8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7467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Реи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збор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x-none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Саша Ћирк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овић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350" y="152400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304800" y="2286000"/>
            <a:ext cx="6819900" cy="363855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место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година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рођења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x-none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Ваљево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19</a:t>
            </a:r>
            <a:r>
              <a:rPr lang="x-none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x-none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x-none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Образовање:</a:t>
            </a: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tabLst>
                <a:tab pos="432000" algn="l"/>
              </a:tabLst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x-none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Електротехнички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факултет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(19</a:t>
            </a:r>
            <a:r>
              <a:rPr lang="x-none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81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x-none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1989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просек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x-none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x-none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31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432000" algn="l"/>
              </a:tabLst>
              <a:defRPr/>
            </a:pPr>
            <a:r>
              <a:rPr lang="x-none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x-none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гистарске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x-none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	Електротехнички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факултет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x-none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1991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-200</a:t>
            </a:r>
            <a:r>
              <a:rPr lang="x-none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просек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9,50.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докторске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tabLst>
                <a:tab pos="432000" algn="l"/>
              </a:tabLst>
              <a:defRPr/>
            </a:pPr>
            <a:r>
              <a:rPr lang="x-none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Електротехнички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факултет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(2003-2009).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tabLst>
                <a:tab pos="432000" algn="l"/>
              </a:tabLst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теза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CS" sz="2000" dirty="0">
                <a:latin typeface="Times New Roman" pitchFamily="18" charset="0"/>
                <a:cs typeface="Times New Roman" pitchFamily="18" charset="0"/>
              </a:rPr>
              <a:t>Одређивање оперативног магнетног поља и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tabLst>
                <a:tab pos="432000" algn="l"/>
              </a:tabLs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sr-Cyrl-CS" sz="2000" dirty="0">
                <a:latin typeface="Times New Roman" pitchFamily="18" charset="0"/>
                <a:cs typeface="Times New Roman" pitchFamily="18" charset="0"/>
              </a:rPr>
              <a:t>оперативног дијаграма вишенаменског </a:t>
            </a:r>
            <a:r>
              <a:rPr lang="sr-Cyrl-CS" sz="2000" dirty="0" smtClean="0">
                <a:latin typeface="Times New Roman" pitchFamily="18" charset="0"/>
                <a:cs typeface="Times New Roman" pitchFamily="18" charset="0"/>
              </a:rPr>
              <a:t>циклотрона</a:t>
            </a: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5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700" y="2133600"/>
            <a:ext cx="18669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304800" y="14478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Биографски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подаци</a:t>
            </a:r>
            <a:endParaRPr lang="en-US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700" y="1905000"/>
            <a:ext cx="1884587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063" y="1905000"/>
            <a:ext cx="1878012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304800" y="2133600"/>
            <a:ext cx="6819900" cy="3352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Радно искуство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1989–1989 Средња електротехничка школа „Никола Тесла“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x-none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1989–1991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Ei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Pupin – GTE</a:t>
            </a:r>
            <a:endParaRPr lang="x-none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1991–2012 Институт за нуклеарне науке „Винча“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2012–2014 Иновациони центар Електротехничког факултета  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запослен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ИФ-у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новембра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20</a:t>
            </a:r>
            <a:r>
              <a:rPr lang="x-none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године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284163" y="2286000"/>
            <a:ext cx="6819900" cy="363855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Учешће на пројектима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 20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08</a:t>
            </a:r>
            <a:r>
              <a:rPr lang="x-none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Пројекат ТЕСЛА – наука са акцелераторима и акцелераторске технологије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2008–2012    Физика и хемија са јонским сноповима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2012–   Оптоелектронски нанодимензиони системи – пут ка примени</a:t>
            </a: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xit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10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 animBg="1"/>
      <p:bldP spid="4" grpId="1" animBg="1"/>
      <p:bldP spid="8" grpId="0"/>
      <p:bldP spid="11" grpId="0" animBg="1"/>
      <p:bldP spid="11" grpId="1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7467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Реи</a:t>
            </a: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збор</a:t>
            </a:r>
            <a: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x-none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Саша Ћирк</a:t>
            </a: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овић</a:t>
            </a:r>
            <a:endParaRPr lang="en-US" sz="2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350" y="152400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304800" y="14478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Преглед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научне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активности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кандидата</a:t>
            </a:r>
            <a:endParaRPr lang="en-US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1"/>
          <p:cNvSpPr txBox="1">
            <a:spLocks noChangeArrowheads="1"/>
          </p:cNvSpPr>
          <p:nvPr/>
        </p:nvSpPr>
        <p:spPr>
          <a:xfrm>
            <a:off x="304800" y="2133600"/>
            <a:ext cx="8458200" cy="43434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Научно-истраживачки рад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кандидата</a:t>
            </a:r>
            <a:r>
              <a:rPr lang="ru-RU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је у области </a:t>
            </a:r>
            <a:r>
              <a:rPr lang="ru-RU" sz="1800" b="1" kern="0" dirty="0" smtClean="0">
                <a:latin typeface="Times New Roman" pitchFamily="18" charset="0"/>
                <a:cs typeface="Times New Roman" pitchFamily="18" charset="0"/>
              </a:rPr>
              <a:t>акцелераторске физике и технологије</a:t>
            </a:r>
            <a:r>
              <a:rPr lang="ru-RU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у области </a:t>
            </a:r>
            <a:r>
              <a:rPr lang="ru-RU" sz="1800" b="1" kern="0" dirty="0" smtClean="0">
                <a:latin typeface="Times New Roman" pitchFamily="18" charset="0"/>
                <a:cs typeface="Times New Roman" pitchFamily="18" charset="0"/>
              </a:rPr>
              <a:t>биоинжењерства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Најзначајније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истраживачке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теме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којима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бавио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x-none" sz="18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kern="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400" kern="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Изохронизација магнетног поља циклотрона. Нова метода подешавања облика сектора заснована на орбиталној учестаности.</a:t>
            </a:r>
            <a:endParaRPr lang="en-US" sz="14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kern="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400" kern="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Израчунавање изохроних поља циклотрона. Новоразвијена метода узима у обзир специфичности машине и тако обезбеђује остваривост израчунатих поља у одабраном циклотрону. Израчунавање поља потребних за пројектовање подсистема Циклотрона ВИНСИ.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kern="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400" kern="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sz="1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Мапирање магнетног поља Циклотрона </a:t>
            </a:r>
            <a:r>
              <a:rPr lang="x-none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ВИНСИ</a:t>
            </a:r>
            <a:r>
              <a:rPr lang="x-none" sz="1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Детекција систематске грешке мерења и дефинисање методе за њену корекцију.</a:t>
            </a:r>
            <a:r>
              <a:rPr lang="x-none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kern="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400" kern="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Испитивање </a:t>
            </a:r>
            <a:r>
              <a:rPr lang="x-none" sz="1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оптимизицаја параметара једнако наелектрисаног електричног квадрупола.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b="1" kern="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1400" kern="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Испитивање </a:t>
            </a:r>
            <a:r>
              <a:rPr lang="x-none" sz="1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оптимизицаја параметара електромагнета са комбинованом скретном и фокусирајућом функцијом.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b="1" kern="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1400" kern="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sz="1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Низови перманентних магнета као експериментални уређај за испитивање утицаја магнетног поља на живи свет. Аналитичко и нумеричко моделовање. Калибрација постојећег уређаја.</a:t>
            </a:r>
            <a:endParaRPr lang="en-US" sz="14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b="1" kern="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1400" kern="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sz="1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Употреба соленоида у биомедицинским експериментима. Пројектовање модификованих соленоида за </a:t>
            </a:r>
            <a:r>
              <a:rPr lang="en-US" sz="14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 vivo</a:t>
            </a:r>
            <a:r>
              <a:rPr lang="x-none" sz="1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излагање огледних животиња дејству електромагнетног поља екстремно ниских учестаности.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b="1" kern="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1400" kern="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Утицај статичког магнетног поља на хематолошке параметре, на садржај крвних ћелија и липопротеина у серуму и у појединим органима, као и на јетру, мозак и слезину.</a:t>
            </a:r>
            <a:endParaRPr lang="en-US" sz="14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304800" y="2133600"/>
            <a:ext cx="8458200" cy="43434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Научно-истраживачки рад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кандидата</a:t>
            </a:r>
            <a:r>
              <a:rPr lang="ru-RU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је у области </a:t>
            </a:r>
            <a:r>
              <a:rPr lang="ru-RU" sz="1800" b="1" kern="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акцелераторске физике и технологије</a:t>
            </a:r>
            <a:r>
              <a:rPr lang="ru-RU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у области </a:t>
            </a:r>
            <a:r>
              <a:rPr lang="ru-RU" sz="1800" b="1" kern="0" dirty="0" smtClean="0">
                <a:latin typeface="Times New Roman" pitchFamily="18" charset="0"/>
                <a:cs typeface="Times New Roman" pitchFamily="18" charset="0"/>
              </a:rPr>
              <a:t>биоинжењерства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Најзначајније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истраживачке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теме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којима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бавио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x-none" sz="18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kern="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400" kern="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Изохронизација магнетног поља циклотрона. Нова метода подешавања облика сектора заснована на орбиталној учестаности.</a:t>
            </a:r>
            <a:endParaRPr lang="en-US" sz="14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kern="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400" kern="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Израчунавање изохроних поља циклотрона. Новоразвијена метода узима у обзир специфичности машине и тако обезбеђује остваривост израчунатих поља у одабраном циклотрону. Израчунавање поља потребних за пројектовање подсистема Циклотрона ВИНСИ.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kern="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400" kern="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sz="1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Мапирање магнетног поља Циклотрона </a:t>
            </a:r>
            <a:r>
              <a:rPr lang="x-none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ВИНСИ</a:t>
            </a:r>
            <a:r>
              <a:rPr lang="x-none" sz="1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Детекција систематске грешке мерења и дефинисање методе за њену корекцију.</a:t>
            </a:r>
            <a:r>
              <a:rPr lang="x-none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kern="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400" kern="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Испитивање </a:t>
            </a:r>
            <a:r>
              <a:rPr lang="x-none" sz="1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оптимизицаја параметара једнако наелектрисаног електричног квадрупола.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b="1" kern="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1400" kern="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Испитивање </a:t>
            </a:r>
            <a:r>
              <a:rPr lang="x-none" sz="1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оптимизицаја параметара електромагнета са комбинованом скретном и фокусирајућом функцијом.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b="1" kern="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1400" kern="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sz="1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Низови перманентних магнета као експериментални уређај за испитивање утицаја магнетног поља на живи свет. Аналитичко и нумеричко моделовање. Калибрација постојећег уређаја.</a:t>
            </a:r>
            <a:endParaRPr lang="en-US" sz="14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b="1" kern="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1400" kern="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sz="1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Употреба соленоида у биомедицинским експериментима. Пројектовање модификованих соленоида за </a:t>
            </a:r>
            <a:r>
              <a:rPr lang="en-US" sz="14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 vivo</a:t>
            </a:r>
            <a:r>
              <a:rPr lang="x-none" sz="1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излагање огледних животиња дејству електромагнетног поља екстремно ниских учестаности.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b="1" kern="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1400" kern="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Утицај статичког магнетног поља на хематолошке параметре, на садржај крвних ћелија и липопротеина у серуму и у појединим органима, као и на јетру, мозак и слезину.</a:t>
            </a:r>
            <a:endParaRPr lang="en-US" sz="14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04800" y="2133600"/>
            <a:ext cx="8458200" cy="43434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Научно-истраживачки рад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кандидата</a:t>
            </a:r>
            <a:r>
              <a:rPr lang="ru-RU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је у области </a:t>
            </a:r>
            <a:r>
              <a:rPr lang="ru-RU" sz="1800" b="1" kern="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акцелераторске физике и технологије</a:t>
            </a:r>
            <a:r>
              <a:rPr lang="ru-RU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у области </a:t>
            </a:r>
            <a:r>
              <a:rPr lang="ru-RU" sz="1800" b="1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биоинжењерства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Најзначајније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истраживачке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теме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којима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бавио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x-none" sz="18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kern="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400" kern="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Изохронизација магнетног поља циклотрона. Нова метода подешавања облика сектора заснована на орбиталној учестаности.</a:t>
            </a:r>
            <a:endParaRPr lang="en-US" sz="14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kern="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400" kern="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Израчунавање изохроних поља циклотрона. Новоразвијена метода узима у обзир специфичности машине и тако обезбеђује остваривост израчунатих поља у одабраном циклотрону. Израчунавање поља потребних за пројектовање подсистема Циклотрона ВИНСИ.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kern="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400" kern="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sz="1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Мапирање магнетног поља Циклотрона </a:t>
            </a:r>
            <a:r>
              <a:rPr lang="x-none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ВИНСИ</a:t>
            </a:r>
            <a:r>
              <a:rPr lang="x-none" sz="1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Детекција систематске грешке мерења и дефинисање методе за њену корекцију.</a:t>
            </a:r>
            <a:r>
              <a:rPr lang="x-none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kern="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400" kern="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Испитивање </a:t>
            </a:r>
            <a:r>
              <a:rPr lang="x-none" sz="1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оптимизицаја параметара једнако наелектрисаног електричног квадрупола.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b="1" kern="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1400" kern="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Испитивање </a:t>
            </a:r>
            <a:r>
              <a:rPr lang="x-none" sz="1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оптимизицаја параметара електромагнета са комбинованом скретном и фокусирајућом функцијом.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b="1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1400" kern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4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1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Низови перманентних магнета као експериментални уређај за испитивање утицаја магнетног поља на живи свет. Аналитичко и нумеричко моделовање. Калибрација постојећег уређаја.</a:t>
            </a:r>
            <a:endParaRPr lang="en-US" sz="14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b="1" kern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1400" kern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4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1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Употреба соленоида у биомедицинским експериментима. Пројектовање модификованих соленоида за </a:t>
            </a:r>
            <a:r>
              <a:rPr lang="en-US" sz="14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 vivo</a:t>
            </a:r>
            <a:r>
              <a:rPr lang="x-none" sz="1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излагање огледних животиња дејству електромагнетног поља екстремно ниских учестаности.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b="1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1400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Утицај статичког магнетног поља на хематолошке параметре, на садржај крвних ћелија и липопротеина у серуму и у појединим органима, као и на јетру, мозак и слезину.</a:t>
            </a:r>
            <a:endParaRPr lang="en-US" sz="14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10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9" grpId="1"/>
      <p:bldP spid="10" grpId="0"/>
      <p:bldP spid="10" grpId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7467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Реи</a:t>
            </a: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збор</a:t>
            </a:r>
            <a: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x-none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Саша Ћирк</a:t>
            </a: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овић</a:t>
            </a:r>
            <a:endParaRPr lang="en-US" sz="2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1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350" y="152400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304800" y="2133600"/>
            <a:ext cx="8458200" cy="43434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304800" y="14478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Елементи за квалитативну анализу рада 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кандидата</a:t>
            </a:r>
            <a:endParaRPr lang="ru-RU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40146769"/>
              </p:ext>
            </p:extLst>
          </p:nvPr>
        </p:nvGraphicFramePr>
        <p:xfrm>
          <a:off x="457200" y="2042318"/>
          <a:ext cx="8534400" cy="4376040"/>
        </p:xfrm>
        <a:graphic>
          <a:graphicData uri="http://schemas.openxmlformats.org/drawingml/2006/table">
            <a:tbl>
              <a:tblPr firstCol="1" bandRow="1">
                <a:tableStyleId>{69CF1AB2-1976-4502-BF36-3FF5EA218861}</a:tableStyleId>
              </a:tblPr>
              <a:tblGrid>
                <a:gridCol w="2844800"/>
                <a:gridCol w="2844800"/>
                <a:gridCol w="2844800"/>
              </a:tblGrid>
              <a:tr h="0">
                <a:tc rowSpan="2"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x-none" sz="1300" dirty="0">
                          <a:solidFill>
                            <a:schemeClr val="bg1"/>
                          </a:solidFill>
                          <a:effectLst/>
                        </a:rPr>
                        <a:t>1. Показатељи успеха у научном раду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x-none" sz="1300" dirty="0">
                          <a:effectLst/>
                        </a:rPr>
                        <a:t>1.2 </a:t>
                      </a:r>
                      <a:r>
                        <a:rPr lang="x-none" sz="1300" dirty="0" smtClean="0">
                          <a:effectLst/>
                        </a:rPr>
                        <a:t>Предавања </a:t>
                      </a:r>
                      <a:r>
                        <a:rPr lang="x-none" sz="1300" dirty="0">
                          <a:effectLst/>
                        </a:rPr>
                        <a:t>по позиву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x-none" sz="1300" dirty="0">
                          <a:effectLst/>
                        </a:rPr>
                        <a:t>+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00" marR="36000" marT="36000" marB="3600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x-none" sz="1300" dirty="0">
                          <a:effectLst/>
                        </a:rPr>
                        <a:t>1.4 </a:t>
                      </a:r>
                      <a:r>
                        <a:rPr lang="x-none" sz="1300" dirty="0" smtClean="0">
                          <a:effectLst/>
                        </a:rPr>
                        <a:t>Рецензије </a:t>
                      </a:r>
                      <a:r>
                        <a:rPr lang="x-none" sz="1300" dirty="0">
                          <a:effectLst/>
                        </a:rPr>
                        <a:t>научних </a:t>
                      </a:r>
                      <a:r>
                        <a:rPr lang="x-none" sz="1300" dirty="0" smtClean="0">
                          <a:effectLst/>
                        </a:rPr>
                        <a:t>радова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x-none" sz="1300" dirty="0">
                          <a:effectLst/>
                        </a:rPr>
                        <a:t>+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4"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x-none" sz="1300" dirty="0">
                          <a:solidFill>
                            <a:schemeClr val="bg1"/>
                          </a:solidFill>
                          <a:effectLst/>
                        </a:rPr>
                        <a:t>2. Развој услова за научни рад, образовање и формирање научних кадрова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x-none" sz="1300" dirty="0">
                          <a:effectLst/>
                        </a:rPr>
                        <a:t>2.1 Допринос развоју науке у земљи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x-none" sz="1300" dirty="0">
                          <a:effectLst/>
                        </a:rPr>
                        <a:t>+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x-none" sz="1300" dirty="0">
                          <a:effectLst/>
                        </a:rPr>
                        <a:t>2.2 </a:t>
                      </a:r>
                      <a:r>
                        <a:rPr lang="x-none" sz="1300" dirty="0" smtClean="0">
                          <a:effectLst/>
                        </a:rPr>
                        <a:t>Менторство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±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00" marR="36000" marT="36000" marB="3600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x-none" sz="1300" dirty="0">
                          <a:effectLst/>
                        </a:rPr>
                        <a:t>2.3 Педагошки рад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x-none" sz="1300" dirty="0">
                          <a:effectLst/>
                        </a:rPr>
                        <a:t>+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00" marR="36000" marT="36000" marB="3600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x-none" sz="1300" dirty="0" smtClean="0">
                          <a:effectLst/>
                        </a:rPr>
                        <a:t>2.4 Међународна сарадња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x-none" sz="1300" dirty="0">
                          <a:effectLst/>
                        </a:rPr>
                        <a:t>+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x-none" sz="1300" dirty="0">
                          <a:solidFill>
                            <a:schemeClr val="bg1"/>
                          </a:solidFill>
                          <a:effectLst/>
                        </a:rPr>
                        <a:t>3. Организација научног рада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x-none" sz="1300" dirty="0">
                          <a:effectLst/>
                        </a:rPr>
                        <a:t>3.1 Руковођење </a:t>
                      </a:r>
                      <a:r>
                        <a:rPr lang="x-none" sz="1300" dirty="0" smtClean="0">
                          <a:effectLst/>
                        </a:rPr>
                        <a:t>пројектним задацима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x-none" sz="1300" dirty="0">
                          <a:effectLst/>
                        </a:rPr>
                        <a:t>+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x-none" sz="1300" dirty="0">
                          <a:effectLst/>
                        </a:rPr>
                        <a:t>3.2 </a:t>
                      </a:r>
                      <a:r>
                        <a:rPr lang="x-none" sz="1300" dirty="0" smtClean="0">
                          <a:effectLst/>
                        </a:rPr>
                        <a:t>Патенти 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x-none" sz="1300" dirty="0">
                          <a:effectLst/>
                        </a:rPr>
                        <a:t>+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6"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x-none" sz="1300" dirty="0">
                          <a:solidFill>
                            <a:schemeClr val="bg1"/>
                          </a:solidFill>
                          <a:effectLst/>
                        </a:rPr>
                        <a:t>4. Квалитет научних резултата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x-none" sz="1300" dirty="0">
                          <a:effectLst/>
                        </a:rPr>
                        <a:t>4.1 Утицајност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x-none" sz="1300" dirty="0">
                          <a:effectLst/>
                        </a:rPr>
                        <a:t>53, 30 без аутоцитата, 16 без </a:t>
                      </a:r>
                      <a:r>
                        <a:rPr lang="x-none" sz="1300" dirty="0" smtClean="0">
                          <a:effectLst/>
                        </a:rPr>
                        <a:t>хетероцитата 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4.2. </a:t>
                      </a:r>
                      <a:r>
                        <a:rPr lang="x-none" sz="1300" dirty="0">
                          <a:effectLst/>
                        </a:rPr>
                        <a:t>Параметри квалитета часописа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x-none" sz="1300" dirty="0">
                          <a:effectLst/>
                        </a:rPr>
                        <a:t>Четири часописа М</a:t>
                      </a:r>
                      <a:r>
                        <a:rPr lang="x-none" sz="1300" baseline="-25000" dirty="0">
                          <a:effectLst/>
                        </a:rPr>
                        <a:t>21</a:t>
                      </a:r>
                      <a:r>
                        <a:rPr lang="x-none" sz="1300" dirty="0">
                          <a:effectLst/>
                        </a:rPr>
                        <a:t>, један М</a:t>
                      </a:r>
                      <a:r>
                        <a:rPr lang="x-none" sz="1300" baseline="-25000" dirty="0">
                          <a:effectLst/>
                        </a:rPr>
                        <a:t>22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00" marR="36000" marT="36000" marB="3600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4.3 </a:t>
                      </a:r>
                      <a:r>
                        <a:rPr lang="x-none" sz="1300" dirty="0">
                          <a:effectLst/>
                        </a:rPr>
                        <a:t>Број радова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x-none" sz="1300" dirty="0">
                          <a:effectLst/>
                        </a:rPr>
                        <a:t>После избора: 9</a:t>
                      </a:r>
                      <a:r>
                        <a:rPr lang="x-none" sz="1300" dirty="0">
                          <a:effectLst/>
                          <a:sym typeface="Symbol"/>
                        </a:rPr>
                        <a:t></a:t>
                      </a:r>
                      <a:r>
                        <a:rPr lang="x-none" sz="1300" dirty="0">
                          <a:effectLst/>
                        </a:rPr>
                        <a:t>М</a:t>
                      </a:r>
                      <a:r>
                        <a:rPr lang="x-none" sz="1300" baseline="-25000" dirty="0">
                          <a:effectLst/>
                        </a:rPr>
                        <a:t>20</a:t>
                      </a:r>
                      <a:r>
                        <a:rPr lang="x-none" sz="1300" dirty="0">
                          <a:effectLst/>
                        </a:rPr>
                        <a:t>, 3</a:t>
                      </a:r>
                      <a:r>
                        <a:rPr lang="x-none" sz="1300" dirty="0">
                          <a:effectLst/>
                          <a:sym typeface="Symbol"/>
                        </a:rPr>
                        <a:t></a:t>
                      </a:r>
                      <a:r>
                        <a:rPr lang="x-none" sz="1300" dirty="0">
                          <a:effectLst/>
                        </a:rPr>
                        <a:t>М</a:t>
                      </a:r>
                      <a:r>
                        <a:rPr lang="x-none" sz="1300" baseline="-25000" dirty="0">
                          <a:effectLst/>
                        </a:rPr>
                        <a:t>30</a:t>
                      </a:r>
                      <a:r>
                        <a:rPr lang="x-none" sz="1300" dirty="0">
                          <a:effectLst/>
                        </a:rPr>
                        <a:t>, 1</a:t>
                      </a:r>
                      <a:r>
                        <a:rPr lang="x-none" sz="1300" dirty="0">
                          <a:effectLst/>
                          <a:sym typeface="Symbol"/>
                        </a:rPr>
                        <a:t></a:t>
                      </a:r>
                      <a:r>
                        <a:rPr lang="x-none" sz="1300" dirty="0" smtClean="0">
                          <a:effectLst/>
                        </a:rPr>
                        <a:t>М</a:t>
                      </a:r>
                      <a:r>
                        <a:rPr lang="x-none" sz="1300" baseline="-25000" dirty="0" smtClean="0">
                          <a:effectLst/>
                        </a:rPr>
                        <a:t>80</a:t>
                      </a:r>
                      <a:endParaRPr lang="en-US" sz="1300" dirty="0">
                        <a:effectLst/>
                      </a:endParaRPr>
                    </a:p>
                  </a:txBody>
                  <a:tcPr marL="36000" marR="36000" marT="36000" marB="3600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4.4 </a:t>
                      </a:r>
                      <a:r>
                        <a:rPr lang="x-none" sz="1300" dirty="0">
                          <a:effectLst/>
                        </a:rPr>
                        <a:t>Степен </a:t>
                      </a:r>
                      <a:r>
                        <a:rPr lang="x-none" sz="1300" dirty="0" smtClean="0">
                          <a:effectLst/>
                        </a:rPr>
                        <a:t>самосталности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x-none" sz="1300" dirty="0">
                          <a:effectLst/>
                        </a:rPr>
                        <a:t>После избора: први аутор или дели прво ауторство у 6 од 9 </a:t>
                      </a:r>
                      <a:r>
                        <a:rPr lang="x-none" sz="1300" dirty="0" smtClean="0">
                          <a:effectLst/>
                        </a:rPr>
                        <a:t>М</a:t>
                      </a:r>
                      <a:r>
                        <a:rPr lang="x-none" sz="1300" baseline="-25000" dirty="0" smtClean="0">
                          <a:effectLst/>
                        </a:rPr>
                        <a:t>20</a:t>
                      </a:r>
                      <a:r>
                        <a:rPr lang="x-none" sz="1300" dirty="0">
                          <a:effectLst/>
                        </a:rPr>
                        <a:t>, 1 од 3 </a:t>
                      </a:r>
                      <a:r>
                        <a:rPr lang="x-none" sz="1300" dirty="0" smtClean="0">
                          <a:effectLst/>
                        </a:rPr>
                        <a:t>М</a:t>
                      </a:r>
                      <a:r>
                        <a:rPr lang="x-none" sz="1300" baseline="-25000" dirty="0" smtClean="0">
                          <a:effectLst/>
                        </a:rPr>
                        <a:t>30</a:t>
                      </a:r>
                      <a:r>
                        <a:rPr lang="x-none" sz="1300" dirty="0" smtClean="0">
                          <a:effectLst/>
                        </a:rPr>
                        <a:t> </a:t>
                      </a:r>
                      <a:r>
                        <a:rPr lang="x-none" sz="1300" dirty="0">
                          <a:effectLst/>
                        </a:rPr>
                        <a:t>и 1 од 1 </a:t>
                      </a:r>
                      <a:r>
                        <a:rPr lang="x-none" sz="1300" dirty="0" smtClean="0">
                          <a:effectLst/>
                        </a:rPr>
                        <a:t>М</a:t>
                      </a:r>
                      <a:r>
                        <a:rPr lang="x-none" sz="1300" baseline="-25000" dirty="0" smtClean="0">
                          <a:effectLst/>
                        </a:rPr>
                        <a:t>80</a:t>
                      </a:r>
                      <a:r>
                        <a:rPr lang="x-none" sz="1300" dirty="0">
                          <a:effectLst/>
                        </a:rPr>
                        <a:t>. </a:t>
                      </a:r>
                      <a:endParaRPr lang="en-US" sz="1300" dirty="0">
                        <a:effectLst/>
                      </a:endParaRPr>
                    </a:p>
                  </a:txBody>
                  <a:tcPr marL="36000" marR="36000" marT="36000" marB="3600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x-none" sz="1300" dirty="0">
                          <a:effectLst/>
                        </a:rPr>
                        <a:t>4.5. Значај радова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x-none" sz="1300" dirty="0">
                          <a:effectLst/>
                        </a:rPr>
                        <a:t>+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00" marR="36000" marT="36000" marB="3600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4.</a:t>
                      </a:r>
                      <a:r>
                        <a:rPr lang="x-none" sz="1300" dirty="0">
                          <a:effectLst/>
                        </a:rPr>
                        <a:t>6 Допринос у реализацији </a:t>
                      </a:r>
                      <a:r>
                        <a:rPr lang="x-none" sz="1300" dirty="0" smtClean="0">
                          <a:effectLst/>
                        </a:rPr>
                        <a:t>радова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x-none" sz="1300" dirty="0">
                          <a:effectLst/>
                        </a:rPr>
                        <a:t>+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00" marR="36000" marT="36000" marB="3600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9938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11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7467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Реи</a:t>
            </a: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збор</a:t>
            </a:r>
            <a: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x-none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Саша Ћирк</a:t>
            </a: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овић</a:t>
            </a:r>
            <a:endParaRPr lang="en-US" sz="2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1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350" y="152400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9"/>
          <p:cNvSpPr txBox="1">
            <a:spLocks noChangeArrowheads="1"/>
          </p:cNvSpPr>
          <p:nvPr/>
        </p:nvSpPr>
        <p:spPr>
          <a:xfrm>
            <a:off x="304800" y="1905000"/>
            <a:ext cx="8458200" cy="4495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Предавања</a:t>
            </a:r>
            <a:r>
              <a:rPr lang="en-US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US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позиву</a:t>
            </a:r>
            <a:r>
              <a:rPr lang="en-US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l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J.L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Risti</a:t>
            </a:r>
            <a:r>
              <a:rPr lang="sl-SI" sz="1200" dirty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Djurovi</a:t>
            </a:r>
            <a:r>
              <a:rPr lang="sl-SI" sz="1200" dirty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S.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Ćirković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A.Ž.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Ilić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Đ.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Košutić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and N.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Neškovoić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''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Some Contributions of the TESLA Team to Accelerator Physics and Technologies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''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invited paper IP.C1., Book of Abstracts of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CoNuSS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2008, September 22-25, 2008, pp. 25-26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Рецензије</a:t>
            </a:r>
            <a:r>
              <a:rPr lang="en-US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x-none" sz="12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x-none" sz="1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IEEE Transactions on Nuclear Sciences, ISSN 0018-9499, IF=1.579, 4/33 Nuclear Science &amp; Technology</a:t>
            </a:r>
          </a:p>
          <a:p>
            <a:pPr lvl="0" algn="l"/>
            <a:r>
              <a:rPr lang="x-none" sz="1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Nuclear Instruments and Methods in Physics, Section A, ISSN 0168-9002, IF=1.268, 9/33 Nuclear Science &amp; Technology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Допринос развоју науке у земљи</a:t>
            </a:r>
            <a:r>
              <a:rPr lang="en-US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x-none" sz="12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1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Учествовао у формирању мултидисциплинарног биоинжењерског тима.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Менторство.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Помогао је др Јелени Ђорђевић у изради докторске дисертације одбрањене на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Природно-математичком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факултету Универзитета у Нишу.</a:t>
            </a:r>
            <a:endParaRPr lang="x-none" sz="12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Педагошки рад.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У Средњој електротехничкој школи „Никола Тесла“ предавао је Електронику са аутоматиком као и Мерење неелектричних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величина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електричним путем.</a:t>
            </a:r>
            <a:endParaRPr lang="x-none" sz="12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Међународна сарадња.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На студијском боравку у Обједињеном институту за нуклеарна истраживања, у Дубни у Русији боравио је шест месеци.</a:t>
            </a:r>
            <a:endParaRPr lang="x-none" sz="12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Руковођење пројектним задацима.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оквиру Пројекта ТЕСЛА: наука са акцелераторима и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акцелераторске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технологије руководио пројектним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задацима:</a:t>
            </a:r>
            <a:endParaRPr lang="x-none" sz="1200" dirty="0"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1. Мерење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магнетног поља у процесу изохронизације и шимовање магнета Циклотрона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ВИНСИ</a:t>
            </a:r>
            <a:endParaRPr lang="x-none" sz="1200" dirty="0"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2. Мапирање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магнетног поља Циклотрона ВИНСИ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x-none" sz="12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Патенти.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А. Добросављевић, Н. Нешковић, П. Беличев, В. Вујовић, Б. Маршићанин, Ј. Чомор, А. Видовић, М. Рајчевић, Б. Чизмић и С. Ћирковић, </a:t>
            </a:r>
            <a:r>
              <a:rPr lang="sr-Cyrl-CS" sz="1200" i="1" dirty="0">
                <a:latin typeface="Times New Roman" pitchFamily="18" charset="0"/>
                <a:cs typeface="Times New Roman" pitchFamily="18" charset="0"/>
              </a:rPr>
              <a:t>Имплантер тешких јона са додатном акцелерацијом или децелерацијом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, број патентне пријаве 117/04, 2004, патент признат под бројем 50120 решењем Завода за интелектуалну својину 03. децембра 2008. </a:t>
            </a:r>
            <a:r>
              <a:rPr lang="x-none" sz="12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одине.</a:t>
            </a:r>
            <a:endParaRPr lang="x-none" sz="12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0"/>
          <p:cNvSpPr txBox="1">
            <a:spLocks noChangeArrowheads="1"/>
          </p:cNvSpPr>
          <p:nvPr/>
        </p:nvSpPr>
        <p:spPr>
          <a:xfrm>
            <a:off x="304800" y="1335088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Елементи за квалитативну анализу рада 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кандидата</a:t>
            </a:r>
            <a:endParaRPr lang="ru-RU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 txBox="1">
            <a:spLocks noChangeArrowheads="1"/>
          </p:cNvSpPr>
          <p:nvPr/>
        </p:nvSpPr>
        <p:spPr>
          <a:xfrm>
            <a:off x="304800" y="1907023"/>
            <a:ext cx="8458200" cy="4495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kern="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Предавања</a:t>
            </a:r>
            <a:r>
              <a:rPr lang="en-US" sz="1400" b="1" kern="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kern="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US" sz="1400" b="1" kern="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kern="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позиву</a:t>
            </a:r>
            <a:r>
              <a:rPr lang="en-US" sz="1400" b="1" kern="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l"/>
            <a:r>
              <a:rPr lang="en-US" sz="1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J.L</a:t>
            </a:r>
            <a:r>
              <a:rPr lang="en-US" sz="1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Risti</a:t>
            </a:r>
            <a:r>
              <a:rPr lang="sl-SI" sz="1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1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400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Djurovi</a:t>
            </a:r>
            <a:r>
              <a:rPr lang="sl-SI" sz="1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1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, S. </a:t>
            </a:r>
            <a:r>
              <a:rPr lang="en-US" sz="1400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Ćirković</a:t>
            </a:r>
            <a:r>
              <a:rPr lang="en-US" sz="1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, A.Ž. </a:t>
            </a:r>
            <a:r>
              <a:rPr lang="en-US" sz="1400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Ilić</a:t>
            </a:r>
            <a:r>
              <a:rPr lang="en-US" sz="1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, Đ. </a:t>
            </a:r>
            <a:r>
              <a:rPr lang="en-US" sz="1400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Košutić</a:t>
            </a:r>
            <a:r>
              <a:rPr lang="en-US" sz="1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and N. </a:t>
            </a:r>
            <a:r>
              <a:rPr lang="en-US" sz="1400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Neškovoić</a:t>
            </a:r>
            <a:r>
              <a:rPr lang="en-US" sz="1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CS" sz="1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''</a:t>
            </a:r>
            <a:r>
              <a:rPr lang="en-US" sz="1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Some Contributions of the TESLA Team to Accelerator Physics and Technologies</a:t>
            </a:r>
            <a:r>
              <a:rPr lang="sr-Cyrl-CS" sz="1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''</a:t>
            </a:r>
            <a:r>
              <a:rPr lang="en-US" sz="1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, invited paper IP.C1., Book of Abstracts of </a:t>
            </a:r>
            <a:r>
              <a:rPr lang="en-US" sz="1400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CoNuSS</a:t>
            </a:r>
            <a:r>
              <a:rPr lang="en-US" sz="1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2008, September 22-25, 2008, pp. 25-26</a:t>
            </a:r>
            <a:r>
              <a:rPr lang="sr-Cyrl-CS" sz="1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4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Рецензије</a:t>
            </a:r>
            <a:r>
              <a:rPr lang="en-US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x-none" sz="12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x-none" sz="1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IEEE Transactions on Nuclear Sciences, ISSN 0018-9499, IF=1.579, 4/33 Nuclear Science &amp; Technology</a:t>
            </a:r>
          </a:p>
          <a:p>
            <a:pPr lvl="0" algn="l"/>
            <a:r>
              <a:rPr lang="x-none" sz="1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Nuclear Instruments and Methods in Physics, Section A, ISSN 0168-9002, IF=1.268, 9/33 Nuclear Science &amp; Technology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Допринос развоју науке у земљи</a:t>
            </a:r>
            <a:r>
              <a:rPr lang="en-US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x-none" sz="12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1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Учествовао у формирању мултидисциплинарног биоинжењерског тима.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Менторство.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Помогао је др Јелени Ђорђевић у изради докторске дисертације одбрањене на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Природно-математичком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факултету Универзитета у Нишу.</a:t>
            </a:r>
            <a:endParaRPr lang="x-none" sz="12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Педагошки рад.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У Средњој електротехничкој школи „Никола Тесла“ предавао је Електронику са аутоматиком као и Мерење неелектричних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величина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електричним путем.</a:t>
            </a:r>
            <a:endParaRPr lang="x-none" sz="12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Међународна сарадња.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На студијском боравку у Обједињеном институту за нуклеарна истраживања, у Дубни у Русији боравио је шест месеци.</a:t>
            </a:r>
            <a:endParaRPr lang="x-none" sz="12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Руковођење пројектним задацима.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оквиру Пројекта ТЕСЛА: наука са акцелераторима и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акцелераторске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технологије руководио пројектним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задацима:</a:t>
            </a:r>
            <a:endParaRPr lang="x-none" sz="1200" dirty="0"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1. Мерење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магнетног поља у процесу изохронизације и шимовање магнета Циклотрона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ВИНСИ</a:t>
            </a:r>
            <a:endParaRPr lang="x-none" sz="1200" dirty="0"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2. Мапирање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магнетног поља Циклотрона ВИНСИ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x-none" sz="12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Патенти.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А. Добросављевић, Н. Нешковић, П. Беличев, В. Вујовић, Б. Маршићанин, Ј. Чомор, А. Видовић, М. Рајчевић, Б. Чизмић и С. Ћирковић, </a:t>
            </a:r>
            <a:r>
              <a:rPr lang="sr-Cyrl-CS" sz="1200" i="1" dirty="0">
                <a:latin typeface="Times New Roman" pitchFamily="18" charset="0"/>
                <a:cs typeface="Times New Roman" pitchFamily="18" charset="0"/>
              </a:rPr>
              <a:t>Имплантер тешких јона са додатном акцелерацијом или децелерацијом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, број патентне пријаве 117/04, 2004, патент признат под бројем 50120 решењем Завода за интелектуалну својину 03. децембра 2008. </a:t>
            </a:r>
            <a:r>
              <a:rPr lang="x-none" sz="12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одине.</a:t>
            </a:r>
            <a:endParaRPr lang="x-none" sz="12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7"/>
          <p:cNvSpPr txBox="1">
            <a:spLocks noChangeArrowheads="1"/>
          </p:cNvSpPr>
          <p:nvPr/>
        </p:nvSpPr>
        <p:spPr>
          <a:xfrm>
            <a:off x="304800" y="1905000"/>
            <a:ext cx="8458200" cy="4495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b="1" kern="0" dirty="0" err="1" smtClean="0">
                <a:latin typeface="Times New Roman" pitchFamily="18" charset="0"/>
                <a:cs typeface="Times New Roman" pitchFamily="18" charset="0"/>
              </a:rPr>
              <a:t>Предавања</a:t>
            </a:r>
            <a:r>
              <a:rPr lang="en-US" sz="1200" b="1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kern="0" dirty="0" err="1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US" sz="1200" b="1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kern="0" dirty="0" err="1" smtClean="0">
                <a:latin typeface="Times New Roman" pitchFamily="18" charset="0"/>
                <a:cs typeface="Times New Roman" pitchFamily="18" charset="0"/>
              </a:rPr>
              <a:t>позиву</a:t>
            </a:r>
            <a:r>
              <a:rPr lang="en-US" sz="1200" b="1" kern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l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J.L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Risti</a:t>
            </a:r>
            <a:r>
              <a:rPr lang="sl-SI" sz="1200" dirty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Djurovi</a:t>
            </a:r>
            <a:r>
              <a:rPr lang="sl-SI" sz="1200" dirty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S.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Ćirković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A.Ž.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Ilić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Đ.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Košutić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and N.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Neškovoić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''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Some Contributions of the TESLA Team to Accelerator Physics and Technologies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''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invited paper IP.C1., Book of Abstracts of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CoNuSS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2008, September 22-25, 2008, pp. 25-26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kern="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Рецензије</a:t>
            </a:r>
            <a:r>
              <a:rPr lang="en-US" sz="1400" b="1" kern="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x-none" sz="1400" kern="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x-none" sz="1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1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IEEE Transactions on Nuclear Sciences, ISSN 0018-9499, IF=1.579, 4/33 Nuclear Science &amp; Technology</a:t>
            </a:r>
          </a:p>
          <a:p>
            <a:pPr lvl="0" algn="l"/>
            <a:r>
              <a:rPr lang="x-none" sz="1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1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Nuclear Instruments and Methods in Physics, Section A, ISSN 0168-9002, IF=1.268, 9/33 Nuclear Science &amp; Technology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Допринос развоју науке у земљи</a:t>
            </a:r>
            <a:r>
              <a:rPr lang="en-US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x-none" sz="12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1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Учествовао у формирању мултидисциплинарног биоинжењерског тима.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Менторство.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Помогао је др Јелени Ђорђевић у изради докторске дисертације одбрањене на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Природно-математичком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факултету Универзитета у Нишу.</a:t>
            </a:r>
            <a:endParaRPr lang="x-none" sz="12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Педагошки рад.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У Средњој електротехничкој школи „Никола Тесла“ предавао је Електронику са аутоматиком као и Мерење неелектричних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величина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електричним путем.</a:t>
            </a:r>
            <a:endParaRPr lang="x-none" sz="12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Међународна сарадња.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На студијском боравку у Обједињеном институту за нуклеарна истраживања, у Дубни у Русији боравио је шест месеци.</a:t>
            </a:r>
            <a:endParaRPr lang="x-none" sz="12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Руковођење пројектним задацима.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оквиру Пројекта ТЕСЛА: наука са акцелераторима и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акцелераторске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технологије руководио пројектним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задацима:</a:t>
            </a:r>
            <a:endParaRPr lang="x-none" sz="1200" dirty="0"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1. Мерење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магнетног поља у процесу изохронизације и шимовање магнета Циклотрона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ВИНСИ</a:t>
            </a:r>
            <a:endParaRPr lang="x-none" sz="1200" dirty="0"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2. Мапирање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магнетног поља Циклотрона ВИНСИ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x-none" sz="12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Патенти.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А. Добросављевић, Н. Нешковић, П. Беличев, В. Вујовић, Б. Маршићанин, Ј. Чомор, А. Видовић, М. Рајчевић, Б. Чизмић и С. Ћирковић, </a:t>
            </a:r>
            <a:r>
              <a:rPr lang="sr-Cyrl-CS" sz="1200" i="1" dirty="0">
                <a:latin typeface="Times New Roman" pitchFamily="18" charset="0"/>
                <a:cs typeface="Times New Roman" pitchFamily="18" charset="0"/>
              </a:rPr>
              <a:t>Имплантер тешких јона са додатном акцелерацијом или децелерацијом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, број патентне пријаве 117/04, 2004, патент признат под бројем 50120 решењем Завода за интелектуалну својину 03. децембра 2008. </a:t>
            </a:r>
            <a:r>
              <a:rPr lang="x-none" sz="12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одине.</a:t>
            </a:r>
            <a:endParaRPr lang="x-none" sz="12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>
          <a:xfrm>
            <a:off x="304800" y="1912418"/>
            <a:ext cx="8458200" cy="4495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b="1" kern="0" dirty="0" err="1" smtClean="0">
                <a:latin typeface="Times New Roman" pitchFamily="18" charset="0"/>
                <a:cs typeface="Times New Roman" pitchFamily="18" charset="0"/>
              </a:rPr>
              <a:t>Предавања</a:t>
            </a:r>
            <a:r>
              <a:rPr lang="en-US" sz="1200" b="1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kern="0" dirty="0" err="1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US" sz="1200" b="1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kern="0" dirty="0" err="1" smtClean="0">
                <a:latin typeface="Times New Roman" pitchFamily="18" charset="0"/>
                <a:cs typeface="Times New Roman" pitchFamily="18" charset="0"/>
              </a:rPr>
              <a:t>позиву</a:t>
            </a:r>
            <a:r>
              <a:rPr lang="en-US" sz="1200" b="1" kern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l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J.L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Risti</a:t>
            </a:r>
            <a:r>
              <a:rPr lang="sl-SI" sz="1200" dirty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Djurovi</a:t>
            </a:r>
            <a:r>
              <a:rPr lang="sl-SI" sz="1200" dirty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S.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Ćirković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A.Ž.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Ilić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Đ.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Košutić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and N.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Neškovoić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''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Some Contributions of the TESLA Team to Accelerator Physics and Technologies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''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invited paper IP.C1., Book of Abstracts of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CoNuSS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2008, September 22-25, 2008, pp. 25-26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b="1" kern="0" dirty="0" err="1" smtClean="0">
                <a:latin typeface="Times New Roman" pitchFamily="18" charset="0"/>
                <a:cs typeface="Times New Roman" pitchFamily="18" charset="0"/>
              </a:rPr>
              <a:t>Рецензије</a:t>
            </a:r>
            <a:r>
              <a:rPr lang="en-US" sz="1200" b="1" kern="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x-none" sz="1200" kern="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x-none" sz="1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IEEE Transactions on Nuclear Sciences, ISSN 0018-9499, IF=1.579, 4/33 Nuclear Science &amp; Technology</a:t>
            </a:r>
          </a:p>
          <a:p>
            <a:pPr lvl="0" algn="l"/>
            <a:r>
              <a:rPr lang="x-none" sz="1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Nuclear Instruments and Methods in Physics, Section A, ISSN 0168-9002, IF=1.268, 9/33 Nuclear Science &amp; Technology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b="1" kern="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Допринос развоју науке у земљи</a:t>
            </a:r>
            <a:r>
              <a:rPr lang="en-US" sz="1400" b="1" kern="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x-none" sz="1400" b="1" kern="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1400" kern="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Учествовао у формирању мултидисциплинарног биоинжењерског тима.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Менторство.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Помогао је др Јелени Ђорђевић у изради докторске дисертације одбрањене на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Природно-математичком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факултету Универзитета у Нишу.</a:t>
            </a:r>
            <a:endParaRPr lang="x-none" sz="12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Педагошки рад.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У Средњој електротехничкој школи „Никола Тесла“ предавао је Електронику са аутоматиком као и Мерење неелектричних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величина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електричним путем.</a:t>
            </a:r>
            <a:endParaRPr lang="x-none" sz="12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Међународна сарадња.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На студијском боравку у Обједињеном институту за нуклеарна истраживања, у Дубни у Русији боравио је шест месеци.</a:t>
            </a:r>
            <a:endParaRPr lang="x-none" sz="12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Руковођење пројектним задацима.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оквиру Пројекта ТЕСЛА: наука са акцелераторима и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акцелераторске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технологије руководио пројектним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задацима:</a:t>
            </a:r>
            <a:endParaRPr lang="x-none" sz="1200" dirty="0"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1. Мерење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магнетног поља у процесу изохронизације и шимовање магнета Циклотрона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ВИНСИ</a:t>
            </a:r>
            <a:endParaRPr lang="x-none" sz="1200" dirty="0"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2. Мапирање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магнетног поља Циклотрона ВИНСИ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x-none" sz="12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Патенти.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А. Добросављевић, Н. Нешковић, П. Беличев, В. Вујовић, Б. Маршићанин, Ј. Чомор, А. Видовић, М. Рајчевић, Б. Чизмић и С. Ћирковић, </a:t>
            </a:r>
            <a:r>
              <a:rPr lang="sr-Cyrl-CS" sz="1200" i="1" dirty="0">
                <a:latin typeface="Times New Roman" pitchFamily="18" charset="0"/>
                <a:cs typeface="Times New Roman" pitchFamily="18" charset="0"/>
              </a:rPr>
              <a:t>Имплантер тешких јона са додатном акцелерацијом или децелерацијом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, број патентне пријаве 117/04, 2004, патент признат под бројем 50120 решењем Завода за интелектуалну својину 03. децембра 2008. </a:t>
            </a:r>
            <a:r>
              <a:rPr lang="x-none" sz="12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одине.</a:t>
            </a:r>
            <a:endParaRPr lang="x-none" sz="12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5"/>
          <p:cNvSpPr txBox="1">
            <a:spLocks noChangeArrowheads="1"/>
          </p:cNvSpPr>
          <p:nvPr/>
        </p:nvSpPr>
        <p:spPr>
          <a:xfrm>
            <a:off x="304800" y="1890165"/>
            <a:ext cx="8458200" cy="4495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b="1" kern="0" dirty="0" err="1" smtClean="0">
                <a:latin typeface="Times New Roman" pitchFamily="18" charset="0"/>
                <a:cs typeface="Times New Roman" pitchFamily="18" charset="0"/>
              </a:rPr>
              <a:t>Предавања</a:t>
            </a:r>
            <a:r>
              <a:rPr lang="en-US" sz="1200" b="1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kern="0" dirty="0" err="1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US" sz="1200" b="1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kern="0" dirty="0" err="1" smtClean="0">
                <a:latin typeface="Times New Roman" pitchFamily="18" charset="0"/>
                <a:cs typeface="Times New Roman" pitchFamily="18" charset="0"/>
              </a:rPr>
              <a:t>позиву</a:t>
            </a:r>
            <a:r>
              <a:rPr lang="en-US" sz="1200" b="1" kern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l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J.L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Risti</a:t>
            </a:r>
            <a:r>
              <a:rPr lang="sl-SI" sz="1200" dirty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Djurovi</a:t>
            </a:r>
            <a:r>
              <a:rPr lang="sl-SI" sz="1200" dirty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S.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Ćirković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A.Ž.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Ilić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Đ.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Košutić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and N.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Neškovoić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''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Some Contributions of the TESLA Team to Accelerator Physics and Technologies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''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invited paper IP.C1., Book of Abstracts of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CoNuSS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2008, September 22-25, 2008, pp. 25-26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b="1" kern="0" dirty="0" err="1" smtClean="0">
                <a:latin typeface="Times New Roman" pitchFamily="18" charset="0"/>
                <a:cs typeface="Times New Roman" pitchFamily="18" charset="0"/>
              </a:rPr>
              <a:t>Рецензије</a:t>
            </a:r>
            <a:r>
              <a:rPr lang="en-US" sz="1200" b="1" kern="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x-none" sz="1200" kern="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x-none" sz="1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IEEE Transactions on Nuclear Sciences, ISSN 0018-9499, IF=1.579, 4/33 Nuclear Science &amp; Technology</a:t>
            </a:r>
          </a:p>
          <a:p>
            <a:pPr lvl="0" algn="l"/>
            <a:r>
              <a:rPr lang="x-none" sz="1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Nuclear Instruments and Methods in Physics, Section A, ISSN 0168-9002, IF=1.268, 9/33 Nuclear Science &amp; Technology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latin typeface="Times New Roman" pitchFamily="18" charset="0"/>
                <a:cs typeface="Times New Roman" pitchFamily="18" charset="0"/>
              </a:rPr>
              <a:t>Допринос развоју науке у земљи</a:t>
            </a:r>
            <a:r>
              <a:rPr lang="en-US" sz="1200" b="1" kern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x-none" sz="1200" b="1" kern="0" dirty="0" smtClean="0"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1200" kern="0" dirty="0" smtClean="0">
                <a:latin typeface="Times New Roman" pitchFamily="18" charset="0"/>
                <a:cs typeface="Times New Roman" pitchFamily="18" charset="0"/>
              </a:rPr>
              <a:t>Учествовао у формирању мултидисциплинарног биоинжењерског тима.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b="1" kern="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Менторство.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Помогао је др Јелени Ђорђевић у изради докторске дисертације одбрањене на </a:t>
            </a:r>
            <a:r>
              <a:rPr lang="sr-Cyrl-CS" sz="1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Природно-математичком </a:t>
            </a:r>
            <a:r>
              <a:rPr lang="sr-Cyrl-CS" sz="1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факултету Универзитета у Нишу.</a:t>
            </a:r>
            <a:endParaRPr lang="x-none" sz="1400" b="1" kern="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Педагошки рад.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У Средњој електротехничкој школи „Никола Тесла“ предавао је Електронику са аутоматиком као и Мерење неелектричних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величина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електричним путем.</a:t>
            </a:r>
            <a:endParaRPr lang="x-none" sz="12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Међународна сарадња.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На студијском боравку у Обједињеном институту за нуклеарна истраживања, у Дубни у Русији боравио је шест месеци.</a:t>
            </a:r>
            <a:endParaRPr lang="x-none" sz="12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Руковођење пројектним задацима.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оквиру Пројекта ТЕСЛА: наука са акцелераторима и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акцелераторске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технологије руководио пројектним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задацима:</a:t>
            </a:r>
            <a:endParaRPr lang="x-none" sz="1200" dirty="0"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1. Мерење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магнетног поља у процесу изохронизације и шимовање магнета Циклотрона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ВИНСИ</a:t>
            </a:r>
            <a:endParaRPr lang="x-none" sz="1200" dirty="0"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2. Мапирање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магнетног поља Циклотрона ВИНСИ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x-none" sz="12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Патенти.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А. Добросављевић, Н. Нешковић, П. Беличев, В. Вујовић, Б. Маршићанин, Ј. Чомор, А. Видовић, М. Рајчевић, Б. Чизмић и С. Ћирковић, </a:t>
            </a:r>
            <a:r>
              <a:rPr lang="sr-Cyrl-CS" sz="1200" i="1" dirty="0">
                <a:latin typeface="Times New Roman" pitchFamily="18" charset="0"/>
                <a:cs typeface="Times New Roman" pitchFamily="18" charset="0"/>
              </a:rPr>
              <a:t>Имплантер тешких јона са додатном акцелерацијом или децелерацијом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, број патентне пријаве 117/04, 2004, патент признат под бројем 50120 решењем Завода за интелектуалну својину 03. децембра 2008. </a:t>
            </a:r>
            <a:r>
              <a:rPr lang="x-none" sz="12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одине.</a:t>
            </a:r>
            <a:endParaRPr lang="x-none" sz="12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4"/>
          <p:cNvSpPr txBox="1">
            <a:spLocks noChangeArrowheads="1"/>
          </p:cNvSpPr>
          <p:nvPr/>
        </p:nvSpPr>
        <p:spPr>
          <a:xfrm>
            <a:off x="304800" y="1893537"/>
            <a:ext cx="8458200" cy="4495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b="1" kern="0" dirty="0" err="1" smtClean="0">
                <a:latin typeface="Times New Roman" pitchFamily="18" charset="0"/>
                <a:cs typeface="Times New Roman" pitchFamily="18" charset="0"/>
              </a:rPr>
              <a:t>Предавања</a:t>
            </a:r>
            <a:r>
              <a:rPr lang="en-US" sz="1200" b="1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kern="0" dirty="0" err="1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US" sz="1200" b="1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kern="0" dirty="0" err="1" smtClean="0">
                <a:latin typeface="Times New Roman" pitchFamily="18" charset="0"/>
                <a:cs typeface="Times New Roman" pitchFamily="18" charset="0"/>
              </a:rPr>
              <a:t>позиву</a:t>
            </a:r>
            <a:r>
              <a:rPr lang="en-US" sz="1200" b="1" kern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l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J.L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Risti</a:t>
            </a:r>
            <a:r>
              <a:rPr lang="sl-SI" sz="1200" dirty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Djurovi</a:t>
            </a:r>
            <a:r>
              <a:rPr lang="sl-SI" sz="1200" dirty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S.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Ćirković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A.Ž.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Ilić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Đ.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Košutić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and N.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Neškovoić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''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Some Contributions of the TESLA Team to Accelerator Physics and Technologies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''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invited paper IP.C1., Book of Abstracts of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CoNuSS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2008, September 22-25, 2008, pp. 25-26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b="1" kern="0" dirty="0" err="1" smtClean="0">
                <a:latin typeface="Times New Roman" pitchFamily="18" charset="0"/>
                <a:cs typeface="Times New Roman" pitchFamily="18" charset="0"/>
              </a:rPr>
              <a:t>Рецензије</a:t>
            </a:r>
            <a:r>
              <a:rPr lang="en-US" sz="1200" b="1" kern="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x-none" sz="1200" kern="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x-none" sz="1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IEEE Transactions on Nuclear Sciences, ISSN 0018-9499, IF=1.579, 4/33 Nuclear Science &amp; Technology</a:t>
            </a:r>
          </a:p>
          <a:p>
            <a:pPr lvl="0" algn="l"/>
            <a:r>
              <a:rPr lang="x-none" sz="1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Nuclear Instruments and Methods in Physics, Section A, ISSN 0168-9002, IF=1.268, 9/33 Nuclear Science &amp; Technology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latin typeface="Times New Roman" pitchFamily="18" charset="0"/>
                <a:cs typeface="Times New Roman" pitchFamily="18" charset="0"/>
              </a:rPr>
              <a:t>Допринос развоју науке у земљи</a:t>
            </a:r>
            <a:r>
              <a:rPr lang="en-US" sz="1200" b="1" kern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x-none" sz="1200" b="1" kern="0" dirty="0" smtClean="0"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1200" kern="0" dirty="0" smtClean="0">
                <a:latin typeface="Times New Roman" pitchFamily="18" charset="0"/>
                <a:cs typeface="Times New Roman" pitchFamily="18" charset="0"/>
              </a:rPr>
              <a:t>Учествовао у формирању мултидисциплинарног биоинжењерског тима.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latin typeface="Times New Roman" pitchFamily="18" charset="0"/>
                <a:cs typeface="Times New Roman" pitchFamily="18" charset="0"/>
              </a:rPr>
              <a:t>Менторство.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Помогао је др Јелени Ђорђевић у изради докторске дисертације одбрањене на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Природно-математичком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факултету Универзитета у Нишу.</a:t>
            </a:r>
            <a:endParaRPr lang="x-none" sz="1200" b="1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b="1" kern="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Педагошки рад.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У Средњој електротехничкој школи „Никола Тесла“ предавао је Електронику са аутоматиком као и Мерење неелектричних </a:t>
            </a:r>
            <a:r>
              <a:rPr lang="sr-Cyrl-CS" sz="1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величина </a:t>
            </a:r>
            <a:r>
              <a:rPr lang="sr-Cyrl-CS" sz="1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електричним путем.</a:t>
            </a:r>
            <a:endParaRPr lang="x-none" sz="1400" b="1" kern="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Међународна сарадња.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На студијском боравку у Обједињеном институту за нуклеарна истраживања, у Дубни у Русији боравио је шест месеци.</a:t>
            </a:r>
            <a:endParaRPr lang="x-none" sz="12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Руковођење пројектним задацима.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оквиру Пројекта ТЕСЛА: наука са акцелераторима и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акцелераторске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технологије руководио пројектним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задацима:</a:t>
            </a:r>
            <a:endParaRPr lang="x-none" sz="1200" dirty="0"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1. Мерење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магнетног поља у процесу изохронизације и шимовање магнета Циклотрона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ВИНСИ</a:t>
            </a:r>
            <a:endParaRPr lang="x-none" sz="1200" dirty="0"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2. Мапирање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магнетног поља Циклотрона ВИНСИ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x-none" sz="12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Патенти.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А. Добросављевић, Н. Нешковић, П. Беличев, В. Вујовић, Б. Маршићанин, Ј. Чомор, А. Видовић, М. Рајчевић, Б. Чизмић и С. Ћирковић, </a:t>
            </a:r>
            <a:r>
              <a:rPr lang="sr-Cyrl-CS" sz="1200" i="1" dirty="0">
                <a:latin typeface="Times New Roman" pitchFamily="18" charset="0"/>
                <a:cs typeface="Times New Roman" pitchFamily="18" charset="0"/>
              </a:rPr>
              <a:t>Имплантер тешких јона са додатном акцелерацијом или децелерацијом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, број патентне пријаве 117/04, 2004, патент признат под бројем 50120 решењем Завода за интелектуалну својину 03. децембра 2008. </a:t>
            </a:r>
            <a:r>
              <a:rPr lang="x-none" sz="12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одине.</a:t>
            </a:r>
            <a:endParaRPr lang="x-none" sz="12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304800" y="1919162"/>
            <a:ext cx="8458200" cy="4495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b="1" kern="0" dirty="0" err="1" smtClean="0">
                <a:latin typeface="Times New Roman" pitchFamily="18" charset="0"/>
                <a:cs typeface="Times New Roman" pitchFamily="18" charset="0"/>
              </a:rPr>
              <a:t>Предавања</a:t>
            </a:r>
            <a:r>
              <a:rPr lang="en-US" sz="1200" b="1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kern="0" dirty="0" err="1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US" sz="1200" b="1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kern="0" dirty="0" err="1" smtClean="0">
                <a:latin typeface="Times New Roman" pitchFamily="18" charset="0"/>
                <a:cs typeface="Times New Roman" pitchFamily="18" charset="0"/>
              </a:rPr>
              <a:t>позиву</a:t>
            </a:r>
            <a:r>
              <a:rPr lang="en-US" sz="1200" b="1" kern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l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J.L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Risti</a:t>
            </a:r>
            <a:r>
              <a:rPr lang="sl-SI" sz="1200" dirty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Djurovi</a:t>
            </a:r>
            <a:r>
              <a:rPr lang="sl-SI" sz="1200" dirty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S.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Ćirković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A.Ž.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Ilić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Đ.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Košutić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and N.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Neškovoić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''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Some Contributions of the TESLA Team to Accelerator Physics and Technologies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''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invited paper IP.C1., Book of Abstracts of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CoNuSS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2008, September 22-25, 2008, pp. 25-26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b="1" kern="0" dirty="0" err="1" smtClean="0">
                <a:latin typeface="Times New Roman" pitchFamily="18" charset="0"/>
                <a:cs typeface="Times New Roman" pitchFamily="18" charset="0"/>
              </a:rPr>
              <a:t>Рецензије</a:t>
            </a:r>
            <a:r>
              <a:rPr lang="en-US" sz="1200" b="1" kern="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x-none" sz="1200" kern="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x-none" sz="1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IEEE Transactions on Nuclear Sciences, ISSN 0018-9499, IF=1.579, 4/33 Nuclear Science &amp; Technology</a:t>
            </a:r>
          </a:p>
          <a:p>
            <a:pPr lvl="0" algn="l"/>
            <a:r>
              <a:rPr lang="x-none" sz="1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Nuclear Instruments and Methods in Physics, Section A, ISSN 0168-9002, IF=1.268, 9/33 Nuclear Science &amp; Technology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latin typeface="Times New Roman" pitchFamily="18" charset="0"/>
                <a:cs typeface="Times New Roman" pitchFamily="18" charset="0"/>
              </a:rPr>
              <a:t>Допринос развоју науке у земљи</a:t>
            </a:r>
            <a:r>
              <a:rPr lang="en-US" sz="1200" b="1" kern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x-none" sz="1200" b="1" kern="0" dirty="0" smtClean="0"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1200" kern="0" dirty="0" smtClean="0">
                <a:latin typeface="Times New Roman" pitchFamily="18" charset="0"/>
                <a:cs typeface="Times New Roman" pitchFamily="18" charset="0"/>
              </a:rPr>
              <a:t>Учествовао у формирању мултидисциплинарног биоинжењерског тима.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latin typeface="Times New Roman" pitchFamily="18" charset="0"/>
                <a:cs typeface="Times New Roman" pitchFamily="18" charset="0"/>
              </a:rPr>
              <a:t>Менторство.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Помогао је др Јелени Ђорђевић у изради докторске дисертације одбрањене на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Природно-математичком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факултету Универзитета у Нишу.</a:t>
            </a:r>
            <a:endParaRPr lang="x-none" sz="1200" b="1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latin typeface="Times New Roman" pitchFamily="18" charset="0"/>
                <a:cs typeface="Times New Roman" pitchFamily="18" charset="0"/>
              </a:rPr>
              <a:t>Педагошки рад.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У Средњој електротехничкој школи „Никола Тесла“ предавао је Електронику са аутоматиком као и Мерење неелектричних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величина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електричним путем</a:t>
            </a:r>
            <a:r>
              <a:rPr lang="sr-Cyrl-CS" sz="1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x-none" sz="1400" b="1" kern="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b="1" kern="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Међународна сарадња.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На студијском боравку у Обједињеном институту за нуклеарна истраживања, у Дубни у Русији боравио је шест месеци.</a:t>
            </a:r>
            <a:endParaRPr lang="x-none" sz="1400" b="1" kern="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Руковођење пројектним задацима.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оквиру Пројекта ТЕСЛА: наука са акцелераторима и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акцелераторске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технологије руководио пројектним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задацима:</a:t>
            </a:r>
            <a:endParaRPr lang="x-none" sz="1200" dirty="0"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1. Мерење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магнетног поља у процесу изохронизације и шимовање магнета Циклотрона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ВИНСИ</a:t>
            </a:r>
            <a:endParaRPr lang="x-none" sz="1200" dirty="0"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2. Мапирање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магнетног поља Циклотрона ВИНСИ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x-none" sz="12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Патенти.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А. Добросављевић, Н. Нешковић, П. Беличев, В. Вујовић, Б. Маршићанин, Ј. Чомор, А. Видовић, М. Рајчевић, Б. Чизмић и С. Ћирковић, </a:t>
            </a:r>
            <a:r>
              <a:rPr lang="sr-Cyrl-CS" sz="1200" i="1" dirty="0">
                <a:latin typeface="Times New Roman" pitchFamily="18" charset="0"/>
                <a:cs typeface="Times New Roman" pitchFamily="18" charset="0"/>
              </a:rPr>
              <a:t>Имплантер тешких јона са додатном акцелерацијом или децелерацијом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, број патентне пријаве 117/04, 2004, патент признат под бројем 50120 решењем Завода за интелектуалну својину 03. децембра 2008. </a:t>
            </a:r>
            <a:r>
              <a:rPr lang="x-none" sz="12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одине.</a:t>
            </a:r>
            <a:endParaRPr lang="x-none" sz="12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2"/>
          <p:cNvSpPr txBox="1">
            <a:spLocks noChangeArrowheads="1"/>
          </p:cNvSpPr>
          <p:nvPr/>
        </p:nvSpPr>
        <p:spPr>
          <a:xfrm>
            <a:off x="457200" y="2071562"/>
            <a:ext cx="8458200" cy="4495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b="1" kern="0" dirty="0" err="1" smtClean="0">
                <a:latin typeface="Times New Roman" pitchFamily="18" charset="0"/>
                <a:cs typeface="Times New Roman" pitchFamily="18" charset="0"/>
              </a:rPr>
              <a:t>Предавања</a:t>
            </a:r>
            <a:r>
              <a:rPr lang="en-US" sz="1200" b="1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kern="0" dirty="0" err="1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US" sz="1200" b="1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kern="0" dirty="0" err="1" smtClean="0">
                <a:latin typeface="Times New Roman" pitchFamily="18" charset="0"/>
                <a:cs typeface="Times New Roman" pitchFamily="18" charset="0"/>
              </a:rPr>
              <a:t>позиву</a:t>
            </a:r>
            <a:r>
              <a:rPr lang="en-US" sz="1200" b="1" kern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l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J.L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Risti</a:t>
            </a:r>
            <a:r>
              <a:rPr lang="sl-SI" sz="1200" dirty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Djurovi</a:t>
            </a:r>
            <a:r>
              <a:rPr lang="sl-SI" sz="1200" dirty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S.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Ćirković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A.Ž.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Ilić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Đ.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Košutić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and N.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Neškovoić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''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Some Contributions of the TESLA Team to Accelerator Physics and Technologies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''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invited paper IP.C1., Book of Abstracts of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CoNuSS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2008, September 22-25, 2008, pp. 25-26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b="1" kern="0" dirty="0" err="1" smtClean="0">
                <a:latin typeface="Times New Roman" pitchFamily="18" charset="0"/>
                <a:cs typeface="Times New Roman" pitchFamily="18" charset="0"/>
              </a:rPr>
              <a:t>Рецензије</a:t>
            </a:r>
            <a:r>
              <a:rPr lang="en-US" sz="1200" b="1" kern="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x-none" sz="1200" kern="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x-none" sz="1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IEEE Transactions on Nuclear Sciences, ISSN 0018-9499, IF=1.579, 4/33 Nuclear Science &amp; Technology</a:t>
            </a:r>
          </a:p>
          <a:p>
            <a:pPr lvl="0" algn="l"/>
            <a:r>
              <a:rPr lang="x-none" sz="1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Nuclear Instruments and Methods in Physics, Section A, ISSN 0168-9002, IF=1.268, 9/33 Nuclear Science &amp; Technology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latin typeface="Times New Roman" pitchFamily="18" charset="0"/>
                <a:cs typeface="Times New Roman" pitchFamily="18" charset="0"/>
              </a:rPr>
              <a:t>Допринос развоју науке у земљи</a:t>
            </a:r>
            <a:r>
              <a:rPr lang="en-US" sz="1200" b="1" kern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x-none" sz="1200" b="1" kern="0" dirty="0" smtClean="0"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1200" kern="0" dirty="0" smtClean="0">
                <a:latin typeface="Times New Roman" pitchFamily="18" charset="0"/>
                <a:cs typeface="Times New Roman" pitchFamily="18" charset="0"/>
              </a:rPr>
              <a:t>Учествовао у формирању мултидисциплинарног биоинжењерског тима.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latin typeface="Times New Roman" pitchFamily="18" charset="0"/>
                <a:cs typeface="Times New Roman" pitchFamily="18" charset="0"/>
              </a:rPr>
              <a:t>Менторство.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Помогао је др Јелени Ђорђевић у изради докторске дисертације одбрањене на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Природно-математичком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факултету Универзитета у Нишу.</a:t>
            </a:r>
            <a:endParaRPr lang="x-none" sz="1200" b="1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latin typeface="Times New Roman" pitchFamily="18" charset="0"/>
                <a:cs typeface="Times New Roman" pitchFamily="18" charset="0"/>
              </a:rPr>
              <a:t>Педагошки рад.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У Средњој електротехничкој школи „Никола Тесла“ предавао је Електронику са аутоматиком као и Мерење неелектричних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величина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електричним путем</a:t>
            </a:r>
            <a:r>
              <a:rPr lang="sr-Cyrl-CS" sz="1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x-none" sz="1400" b="1" kern="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latin typeface="Times New Roman" pitchFamily="18" charset="0"/>
                <a:cs typeface="Times New Roman" pitchFamily="18" charset="0"/>
              </a:rPr>
              <a:t>Међународна сарадња.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На студијском боравку у Обједињеном институту за нуклеарна истраживања, у Дубни у Русији боравио је шест месеци.</a:t>
            </a:r>
            <a:endParaRPr lang="x-none" sz="1200" b="1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b="1" kern="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Руковођење пројектним задацима.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sr-Cyrl-CS" sz="1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оквиру Пројекта ТЕСЛА: наука са акцелераторима и </a:t>
            </a:r>
            <a:r>
              <a:rPr lang="sr-Cyrl-CS" sz="1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акцелераторске </a:t>
            </a:r>
            <a:r>
              <a:rPr lang="sr-Cyrl-CS" sz="1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технологије руководио пројектним </a:t>
            </a:r>
            <a:r>
              <a:rPr lang="sr-Cyrl-CS" sz="1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задацима:</a:t>
            </a:r>
            <a:endParaRPr lang="x-none" sz="14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1. Мерење </a:t>
            </a:r>
            <a:r>
              <a:rPr lang="sr-Cyrl-CS" sz="1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магнетног поља у процесу изохронизације и шимовање магнета Циклотрона </a:t>
            </a:r>
            <a:r>
              <a:rPr lang="sr-Cyrl-CS" sz="1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ВИНСИ</a:t>
            </a:r>
            <a:endParaRPr lang="x-none" sz="14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2. Мапирање </a:t>
            </a:r>
            <a:r>
              <a:rPr lang="sr-Cyrl-CS" sz="1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магнетног поља Циклотрона ВИНСИ</a:t>
            </a:r>
            <a:r>
              <a:rPr lang="sr-Cyrl-CS" sz="1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x-none" sz="1400" b="1" kern="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Патенти.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А. Добросављевић, Н. Нешковић, П. Беличев, В. Вујовић, Б. Маршићанин, Ј. Чомор, А. Видовић, М. Рајчевић, Б. Чизмић и С. Ћирковић, </a:t>
            </a:r>
            <a:r>
              <a:rPr lang="sr-Cyrl-CS" sz="1200" i="1" dirty="0">
                <a:latin typeface="Times New Roman" pitchFamily="18" charset="0"/>
                <a:cs typeface="Times New Roman" pitchFamily="18" charset="0"/>
              </a:rPr>
              <a:t>Имплантер тешких јона са додатном акцелерацијом или децелерацијом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, број патентне пријаве 117/04, 2004, патент признат под бројем 50120 решењем Завода за интелектуалну својину 03. децембра 2008. </a:t>
            </a:r>
            <a:r>
              <a:rPr lang="x-none" sz="12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одине.</a:t>
            </a:r>
            <a:endParaRPr lang="x-none" sz="12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"/>
          <p:cNvSpPr txBox="1">
            <a:spLocks noChangeArrowheads="1"/>
          </p:cNvSpPr>
          <p:nvPr/>
        </p:nvSpPr>
        <p:spPr>
          <a:xfrm>
            <a:off x="304800" y="1893537"/>
            <a:ext cx="8458200" cy="4495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b="1" kern="0" dirty="0" err="1" smtClean="0">
                <a:latin typeface="Times New Roman" pitchFamily="18" charset="0"/>
                <a:cs typeface="Times New Roman" pitchFamily="18" charset="0"/>
              </a:rPr>
              <a:t>Предавања</a:t>
            </a:r>
            <a:r>
              <a:rPr lang="en-US" sz="1200" b="1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kern="0" dirty="0" err="1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US" sz="1200" b="1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kern="0" dirty="0" err="1" smtClean="0">
                <a:latin typeface="Times New Roman" pitchFamily="18" charset="0"/>
                <a:cs typeface="Times New Roman" pitchFamily="18" charset="0"/>
              </a:rPr>
              <a:t>позиву</a:t>
            </a:r>
            <a:r>
              <a:rPr lang="en-US" sz="1200" b="1" kern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l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J.L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Risti</a:t>
            </a:r>
            <a:r>
              <a:rPr lang="sl-SI" sz="1200" dirty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Djurovi</a:t>
            </a:r>
            <a:r>
              <a:rPr lang="sl-SI" sz="1200" dirty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S.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Ćirković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A.Ž.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Ilić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Đ.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Košutić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and N.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Neškovoić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''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Some Contributions of the TESLA Team to Accelerator Physics and Technologies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''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invited paper IP.C1., Book of Abstracts of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CoNuSS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2008, September 22-25, 2008, pp. 25-26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b="1" kern="0" dirty="0" err="1" smtClean="0">
                <a:latin typeface="Times New Roman" pitchFamily="18" charset="0"/>
                <a:cs typeface="Times New Roman" pitchFamily="18" charset="0"/>
              </a:rPr>
              <a:t>Рецензије</a:t>
            </a:r>
            <a:r>
              <a:rPr lang="en-US" sz="1200" b="1" kern="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x-none" sz="1200" kern="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x-none" sz="1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IEEE Transactions on Nuclear Sciences, ISSN 0018-9499, IF=1.579, 4/33 Nuclear Science &amp; Technology</a:t>
            </a:r>
          </a:p>
          <a:p>
            <a:pPr lvl="0" algn="l"/>
            <a:r>
              <a:rPr lang="x-none" sz="1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Nuclear Instruments and Methods in Physics, Section A, ISSN 0168-9002, IF=1.268, 9/33 Nuclear Science &amp; Technology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latin typeface="Times New Roman" pitchFamily="18" charset="0"/>
                <a:cs typeface="Times New Roman" pitchFamily="18" charset="0"/>
              </a:rPr>
              <a:t>Допринос развоју науке у земљи</a:t>
            </a:r>
            <a:r>
              <a:rPr lang="en-US" sz="1200" b="1" kern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x-none" sz="1200" b="1" kern="0" dirty="0" smtClean="0"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1200" kern="0" dirty="0" smtClean="0">
                <a:latin typeface="Times New Roman" pitchFamily="18" charset="0"/>
                <a:cs typeface="Times New Roman" pitchFamily="18" charset="0"/>
              </a:rPr>
              <a:t>Учествовао у формирању мултидисциплинарног биоинжењерског тима.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latin typeface="Times New Roman" pitchFamily="18" charset="0"/>
                <a:cs typeface="Times New Roman" pitchFamily="18" charset="0"/>
              </a:rPr>
              <a:t>Менторство.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Помогао је др Јелени Ђорђевић у изради докторске дисертације одбрањене на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Природно-математичком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факултету Универзитета у Нишу.</a:t>
            </a:r>
            <a:endParaRPr lang="x-none" sz="1200" b="1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latin typeface="Times New Roman" pitchFamily="18" charset="0"/>
                <a:cs typeface="Times New Roman" pitchFamily="18" charset="0"/>
              </a:rPr>
              <a:t>Педагошки рад.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У Средњој електротехничкој школи „Никола Тесла“ предавао је Електронику са аутоматиком као и Мерење неелектричних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величина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електричним путем</a:t>
            </a:r>
            <a:r>
              <a:rPr lang="sr-Cyrl-CS" sz="1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x-none" sz="1400" b="1" kern="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latin typeface="Times New Roman" pitchFamily="18" charset="0"/>
                <a:cs typeface="Times New Roman" pitchFamily="18" charset="0"/>
              </a:rPr>
              <a:t>Међународна сарадња.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На студијском боравку у Обједињеном институту за нуклеарна истраживања, у Дубни у Русији боравио је шест месеци.</a:t>
            </a:r>
            <a:endParaRPr lang="x-none" sz="1200" b="1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200" b="1" kern="0" dirty="0" smtClean="0">
                <a:latin typeface="Times New Roman" pitchFamily="18" charset="0"/>
                <a:cs typeface="Times New Roman" pitchFamily="18" charset="0"/>
              </a:rPr>
              <a:t>Руковођење пројектним задацима.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оквиру Пројекта ТЕСЛА: наука са акцелераторима и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акцелераторске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технологије руководио пројектним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задацима:</a:t>
            </a:r>
            <a:endParaRPr lang="x-none" sz="1200" dirty="0"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1. Мерење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магнетног поља у процесу изохронизације и шимовање магнета Циклотрона 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ВИНСИ</a:t>
            </a:r>
            <a:endParaRPr lang="x-none" sz="1200" dirty="0"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2. Мапирање </a:t>
            </a:r>
            <a:r>
              <a:rPr lang="sr-Cyrl-CS" sz="1200" dirty="0">
                <a:latin typeface="Times New Roman" pitchFamily="18" charset="0"/>
                <a:cs typeface="Times New Roman" pitchFamily="18" charset="0"/>
              </a:rPr>
              <a:t>магнетног поља Циклотрона ВИНСИ</a:t>
            </a:r>
            <a:r>
              <a:rPr lang="sr-Cyrl-CS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x-none" sz="1200" b="1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b="1" kern="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Патенти.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1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А. Добросављевић, Н. Нешковић, П. Беличев, В. Вујовић, Б. Маршићанин, Ј. Чомор, А. Видовић, М. Рајчевић, Б. Чизмић и С. Ћирковић, </a:t>
            </a:r>
            <a:r>
              <a:rPr lang="sr-Cyrl-CS" sz="1400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Имплантер тешких јона са додатном акцелерацијом или децелерацијом</a:t>
            </a:r>
            <a:r>
              <a:rPr lang="sr-Cyrl-CS" sz="1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, број патентне пријаве 117/04, 2004, патент признат под бројем 50120 решењем Завода за интелектуалну својину 03. децембра 2008. </a:t>
            </a:r>
            <a:r>
              <a:rPr lang="x-none" sz="1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sr-Cyrl-CS" sz="1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одине.</a:t>
            </a:r>
            <a:endParaRPr lang="x-none" sz="1400" b="1" kern="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10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1000"/>
                            </p:stCondLst>
                            <p:childTnLst>
                              <p:par>
                                <p:cTn id="31" presetID="10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6500"/>
                            </p:stCondLst>
                            <p:childTnLst>
                              <p:par>
                                <p:cTn id="38" presetID="10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2000"/>
                            </p:stCondLst>
                            <p:childTnLst>
                              <p:par>
                                <p:cTn id="45" presetID="10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7500"/>
                            </p:stCondLst>
                            <p:childTnLst>
                              <p:par>
                                <p:cTn id="52" presetID="10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3000"/>
                            </p:stCondLst>
                            <p:childTnLst>
                              <p:par>
                                <p:cTn id="59" presetID="10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8500"/>
                            </p:stCondLst>
                            <p:childTnLst>
                              <p:par>
                                <p:cTn id="66" presetID="10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4000"/>
                            </p:stCondLst>
                            <p:childTnLst>
                              <p:par>
                                <p:cTn id="73" presetID="10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2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 animBg="1"/>
      <p:bldP spid="4" grpId="1" animBg="1"/>
      <p:bldP spid="4" grpId="2" animBg="1"/>
      <p:bldP spid="8" grpId="0"/>
      <p:bldP spid="9" grpId="0" animBg="1"/>
      <p:bldP spid="9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7467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Реи</a:t>
            </a: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збор</a:t>
            </a:r>
            <a: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x-none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Саша Ћирк</a:t>
            </a: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овић</a:t>
            </a:r>
            <a:endParaRPr lang="en-US" sz="2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350" y="152400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304800" y="2133600"/>
            <a:ext cx="8458200" cy="14478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претходно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објавио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радова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М21, 1 </a:t>
            </a:r>
            <a:r>
              <a:rPr lang="x-none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рад М22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категорије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има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саопштењ</a:t>
            </a:r>
            <a:r>
              <a:rPr lang="x-none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конференцији</a:t>
            </a:r>
            <a:r>
              <a:rPr lang="x-none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категорије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М3</a:t>
            </a:r>
            <a:r>
              <a:rPr lang="x-none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3, једно М34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x-none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 побољшано техничко решење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x-none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84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категорије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Радови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x-none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без аутоцитата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цитирани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пута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304800" y="14478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Елементи за 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ква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нт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итативну </a:t>
            </a:r>
            <a:r>
              <a:rPr lang="ru-RU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анализу рада 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кандидата</a:t>
            </a:r>
            <a:endParaRPr lang="ru-RU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8" name="Rectangle 1"/>
          <p:cNvSpPr>
            <a:spLocks noChangeArrowheads="1"/>
          </p:cNvSpPr>
          <p:nvPr/>
        </p:nvSpPr>
        <p:spPr bwMode="auto">
          <a:xfrm>
            <a:off x="1966913" y="24463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69150465"/>
              </p:ext>
            </p:extLst>
          </p:nvPr>
        </p:nvGraphicFramePr>
        <p:xfrm>
          <a:off x="609600" y="4038600"/>
          <a:ext cx="8077200" cy="2022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/>
                <a:gridCol w="2692400"/>
                <a:gridCol w="2692400"/>
              </a:tblGrid>
              <a:tr h="370956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Остварено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Потребно</a:t>
                      </a:r>
                      <a:endParaRPr lang="en-US" sz="1800" dirty="0"/>
                    </a:p>
                  </a:txBody>
                  <a:tcPr marT="45734" marB="45734"/>
                </a:tc>
              </a:tr>
              <a:tr h="370956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Укупно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x-none" sz="1800" dirty="0" smtClean="0"/>
                        <a:t>74</a:t>
                      </a:r>
                      <a:r>
                        <a:rPr lang="en-US" sz="1800" dirty="0" smtClean="0"/>
                        <a:t>,5</a:t>
                      </a:r>
                      <a:endParaRPr lang="en-US" sz="1800" dirty="0"/>
                    </a:p>
                  </a:txBody>
                  <a:tcPr marT="45688" marB="4568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16</a:t>
                      </a:r>
                      <a:endParaRPr lang="en-US" sz="1800" dirty="0"/>
                    </a:p>
                  </a:txBody>
                  <a:tcPr marT="45734" marB="45734"/>
                </a:tc>
              </a:tr>
              <a:tr h="6402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М10+М20+М31+М32+М33+М41+М42</a:t>
                      </a:r>
                      <a:endParaRPr lang="en-US" sz="28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x-none" sz="1800" dirty="0" smtClean="0"/>
                        <a:t>71</a:t>
                      </a:r>
                      <a:endParaRPr lang="en-US" sz="1800" dirty="0"/>
                    </a:p>
                  </a:txBody>
                  <a:tcPr marT="45688" marB="4568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</a:t>
                      </a:r>
                      <a:endParaRPr lang="en-US" sz="1800" dirty="0"/>
                    </a:p>
                  </a:txBody>
                  <a:tcPr marT="45734" marB="45734"/>
                </a:tc>
              </a:tr>
              <a:tr h="6402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М11+М12+М21+М22</a:t>
                      </a:r>
                      <a:endParaRPr lang="en-US" sz="28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М23+М24</a:t>
                      </a:r>
                      <a:endParaRPr lang="en-US" sz="28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</a:t>
                      </a:r>
                      <a:r>
                        <a:rPr lang="x-none" sz="1800" dirty="0" smtClean="0"/>
                        <a:t>9</a:t>
                      </a:r>
                      <a:endParaRPr lang="en-US" sz="1800" dirty="0"/>
                    </a:p>
                  </a:txBody>
                  <a:tcPr marT="45688" marB="4568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 marT="45734" marB="4573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7467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Реи</a:t>
            </a: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збор</a:t>
            </a:r>
            <a: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x-none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Саша Ћирк</a:t>
            </a: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овић</a:t>
            </a:r>
            <a:endParaRPr lang="en-US" sz="2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9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350" y="152400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304800" y="2209800"/>
            <a:ext cx="8458200" cy="36576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2000" dirty="0">
                <a:latin typeface="Times New Roman" pitchFamily="18" charset="0"/>
                <a:cs typeface="Times New Roman" pitchFamily="18" charset="0"/>
              </a:rPr>
              <a:t>Имајући у виду квалитет научно-истраживачког рада др Саше Ћирк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овића</a:t>
            </a:r>
            <a:r>
              <a:rPr lang="x-none" sz="2000" dirty="0">
                <a:latin typeface="Times New Roman" pitchFamily="18" charset="0"/>
                <a:cs typeface="Times New Roman" pitchFamily="18" charset="0"/>
              </a:rPr>
              <a:t>, достигнути степен истраживачке зрелости и компетентности, као и испуњеност прописаних квантитативних и квалитативних услова са задовољством предлажемо Научном већу Института за физику да Министарству просвете, науке и технолошког развоја Републике Србије предложи </a:t>
            </a:r>
            <a:r>
              <a:rPr lang="x-none" sz="2000" dirty="0" smtClean="0">
                <a:latin typeface="Times New Roman" pitchFamily="18" charset="0"/>
                <a:cs typeface="Times New Roman" pitchFamily="18" charset="0"/>
              </a:rPr>
              <a:t>реизбор </a:t>
            </a:r>
            <a:r>
              <a:rPr lang="x-none" sz="2000" dirty="0">
                <a:latin typeface="Times New Roman" pitchFamily="18" charset="0"/>
                <a:cs typeface="Times New Roman" pitchFamily="18" charset="0"/>
              </a:rPr>
              <a:t>др Саше Ћирк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овића</a:t>
            </a:r>
            <a:r>
              <a:rPr lang="x-none" sz="2000" dirty="0">
                <a:latin typeface="Times New Roman" pitchFamily="18" charset="0"/>
                <a:cs typeface="Times New Roman" pitchFamily="18" charset="0"/>
              </a:rPr>
              <a:t> у звање </a:t>
            </a:r>
            <a:r>
              <a:rPr lang="x-none" sz="2000" dirty="0" smtClean="0">
                <a:latin typeface="Times New Roman" pitchFamily="18" charset="0"/>
                <a:cs typeface="Times New Roman" pitchFamily="18" charset="0"/>
              </a:rPr>
              <a:t>научног </a:t>
            </a:r>
            <a:r>
              <a:rPr lang="x-none" sz="2000" dirty="0">
                <a:latin typeface="Times New Roman" pitchFamily="18" charset="0"/>
                <a:cs typeface="Times New Roman" pitchFamily="18" charset="0"/>
              </a:rPr>
              <a:t>сарадника.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Комисија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x-none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Јасна Ристић-Ђуро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вић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(ИФ), </a:t>
            </a:r>
            <a:r>
              <a:rPr lang="x-none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Јелена Трајић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(ИФ), </a:t>
            </a:r>
            <a:r>
              <a:rPr lang="x-none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Јован Цвет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ић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x-none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ЕТ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Ф)  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304800" y="14478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Закључак</a:t>
            </a:r>
            <a:endParaRPr lang="ru-RU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2" name="Rectangle 1"/>
          <p:cNvSpPr>
            <a:spLocks noChangeArrowheads="1"/>
          </p:cNvSpPr>
          <p:nvPr/>
        </p:nvSpPr>
        <p:spPr bwMode="auto">
          <a:xfrm>
            <a:off x="1966913" y="24463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</TotalTime>
  <Words>3731</Words>
  <Application>Microsoft Office PowerPoint</Application>
  <PresentationFormat>On-screen Show (4:3)</PresentationFormat>
  <Paragraphs>292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Реизбор у звање научни сарадник кандидат: Саша Ћирковић</vt:lpstr>
      <vt:lpstr>Реизбор у звање научни сарадник кандидат: Саша Ћирковић</vt:lpstr>
      <vt:lpstr>Реизбор у звање научни сарадник кандидат: Саша Ћирковић</vt:lpstr>
      <vt:lpstr>Реизбор у звање научни сарадник кандидат: Саша Ћирковић</vt:lpstr>
      <vt:lpstr>Реизбор у звање научни сарадник кандидат: Саша Ћирковић</vt:lpstr>
      <vt:lpstr>Реизбор у звање научни сарадник кандидат: Саша Ћирковић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Мустра за презентацију за избор у звање истраживач сарадник</dc:title>
  <dc:creator>Nenad Vukmirovic</dc:creator>
  <cp:lastModifiedBy>Maca</cp:lastModifiedBy>
  <cp:revision>122</cp:revision>
  <dcterms:created xsi:type="dcterms:W3CDTF">2015-02-21T17:55:35Z</dcterms:created>
  <dcterms:modified xsi:type="dcterms:W3CDTF">2015-11-09T18:53:45Z</dcterms:modified>
</cp:coreProperties>
</file>