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81953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80407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43107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00783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10521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78991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1289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81535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987134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58012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94687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1D9B0-78CA-460A-8A65-C9D20183B3EB}" type="datetimeFigureOut">
              <a:rPr lang="sr-Latn-CS" smtClean="0"/>
              <a:t>9.12.2014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53E43-63BA-4A7C-AAE6-0C6094047C8A}" type="slidenum">
              <a:rPr lang="sr-Latn-CS" smtClean="0"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26358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633924"/>
            <a:ext cx="112094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Изводи из Реферата</a:t>
            </a:r>
          </a:p>
          <a:p>
            <a:r>
              <a:rPr lang="sr-Cyrl-R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комисије за избор др Драгана Маркушева у звање Научног саветника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Општи подаци: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ОБЛАСТ НАУКЕ: природно математичка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ГРАНА НАУКЕ: физика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НАУЧНА ДИСЦИПЛИНА : атомска физика, фотоакустика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Биографиски подаци: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1991. г. дипломирао на Природно-математичком факултету у Београду, смер Примењена физика, наслов рада “Угаоне расподеле О</a:t>
            </a:r>
            <a:r>
              <a:rPr lang="ru-RU" sz="11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јона из процеса дисоцијативног захвата на молекул СО”. Ментор др Данице Цвејановић.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1992 г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запослен на Институту за физику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1994. г. магистар Физичких наука на Физичком факултату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Универзитета у Београду. Назив тезе “Мултифотонско побуђивање молекула SF</a:t>
            </a:r>
            <a:r>
              <a:rPr lang="ru-RU" sz="11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6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 присуству метана”, ментор др Јелене Јовановић – Курепа.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1999. г. докторирао на Физичком факултету Универзитета у Београду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Докторску тезу под називом: “Мултифотонски апсорпциони и релаксациони процеси молекула SF</a:t>
            </a:r>
            <a:r>
              <a:rPr lang="ru-RU" sz="11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6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 присуству buffer-гасова” је урадио у Лабораторији за атомску, молекулску и ласерску спектроскопију, под руководством др ЈеленеЈовановић-Курепа.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2007- 2010. г.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учествовао на пројекту ОИ 141015 “Електронска и ласерска спектрометрија молекула”, као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руководилац теме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“Мултифотонска апсорпција инфрацрвеног ласерског зрачења на молекулима”. </a:t>
            </a:r>
          </a:p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2011. г.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ангажован на пројекту ОН 171016 “Атомски сударни процеси и фотоакустичка спектрометрија молекула и чврстих тела”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руководилац потпројекта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ПП-2: “Фотоакустичка спектрометрија молекула и чврстих тела”. 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2584507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1370" y="259108"/>
            <a:ext cx="7971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Избори у претходна звања (покренута на Институту за физику)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2000. звање Научни сарадник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2008. звање Виши научни сарадник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18.12.2013. реизбор. </a:t>
            </a:r>
            <a:endParaRPr lang="sr-Latn-CS" dirty="0"/>
          </a:p>
        </p:txBody>
      </p:sp>
      <p:sp>
        <p:nvSpPr>
          <p:cNvPr id="5" name="Rectangle 4"/>
          <p:cNvSpPr/>
          <p:nvPr/>
        </p:nvSpPr>
        <p:spPr>
          <a:xfrm>
            <a:off x="957432" y="269704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Значај постигнутих резултата</a:t>
            </a:r>
            <a:endParaRPr lang="en-US" b="1" i="1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Фотоакустичка спектроскопија гасних узорака</a:t>
            </a:r>
            <a:endParaRPr lang="en-US" b="1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sr-Cyrl-RS" b="1" dirty="0"/>
              <a:t>Фотоакустичка спектроскопија чврстих узорака 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4071133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4356" y="253708"/>
            <a:ext cx="3706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Квлитативни показетељи успеха </a:t>
            </a:r>
            <a:endParaRPr lang="sr-Latn-CS" dirty="0"/>
          </a:p>
        </p:txBody>
      </p:sp>
      <p:sp>
        <p:nvSpPr>
          <p:cNvPr id="6" name="Rectangle 5"/>
          <p:cNvSpPr/>
          <p:nvPr/>
        </p:nvSpPr>
        <p:spPr>
          <a:xfrm>
            <a:off x="714356" y="956527"/>
            <a:ext cx="91288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Међународна сарадња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2008-2009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руководилац теме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„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Развој комплементарних оптотермичких и оптичких спектроскопских метода и техника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“ на међународном пројекту билатералне сарадње са Словенијом.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2010 - 2012. г.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rуководио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међународним пројектом билатералне сарадње са Републиком Словенијом “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Имплементација различитих фототермалних детекционих поставки за истраживањe околине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”.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2011 – 2013. г. </a:t>
            </a:r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руководилац теме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 међународном пројекту билатералне научне и технолошке сарадње Србија-Кина 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PHOTOACOUSTIC AND THERMAL WAVE NEW TECHNIQUES - APPLICATIONS TO MATERIAL AND ENVIRONMENT SCIENCES 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387769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7882" y="1084873"/>
            <a:ext cx="106070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2004 – руководи Лабораторијом за атомску, молекулску и ласерску спектроскопију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Др Драган Маркушев је био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ментор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изради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докторске тезе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Михаила Рабасовића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"Одређивање просторног профила ласерског зрачења импулсном фотоакустиком у гасним смешама”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одбрањене на Физичком факултету Универзитета у Београду 28.11.2007. године. 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Др Драган Маркушев је био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ментор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изради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магистарских теза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Михаила Рабасовића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МУЛТИФОТОНСКИ ПРОЦЕСИ У ГАСНИМ СМЕШАМА: УТИЦАЈ АПСОРБЕРА НА КАЛИБРАЦИЈУ ФОТОАКУСТИЧКОГ СИСТЕМА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одбрањене на Физичком факултету Универзитета у Београду 06.12.2004. године.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Младене Лукић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,,Примена вештачке интелигенције у физици околине и настави физике”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одбрањене на Департману за физику, ПМФ-а Универзитета у Нишу, 11.12.2013. године. </a:t>
            </a: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Кандидат је руководио и израдом неколико дипломских радова студената Физичког факултета Универзитета у Београду </a:t>
            </a:r>
            <a:endParaRPr lang="sr-Latn-CS" dirty="0"/>
          </a:p>
        </p:txBody>
      </p:sp>
      <p:sp>
        <p:nvSpPr>
          <p:cNvPr id="5" name="TextBox 4"/>
          <p:cNvSpPr txBox="1"/>
          <p:nvPr/>
        </p:nvSpPr>
        <p:spPr>
          <a:xfrm>
            <a:off x="1172584" y="204396"/>
            <a:ext cx="863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0" i="1" u="none" strike="noStrike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Менторство, развој услова за научни рад, образовање и формирање научних кадрова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916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9170" y="279699"/>
            <a:ext cx="35304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Организовање научних скупова </a:t>
            </a:r>
            <a:endParaRPr lang="sr-Latn-CS" dirty="0"/>
          </a:p>
        </p:txBody>
      </p:sp>
      <p:sp>
        <p:nvSpPr>
          <p:cNvPr id="5" name="Rectangle 4"/>
          <p:cNvSpPr/>
          <p:nvPr/>
        </p:nvSpPr>
        <p:spPr>
          <a:xfrm>
            <a:off x="1149167" y="645018"/>
            <a:ext cx="1027545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Организатор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међународне конференције "18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th International Conference on Photoacoustic and Photothermal Phenomena (ICPPP18)"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која ће бити организована у Мастер центру у Новом Саду, у периоду од 06-10. септембра 2015. године. </a:t>
            </a:r>
          </a:p>
          <a:p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Члан Организационог одбора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међународне конференције “3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rd International Conference on the Physics of Optical Materials and Devices” (ICOM 2012), 3rd - 6th September 2012, Belgrade, Serbia.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</a:t>
            </a:r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лан Организационог одбора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међународне конференције “2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nd International Conference on the Physics of Optical Materials and Devices” (ICOM 2009), 27th - 30th August 2009, Harceg Novi, Montenegro. </a:t>
            </a:r>
            <a:endParaRPr lang="sr-Latn-CS" dirty="0"/>
          </a:p>
        </p:txBody>
      </p:sp>
      <p:sp>
        <p:nvSpPr>
          <p:cNvPr id="6" name="Rectangle 5"/>
          <p:cNvSpPr/>
          <p:nvPr/>
        </p:nvSpPr>
        <p:spPr>
          <a:xfrm>
            <a:off x="1149167" y="2888649"/>
            <a:ext cx="2217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Уводна предавања </a:t>
            </a:r>
            <a:endParaRPr lang="sr-Latn-CS" dirty="0"/>
          </a:p>
        </p:txBody>
      </p:sp>
      <p:sp>
        <p:nvSpPr>
          <p:cNvPr id="7" name="Rectangle 6"/>
          <p:cNvSpPr/>
          <p:nvPr/>
        </p:nvSpPr>
        <p:spPr>
          <a:xfrm>
            <a:off x="1149167" y="3350665"/>
            <a:ext cx="1014636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Предавање по позиву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 </a:t>
            </a:r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sr-Latn-C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th International Symposium on Modern Acoustics 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sr-Latn-C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ISMA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), May 20-22, 2012, Nanjing, China: “Real–time pulsed photoacoustics – molecular relaxation time measurements”. </a:t>
            </a:r>
          </a:p>
          <a:p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</a:t>
            </a:r>
            <a:r>
              <a:rPr lang="sr-Cyrl-RS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озивни предавач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на: </a:t>
            </a:r>
            <a:r>
              <a:rPr lang="sr-Latn-C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International Summer School Atmospheric pollution: chemistry, transport and monitoring</a:t>
            </a:r>
            <a:r>
              <a:rPr lang="sr-Latn-C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5.-18. June 2011, Nova Gorica, Slovenia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са два предавања: 1) </a:t>
            </a:r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Practical Expirience with Photoacoustic Spectroscopy: Air Monitoring; 2) Problem Solving </a:t>
            </a:r>
            <a:endParaRPr lang="sr-Latn-CS" dirty="0"/>
          </a:p>
        </p:txBody>
      </p:sp>
      <p:sp>
        <p:nvSpPr>
          <p:cNvPr id="8" name="Rectangle 7"/>
          <p:cNvSpPr/>
          <p:nvPr/>
        </p:nvSpPr>
        <p:spPr>
          <a:xfrm>
            <a:off x="1149167" y="5044860"/>
            <a:ext cx="3013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Реферисање научних радова </a:t>
            </a:r>
            <a:endParaRPr lang="sr-Latn-CS" dirty="0"/>
          </a:p>
        </p:txBody>
      </p:sp>
      <p:sp>
        <p:nvSpPr>
          <p:cNvPr id="9" name="Rectangle 8"/>
          <p:cNvSpPr/>
          <p:nvPr/>
        </p:nvSpPr>
        <p:spPr>
          <a:xfrm>
            <a:off x="1149167" y="5377977"/>
            <a:ext cx="8876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Measurement, Science and Technology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Institute of Physics Publishing, United Kingdom</a:t>
            </a:r>
          </a:p>
          <a:p>
            <a:pPr marL="342900" indent="-342900">
              <a:buAutoNum type="arabicPeriod"/>
            </a:pPr>
            <a:r>
              <a:rPr lang="sr-Latn-CS" i="1" dirty="0" smtClean="0"/>
              <a:t>International </a:t>
            </a:r>
            <a:r>
              <a:rPr lang="sr-Latn-CS" i="1" dirty="0"/>
              <a:t>Journal of Thermophysics</a:t>
            </a:r>
            <a:r>
              <a:rPr lang="sr-Latn-CS" dirty="0"/>
              <a:t>, Springer-Verlag GmbH, Heidelberg, </a:t>
            </a:r>
            <a:r>
              <a:rPr lang="sr-Latn-CS" dirty="0" smtClean="0"/>
              <a:t>Germany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i="1" dirty="0" err="1"/>
              <a:t>Physica</a:t>
            </a:r>
            <a:r>
              <a:rPr lang="en-US" i="1" dirty="0"/>
              <a:t> </a:t>
            </a:r>
            <a:r>
              <a:rPr lang="en-US" i="1" dirty="0" err="1"/>
              <a:t>Scripta</a:t>
            </a:r>
            <a:r>
              <a:rPr lang="en-US" dirty="0"/>
              <a:t>, Institute of Physics Publishing, Royal Swedish Academy of </a:t>
            </a:r>
            <a:r>
              <a:rPr lang="en-US" dirty="0" smtClean="0"/>
              <a:t>Sciences</a:t>
            </a:r>
          </a:p>
          <a:p>
            <a:pPr marL="342900" indent="-342900">
              <a:buAutoNum type="arabicPeriod"/>
            </a:pPr>
            <a:r>
              <a:rPr lang="en-US" i="1" dirty="0"/>
              <a:t>Journal of Serbian Chemical Society</a:t>
            </a:r>
            <a:r>
              <a:rPr lang="en-US" dirty="0"/>
              <a:t>, Serbian Chemical Society, Serbia </a:t>
            </a:r>
            <a:r>
              <a:rPr lang="sr-Latn-CS" dirty="0" smtClean="0"/>
              <a:t> 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3654123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647" y="134066"/>
            <a:ext cx="95707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Награде и признања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1995. г. Научно веће Института за физику додељује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др. Маркушеву студентску награду за најбоље урађен магистарски рад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 1994. години 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Cyrl-R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Цитираност радова </a:t>
            </a:r>
            <a:endParaRPr lang="sr-Cyrl-RS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Укупно цитата: </a:t>
            </a:r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160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од последњег избора у звање </a:t>
            </a:r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77.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Без аутоцитата </a:t>
            </a:r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55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од последњег избора у звање </a:t>
            </a:r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43.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sr-Latn-C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 index = </a:t>
            </a:r>
            <a:r>
              <a:rPr lang="sr-Latn-CS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 </a:t>
            </a:r>
            <a:endParaRPr lang="sr-Latn-CS" dirty="0"/>
          </a:p>
        </p:txBody>
      </p:sp>
      <p:sp>
        <p:nvSpPr>
          <p:cNvPr id="5" name="Rectangle 4"/>
          <p:cNvSpPr/>
          <p:nvPr/>
        </p:nvSpPr>
        <p:spPr>
          <a:xfrm>
            <a:off x="745864" y="3235777"/>
            <a:ext cx="4595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Након последњег избора у звање </a:t>
            </a:r>
            <a:r>
              <a:rPr lang="en-US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12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sr-Cyrl-R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радова</a:t>
            </a:r>
            <a:r>
              <a:rPr lang="sr-Cyrl-RS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sr-Latn-CS" dirty="0"/>
          </a:p>
        </p:txBody>
      </p:sp>
      <p:sp>
        <p:nvSpPr>
          <p:cNvPr id="6" name="Rectangle 5"/>
          <p:cNvSpPr/>
          <p:nvPr/>
        </p:nvSpPr>
        <p:spPr>
          <a:xfrm>
            <a:off x="1609174" y="3605109"/>
            <a:ext cx="2454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(М21 5, М22 1, М23 6) </a:t>
            </a:r>
            <a:endParaRPr lang="sr-Latn-C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846196"/>
              </p:ext>
            </p:extLst>
          </p:nvPr>
        </p:nvGraphicFramePr>
        <p:xfrm>
          <a:off x="5356962" y="1884796"/>
          <a:ext cx="6835038" cy="49732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22547"/>
                <a:gridCol w="1209921"/>
                <a:gridCol w="703514"/>
                <a:gridCol w="2899056"/>
              </a:tblGrid>
              <a:tr h="1248874">
                <a:tc rowSpan="3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Диференцијални услов-</a:t>
                      </a:r>
                      <a:endParaRPr lang="sr-Latn-CS" sz="1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Од првог избора у претходно звање до избора у звање..........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/>
                </a:tc>
                <a:tc gridSpan="3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потребно је да кандидат има најмање ХХ поена,</a:t>
                      </a:r>
                      <a:endParaRPr lang="sr-Latn-CS" sz="1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који треба да припадају следећим категоријама:</a:t>
                      </a:r>
                      <a:endParaRPr lang="sr-Latn-CS" sz="1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 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</a:tr>
              <a:tr h="114082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</a:tr>
              <a:tr h="342247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Неопходно</a:t>
                      </a:r>
                      <a:endParaRPr lang="sr-Latn-CS" sz="1000">
                        <a:effectLst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XX=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Остварено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114082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Научни сарадник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Укупно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16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 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228165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>
                          <a:effectLst/>
                        </a:rPr>
                        <a:t>М10+М20+М31+М32+</a:t>
                      </a:r>
                      <a:r>
                        <a:rPr lang="sr-Cyrl-CS" sz="700" u="sng">
                          <a:effectLst/>
                        </a:rPr>
                        <a:t>М33</a:t>
                      </a:r>
                      <a:endParaRPr lang="sr-Latn-C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 u="sng">
                          <a:effectLst/>
                        </a:rPr>
                        <a:t>М41+М42 </a:t>
                      </a:r>
                      <a:r>
                        <a:rPr lang="sr-Cyrl-CS" sz="700">
                          <a:effectLst/>
                        </a:rPr>
                        <a:t>≥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10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228165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>
                          <a:effectLst/>
                        </a:rPr>
                        <a:t>М11+М12+М21+М22</a:t>
                      </a:r>
                      <a:endParaRPr lang="sr-Latn-C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>
                          <a:effectLst/>
                        </a:rPr>
                        <a:t>М23+М24 ≥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5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114082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 dirty="0">
                          <a:effectLst/>
                        </a:rPr>
                        <a:t> 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114082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Виши научни сарадник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Укупно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48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228165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 dirty="0">
                          <a:effectLst/>
                        </a:rPr>
                        <a:t>М10+М20+М31+М32+</a:t>
                      </a:r>
                      <a:r>
                        <a:rPr lang="sr-Cyrl-CS" sz="700" u="sng" dirty="0">
                          <a:effectLst/>
                        </a:rPr>
                        <a:t>М33</a:t>
                      </a:r>
                      <a:endParaRPr lang="sr-Latn-C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 u="sng" dirty="0">
                          <a:effectLst/>
                        </a:rPr>
                        <a:t>М41</a:t>
                      </a:r>
                      <a:r>
                        <a:rPr lang="sr-Cyrl-CS" sz="700" dirty="0">
                          <a:effectLst/>
                        </a:rPr>
                        <a:t>+</a:t>
                      </a:r>
                      <a:r>
                        <a:rPr lang="sr-Cyrl-CS" sz="700" u="sng" dirty="0">
                          <a:effectLst/>
                        </a:rPr>
                        <a:t>М42</a:t>
                      </a:r>
                      <a:r>
                        <a:rPr lang="sr-Cyrl-CS" sz="700" dirty="0">
                          <a:effectLst/>
                        </a:rPr>
                        <a:t>+</a:t>
                      </a:r>
                      <a:r>
                        <a:rPr lang="sr-Cyrl-CS" sz="700" u="sng" dirty="0">
                          <a:effectLst/>
                        </a:rPr>
                        <a:t>М51</a:t>
                      </a:r>
                      <a:r>
                        <a:rPr lang="sr-Cyrl-CS" sz="700" dirty="0">
                          <a:effectLst/>
                        </a:rPr>
                        <a:t> ≥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40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239573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 dirty="0">
                          <a:effectLst/>
                        </a:rPr>
                        <a:t>М11+М12+М21+М22</a:t>
                      </a:r>
                      <a:endParaRPr lang="sr-Latn-C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 dirty="0">
                          <a:effectLst/>
                        </a:rPr>
                        <a:t>М23+М24+М31+М32+М41+М42 ≥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28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114082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 dirty="0">
                          <a:effectLst/>
                        </a:rPr>
                        <a:t> 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114082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Научни саветник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Укупно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65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86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615518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 dirty="0">
                          <a:effectLst/>
                        </a:rPr>
                        <a:t>М10+М20+М31+М32+М33</a:t>
                      </a:r>
                      <a:endParaRPr lang="sr-Latn-C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 dirty="0">
                          <a:effectLst/>
                        </a:rPr>
                        <a:t>М41+М42+М51 ≥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50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</a:t>
                      </a:r>
                      <a:r>
                        <a:rPr lang="sr-Cyrl-CS" sz="900">
                          <a:effectLst/>
                        </a:rPr>
                        <a:t>21(5</a:t>
                      </a:r>
                      <a:r>
                        <a:rPr lang="en-US" sz="900">
                          <a:effectLst/>
                        </a:rPr>
                        <a:t>x</a:t>
                      </a:r>
                      <a:r>
                        <a:rPr lang="sr-Cyrl-CS" sz="900">
                          <a:effectLst/>
                        </a:rPr>
                        <a:t>8)+ </a:t>
                      </a:r>
                      <a:r>
                        <a:rPr lang="en-US" sz="900">
                          <a:effectLst/>
                        </a:rPr>
                        <a:t>M</a:t>
                      </a:r>
                      <a:r>
                        <a:rPr lang="sr-Cyrl-CS" sz="900">
                          <a:effectLst/>
                        </a:rPr>
                        <a:t>22(</a:t>
                      </a:r>
                      <a:r>
                        <a:rPr lang="sr-Cyrl-RS" sz="900">
                          <a:effectLst/>
                        </a:rPr>
                        <a:t>1</a:t>
                      </a:r>
                      <a:r>
                        <a:rPr lang="sr-Cyrl-CS" sz="900">
                          <a:effectLst/>
                        </a:rPr>
                        <a:t>х5)+М23(6х3)+</a:t>
                      </a:r>
                      <a:r>
                        <a:rPr lang="en-US" sz="900">
                          <a:effectLst/>
                        </a:rPr>
                        <a:t>M</a:t>
                      </a:r>
                      <a:r>
                        <a:rPr lang="sr-Cyrl-CS" sz="900">
                          <a:effectLst/>
                        </a:rPr>
                        <a:t>31(1х3) +</a:t>
                      </a:r>
                      <a:r>
                        <a:rPr lang="en-US" sz="900">
                          <a:effectLst/>
                        </a:rPr>
                        <a:t>M</a:t>
                      </a:r>
                      <a:r>
                        <a:rPr lang="sr-Cyrl-CS" sz="900">
                          <a:effectLst/>
                        </a:rPr>
                        <a:t>33(6</a:t>
                      </a:r>
                      <a:r>
                        <a:rPr lang="en-US" sz="900">
                          <a:effectLst/>
                        </a:rPr>
                        <a:t>x</a:t>
                      </a:r>
                      <a:r>
                        <a:rPr lang="sr-Cyrl-CS" sz="900">
                          <a:effectLst/>
                        </a:rPr>
                        <a:t>1)+ </a:t>
                      </a:r>
                      <a:r>
                        <a:rPr lang="en-US" sz="900">
                          <a:effectLst/>
                        </a:rPr>
                        <a:t>M</a:t>
                      </a:r>
                      <a:r>
                        <a:rPr lang="sr-Cyrl-CS" sz="900">
                          <a:effectLst/>
                        </a:rPr>
                        <a:t>51(2</a:t>
                      </a:r>
                      <a:r>
                        <a:rPr lang="en-US" sz="900">
                          <a:effectLst/>
                        </a:rPr>
                        <a:t>x</a:t>
                      </a:r>
                      <a:r>
                        <a:rPr lang="sr-Cyrl-CS" sz="900">
                          <a:effectLst/>
                        </a:rPr>
                        <a:t>2)=</a:t>
                      </a:r>
                      <a:r>
                        <a:rPr lang="sr-Cyrl-RS" sz="1000">
                          <a:effectLst/>
                        </a:rPr>
                        <a:t>7</a:t>
                      </a:r>
                      <a:r>
                        <a:rPr lang="sr-Cyrl-CS" sz="1000">
                          <a:effectLst/>
                        </a:rPr>
                        <a:t>6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350372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>
                          <a:effectLst/>
                        </a:rPr>
                        <a:t>М11+М12+М21+М22</a:t>
                      </a:r>
                      <a:endParaRPr lang="sr-Latn-CS" sz="1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>
                          <a:effectLst/>
                        </a:rPr>
                        <a:t>М23+М24+М31+М32≥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35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</a:t>
                      </a:r>
                      <a:r>
                        <a:rPr lang="sr-Cyrl-CS" sz="900">
                          <a:effectLst/>
                        </a:rPr>
                        <a:t>21(</a:t>
                      </a:r>
                      <a:r>
                        <a:rPr lang="en-US" sz="900">
                          <a:effectLst/>
                        </a:rPr>
                        <a:t>5x</a:t>
                      </a:r>
                      <a:r>
                        <a:rPr lang="sr-Cyrl-CS" sz="900">
                          <a:effectLst/>
                        </a:rPr>
                        <a:t>8)+ </a:t>
                      </a:r>
                      <a:r>
                        <a:rPr lang="en-US" sz="900">
                          <a:effectLst/>
                        </a:rPr>
                        <a:t>M</a:t>
                      </a:r>
                      <a:r>
                        <a:rPr lang="sr-Cyrl-CS" sz="900">
                          <a:effectLst/>
                        </a:rPr>
                        <a:t>22(</a:t>
                      </a:r>
                      <a:r>
                        <a:rPr lang="sr-Cyrl-RS" sz="900">
                          <a:effectLst/>
                        </a:rPr>
                        <a:t>1</a:t>
                      </a:r>
                      <a:r>
                        <a:rPr lang="sr-Cyrl-CS" sz="900">
                          <a:effectLst/>
                        </a:rPr>
                        <a:t>х5)+М23(6х3)+</a:t>
                      </a:r>
                      <a:r>
                        <a:rPr lang="en-US" sz="900">
                          <a:effectLst/>
                        </a:rPr>
                        <a:t>M</a:t>
                      </a:r>
                      <a:r>
                        <a:rPr lang="sr-Cyrl-CS" sz="900">
                          <a:effectLst/>
                        </a:rPr>
                        <a:t>31(</a:t>
                      </a:r>
                      <a:r>
                        <a:rPr lang="en-US" sz="900">
                          <a:effectLst/>
                        </a:rPr>
                        <a:t>1</a:t>
                      </a:r>
                      <a:r>
                        <a:rPr lang="sr-Cyrl-CS" sz="900">
                          <a:effectLst/>
                        </a:rPr>
                        <a:t>х3) </a:t>
                      </a:r>
                      <a:r>
                        <a:rPr lang="sr-Cyrl-CS" sz="1000">
                          <a:effectLst/>
                        </a:rPr>
                        <a:t>=</a:t>
                      </a:r>
                      <a:r>
                        <a:rPr lang="sr-Cyrl-RS" sz="1000">
                          <a:effectLst/>
                        </a:rPr>
                        <a:t>66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  <a:tr h="114082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7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>
                          <a:effectLst/>
                        </a:rPr>
                        <a:t> </a:t>
                      </a:r>
                      <a:endParaRPr lang="sr-Latn-C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000" dirty="0">
                          <a:effectLst/>
                        </a:rPr>
                        <a:t> </a:t>
                      </a:r>
                      <a:endParaRPr lang="sr-Latn-C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26" marR="5862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401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906</Words>
  <Application>Microsoft Office PowerPoint</Application>
  <PresentationFormat>Widescreen</PresentationFormat>
  <Paragraphs>127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Brana Jelenkovic</dc:creator>
  <cp:lastModifiedBy>Brana Jelenkovic</cp:lastModifiedBy>
  <cp:revision>5</cp:revision>
  <dcterms:created xsi:type="dcterms:W3CDTF">2014-12-09T08:50:54Z</dcterms:created>
  <dcterms:modified xsi:type="dcterms:W3CDTF">2014-12-09T09:28:15Z</dcterms:modified>
</cp:coreProperties>
</file>