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759F-AE6D-412C-85AA-05E49C5619F5}" type="datetimeFigureOut">
              <a:rPr lang="sr-Latn-CS" smtClean="0"/>
              <a:t>9.12.2014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54E9-ABA6-4BA6-BB1E-DCF274143139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8425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759F-AE6D-412C-85AA-05E49C5619F5}" type="datetimeFigureOut">
              <a:rPr lang="sr-Latn-CS" smtClean="0"/>
              <a:t>9.12.2014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54E9-ABA6-4BA6-BB1E-DCF274143139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63246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759F-AE6D-412C-85AA-05E49C5619F5}" type="datetimeFigureOut">
              <a:rPr lang="sr-Latn-CS" smtClean="0"/>
              <a:t>9.12.2014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54E9-ABA6-4BA6-BB1E-DCF274143139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86734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759F-AE6D-412C-85AA-05E49C5619F5}" type="datetimeFigureOut">
              <a:rPr lang="sr-Latn-CS" smtClean="0"/>
              <a:t>9.12.2014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54E9-ABA6-4BA6-BB1E-DCF274143139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935701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759F-AE6D-412C-85AA-05E49C5619F5}" type="datetimeFigureOut">
              <a:rPr lang="sr-Latn-CS" smtClean="0"/>
              <a:t>9.12.2014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54E9-ABA6-4BA6-BB1E-DCF274143139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78432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759F-AE6D-412C-85AA-05E49C5619F5}" type="datetimeFigureOut">
              <a:rPr lang="sr-Latn-CS" smtClean="0"/>
              <a:t>9.12.2014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54E9-ABA6-4BA6-BB1E-DCF274143139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594765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759F-AE6D-412C-85AA-05E49C5619F5}" type="datetimeFigureOut">
              <a:rPr lang="sr-Latn-CS" smtClean="0"/>
              <a:t>9.12.2014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54E9-ABA6-4BA6-BB1E-DCF274143139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59506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759F-AE6D-412C-85AA-05E49C5619F5}" type="datetimeFigureOut">
              <a:rPr lang="sr-Latn-CS" smtClean="0"/>
              <a:t>9.12.2014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54E9-ABA6-4BA6-BB1E-DCF274143139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28520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759F-AE6D-412C-85AA-05E49C5619F5}" type="datetimeFigureOut">
              <a:rPr lang="sr-Latn-CS" smtClean="0"/>
              <a:t>9.12.2014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54E9-ABA6-4BA6-BB1E-DCF274143139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24117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759F-AE6D-412C-85AA-05E49C5619F5}" type="datetimeFigureOut">
              <a:rPr lang="sr-Latn-CS" smtClean="0"/>
              <a:t>9.12.2014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54E9-ABA6-4BA6-BB1E-DCF274143139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43072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759F-AE6D-412C-85AA-05E49C5619F5}" type="datetimeFigureOut">
              <a:rPr lang="sr-Latn-CS" smtClean="0"/>
              <a:t>9.12.2014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54E9-ABA6-4BA6-BB1E-DCF274143139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77498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759F-AE6D-412C-85AA-05E49C5619F5}" type="datetimeFigureOut">
              <a:rPr lang="sr-Latn-CS" smtClean="0"/>
              <a:t>9.12.2014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F54E9-ABA6-4BA6-BB1E-DCF274143139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612742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8640" y="-1218426"/>
            <a:ext cx="10725374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Latn-CS" sz="20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sr-Cyrl-RS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Изводи из Реферата </a:t>
            </a:r>
            <a:endParaRPr lang="sr-Cyrl-RS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комисије за избор др МихаилаРабасовића у звање вишег научног сарадника </a:t>
            </a:r>
            <a:endParaRPr lang="en-US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sr-Cyrl-R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Општи подаци : </a:t>
            </a: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ОБЛАСТ НАУКЕ: Природно математичке науке </a:t>
            </a:r>
          </a:p>
          <a:p>
            <a:r>
              <a:rPr lang="sr-Cyrl-R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ГРАНА НАУКЕ: Физика </a:t>
            </a: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НАУЧНА ДИСЦИПЛИНА : Атомска физика и оптика</a:t>
            </a:r>
            <a:endParaRPr lang="en-US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sr-Cyrl-RS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Биографиски подаци: </a:t>
            </a:r>
            <a:endParaRPr lang="sr-Cyrl-RS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2001. г. дипломирао на Физичком факултату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Универзитета у Београду, просечна оцена 9.37. Дипломски рад под називом „Мерење параметара ласерски произведене плазме” је урадио на Институту за физику у Лабораторији за спектроскопију плазме и ласере, под руководством проф. др Николе Коњевића. </a:t>
            </a:r>
          </a:p>
          <a:p>
            <a:r>
              <a:rPr lang="ru-RU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2003. г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запослен на Институту за физику </a:t>
            </a:r>
          </a:p>
          <a:p>
            <a:r>
              <a:rPr lang="ru-RU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2004. г. магистрирао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 Физичком факултату Универзитета у Београду. Магистарски рад „Мултифотонски процеси у гасним смешама: утицај апсорбера на калибрацију фотоакустичког система”, је урадио у Лабораторији за атомску, молекулску и ласерску спектроскопију Института за физику под руководством др Драгана Маркушева. </a:t>
            </a:r>
          </a:p>
          <a:p>
            <a:r>
              <a:rPr lang="ru-RU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2007. г. докторирао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 Физичком факултету Универзитета у Београду. Докторску тезу под називом: „Одређивање просторног профила ласерског зрачења импулсном фотоакустиком у гасном смешама” је урадио на Институту за физику у Лабораторији за атомску, молекулску и ласерску спектроскопију, под руководством др Драгана Маркушева. </a:t>
            </a:r>
          </a:p>
          <a:p>
            <a:r>
              <a:rPr lang="ru-RU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2010. г. -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ради пројекту основних истраживања ОН171016 (руководилац Д. Белић) и на ИИИ пројекту „Генерисање и карактеризација нано фотонских функционалних структура у биомедицини и инфотматици” (руководилац Б. Јеленковић) </a:t>
            </a:r>
            <a:endParaRPr lang="en-US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b="1" dirty="0"/>
              <a:t>2014 - </a:t>
            </a:r>
            <a:r>
              <a:rPr lang="ru-RU" dirty="0"/>
              <a:t>ангажован на иновационом пројекту „Ласерски микроскоп са брзим кружним скенирањем за примене у биотехнологији и медицини” (руководилац А. Крмпот). 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873079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3289" y="299439"/>
            <a:ext cx="80646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Избор-реизбор у научно звање: </a:t>
            </a:r>
            <a:endParaRPr lang="sr-Cyrl-RS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21. 05. 2008. (избор), Научни сарадник </a:t>
            </a: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18. 12. 2013. (реизбор) Научни сарадник: </a:t>
            </a:r>
            <a:endParaRPr lang="sr-Latn-CS" dirty="0"/>
          </a:p>
        </p:txBody>
      </p:sp>
      <p:sp>
        <p:nvSpPr>
          <p:cNvPr id="5" name="Rectangle 4"/>
          <p:cNvSpPr/>
          <p:nvPr/>
        </p:nvSpPr>
        <p:spPr>
          <a:xfrm>
            <a:off x="1079349" y="1613647"/>
            <a:ext cx="45576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Значај постигнутих резултата </a:t>
            </a:r>
            <a:endParaRPr lang="en-US" b="0" i="1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sr-Cyrl-RS" b="1" dirty="0"/>
              <a:t>Област импулсне фотоакустике </a:t>
            </a:r>
            <a:r>
              <a:rPr lang="sr-Cyrl-RS" b="1" dirty="0" smtClean="0"/>
              <a:t>гасова</a:t>
            </a:r>
            <a:endParaRPr lang="en-US" b="1" dirty="0"/>
          </a:p>
          <a:p>
            <a:r>
              <a:rPr lang="sr-Cyrl-RS" b="1" dirty="0" smtClean="0"/>
              <a:t> </a:t>
            </a:r>
            <a:r>
              <a:rPr lang="sr-Cyrl-RS" b="1" dirty="0"/>
              <a:t>Ласерска спектроскопија </a:t>
            </a:r>
            <a:endParaRPr lang="sr-Latn-CS" dirty="0"/>
          </a:p>
        </p:txBody>
      </p:sp>
      <p:sp>
        <p:nvSpPr>
          <p:cNvPr id="6" name="Rectangle 5"/>
          <p:cNvSpPr/>
          <p:nvPr/>
        </p:nvSpPr>
        <p:spPr>
          <a:xfrm>
            <a:off x="1079349" y="3577821"/>
            <a:ext cx="602741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Покретање нових метода и области </a:t>
            </a:r>
            <a:endParaRPr lang="en-US" b="0" i="1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b="1" dirty="0"/>
              <a:t>Фотоакустика чврстих тела и гасова </a:t>
            </a:r>
            <a:endParaRPr lang="en-US" b="1" dirty="0" smtClean="0"/>
          </a:p>
          <a:p>
            <a:r>
              <a:rPr lang="ru-RU" b="1" dirty="0"/>
              <a:t>Нелинеарна микроскопија (са мањом групом сарадника) 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59128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911" y="307496"/>
            <a:ext cx="3617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Квлитативни показетељи успеха: </a:t>
            </a:r>
            <a:endParaRPr lang="sr-Latn-CS" dirty="0"/>
          </a:p>
        </p:txBody>
      </p:sp>
      <p:sp>
        <p:nvSpPr>
          <p:cNvPr id="5" name="Rectangle 4"/>
          <p:cNvSpPr/>
          <p:nvPr/>
        </p:nvSpPr>
        <p:spPr>
          <a:xfrm>
            <a:off x="1016911" y="751344"/>
            <a:ext cx="100527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Међународна сарадња</a:t>
            </a:r>
            <a:r>
              <a:rPr lang="sr-Cyrl-R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</a:p>
          <a:p>
            <a:r>
              <a:rPr lang="ru-RU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2008-2010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г. два пројекта билатералне сарадње са Републиком Словенијом, „</a:t>
            </a:r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Развој комплементарних оптотермичких и оптичких спектроскопских метода и техника, и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“</a:t>
            </a:r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Имплементација различитих фототермалних детекционих поставки за истраживањe околине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”. </a:t>
            </a:r>
          </a:p>
          <a:p>
            <a:r>
              <a:rPr lang="sr-Cyrl-RS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2009 – 2010 г</a:t>
            </a:r>
            <a:r>
              <a:rPr lang="sr-Cyrl-R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билатерална научна и технолошка сарадња Србија-Кина под називом: „</a:t>
            </a:r>
            <a:r>
              <a:rPr lang="sr-Latn-CS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Photoacoustic and thermal wave new techniques – application to material and environmental sciences</a:t>
            </a:r>
            <a:r>
              <a:rPr lang="sr-Latn-C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”. </a:t>
            </a:r>
          </a:p>
          <a:p>
            <a:r>
              <a:rPr lang="ru-RU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2012 г. -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у више наврата боравио на Краљевском Институту за Технологију (KTH) у Стокхолму, Шведска као стипендиста Рајко и Мај Ђермановић Шведске Краљеске Академије. Ради на развоју микроскопа који комбинује кохерентно анти-Стоксово Раманово расејање и корелационе методе. Значај развијеног микроскопа је што омогућава одређивање величине и концентрације честица до величина од неколико десетина нанометара и то без бојења (обележавања). </a:t>
            </a:r>
            <a:endParaRPr lang="sr-Latn-CS" dirty="0"/>
          </a:p>
        </p:txBody>
      </p:sp>
      <p:sp>
        <p:nvSpPr>
          <p:cNvPr id="6" name="Rectangle 5"/>
          <p:cNvSpPr/>
          <p:nvPr/>
        </p:nvSpPr>
        <p:spPr>
          <a:xfrm>
            <a:off x="1016911" y="4095060"/>
            <a:ext cx="101982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Организовање научних скупова </a:t>
            </a:r>
            <a:endParaRPr lang="sr-Cyrl-RS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sr-Cyrl-R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2009 г. члан Организационог одбора међународне конференције “2</a:t>
            </a:r>
            <a:r>
              <a:rPr lang="sr-Latn-C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nd International Conference on the Physics of Optical Materials and Devices” (ICOM 2009), 27th - 30th August 2009, Harceg Novi, Montenegro. </a:t>
            </a:r>
          </a:p>
          <a:p>
            <a:r>
              <a:rPr lang="sr-Cyrl-R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2014 г. члан оргнизационог одбора међународне школе </a:t>
            </a:r>
            <a:r>
              <a:rPr lang="sr-Latn-C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IBRO NERKA Biophysics School on NEUROPHOTONICS, </a:t>
            </a:r>
            <a:r>
              <a:rPr lang="sr-Cyrl-R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Београд. 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410159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7125" y="314288"/>
            <a:ext cx="1098355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Реферисање научних радова </a:t>
            </a:r>
            <a:endParaRPr lang="sr-Cyrl-RS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sr-Cyrl-R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Кандидат је био рефери у следећим међународним часописима: </a:t>
            </a:r>
            <a:r>
              <a:rPr lang="sr-Latn-C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Optical Materials, International Journal of Thermophysics </a:t>
            </a:r>
            <a:r>
              <a:rPr lang="sr-Cyrl-R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 </a:t>
            </a:r>
            <a:r>
              <a:rPr lang="sr-Latn-C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Photoacoustics. </a:t>
            </a:r>
            <a:endParaRPr lang="en-US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sr-Latn-CS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Развој услова за научни рад, образовање и формирање научних кадрова </a:t>
            </a:r>
            <a:endParaRPr lang="ru-RU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sr-Cyrl-R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Михаило Рабасовић је неколико година био члан комисије за такмичења Друштва физичара Србије. У оквиру ове комисије био је ангажован као аутор, рецензент и вођа екипе на Међународној олимпијади из физике.</a:t>
            </a:r>
            <a:r>
              <a:rPr lang="en-US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r-Cyrl-RS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У</a:t>
            </a:r>
            <a:r>
              <a:rPr lang="sr-Cyrl-R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чествовао на припремама наше екипе за Међународну олимпијаду. </a:t>
            </a: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Био је члан комисије за магистратуру Младене Лукић, Универзитет у Нишу. </a:t>
            </a:r>
            <a:endParaRPr lang="sr-Latn-CS" dirty="0"/>
          </a:p>
        </p:txBody>
      </p:sp>
      <p:sp>
        <p:nvSpPr>
          <p:cNvPr id="5" name="Rectangle 4"/>
          <p:cNvSpPr/>
          <p:nvPr/>
        </p:nvSpPr>
        <p:spPr>
          <a:xfrm>
            <a:off x="527124" y="3269900"/>
            <a:ext cx="87997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Цитираност радова </a:t>
            </a:r>
            <a:endParaRPr lang="sr-Cyrl-RS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Радови Михаила Рабасовића су цитирани 22 пута без аутоцитата и цитата коаутора.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633241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221112"/>
              </p:ext>
            </p:extLst>
          </p:nvPr>
        </p:nvGraphicFramePr>
        <p:xfrm>
          <a:off x="2444750" y="1130888"/>
          <a:ext cx="6570980" cy="42132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64561"/>
                <a:gridCol w="1713627"/>
                <a:gridCol w="996396"/>
                <a:gridCol w="996396"/>
              </a:tblGrid>
              <a:tr h="0">
                <a:tc rowSpan="3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Диференцијални услов-</a:t>
                      </a:r>
                      <a:endParaRPr lang="sr-Latn-CS" sz="120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Од првог избора у претходно звање до избора у звање..........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потребно је да кандидат има најмање ХХ поена,</a:t>
                      </a:r>
                      <a:endParaRPr lang="sr-Latn-CS" sz="120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који треба да припадају следећим категоријама:</a:t>
                      </a:r>
                      <a:endParaRPr lang="sr-Latn-CS" sz="120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 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 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 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Неопходно</a:t>
                      </a:r>
                      <a:endParaRPr lang="sr-Latn-CS" sz="1200">
                        <a:effectLst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XX=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Остварено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Научни сарадник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Укупно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16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М10+М20+М31+М32+</a:t>
                      </a:r>
                      <a:r>
                        <a:rPr lang="sr-Cyrl-CS" sz="800" u="sng">
                          <a:effectLst/>
                        </a:rPr>
                        <a:t>М33</a:t>
                      </a:r>
                      <a:endParaRPr lang="sr-Latn-C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 u="sng">
                          <a:effectLst/>
                        </a:rPr>
                        <a:t>М41+М42 </a:t>
                      </a:r>
                      <a:r>
                        <a:rPr lang="sr-Cyrl-CS" sz="800">
                          <a:effectLst/>
                        </a:rPr>
                        <a:t>≥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 </a:t>
                      </a:r>
                      <a:endParaRPr lang="sr-Latn-C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10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М11+М12+М21+М22</a:t>
                      </a:r>
                      <a:endParaRPr lang="sr-Latn-C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М23+М24 ≥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 </a:t>
                      </a:r>
                      <a:endParaRPr lang="sr-Latn-C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5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 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 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 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5750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Виши научни сарадник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Укупно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48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101,1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5120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М10+М20+М31+М32+</a:t>
                      </a:r>
                      <a:r>
                        <a:rPr lang="sr-Cyrl-CS" sz="800" u="sng">
                          <a:effectLst/>
                        </a:rPr>
                        <a:t>М33</a:t>
                      </a:r>
                      <a:endParaRPr lang="sr-Latn-C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 u="sng">
                          <a:effectLst/>
                        </a:rPr>
                        <a:t>М41</a:t>
                      </a:r>
                      <a:r>
                        <a:rPr lang="sr-Cyrl-CS" sz="800">
                          <a:effectLst/>
                        </a:rPr>
                        <a:t>+</a:t>
                      </a:r>
                      <a:r>
                        <a:rPr lang="sr-Cyrl-CS" sz="800" u="sng">
                          <a:effectLst/>
                        </a:rPr>
                        <a:t>М42</a:t>
                      </a:r>
                      <a:r>
                        <a:rPr lang="sr-Cyrl-CS" sz="800">
                          <a:effectLst/>
                        </a:rPr>
                        <a:t>+</a:t>
                      </a:r>
                      <a:r>
                        <a:rPr lang="sr-Cyrl-CS" sz="800" u="sng">
                          <a:effectLst/>
                        </a:rPr>
                        <a:t>М51</a:t>
                      </a:r>
                      <a:r>
                        <a:rPr lang="sr-Cyrl-CS" sz="800">
                          <a:effectLst/>
                        </a:rPr>
                        <a:t> ≥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40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89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1475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М11+М12+М21+М22</a:t>
                      </a:r>
                      <a:endParaRPr lang="sr-Latn-C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М23+М24+М31+М32+М41+М42 ≥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28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79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 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 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 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Научни саветник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Укупно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65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 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М10+М20+М31+М32+М33</a:t>
                      </a:r>
                      <a:endParaRPr lang="sr-Latn-C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М41+М42+М51 ≥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50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 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М11+М12+М21+М22</a:t>
                      </a:r>
                      <a:endParaRPr lang="sr-Latn-C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М23+М24+М31+М32≥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35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 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 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 </a:t>
                      </a:r>
                      <a:endParaRPr lang="sr-Latn-C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</a:rPr>
                        <a:t> </a:t>
                      </a:r>
                      <a:endParaRPr lang="sr-Latn-C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346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684</Words>
  <Application>Microsoft Office PowerPoint</Application>
  <PresentationFormat>Widescreen</PresentationFormat>
  <Paragraphs>100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Brana Jelenkovic</dc:creator>
  <cp:lastModifiedBy>Brana Jelenkovic</cp:lastModifiedBy>
  <cp:revision>2</cp:revision>
  <dcterms:created xsi:type="dcterms:W3CDTF">2014-12-09T09:14:57Z</dcterms:created>
  <dcterms:modified xsi:type="dcterms:W3CDTF">2014-12-09T09:23:53Z</dcterms:modified>
</cp:coreProperties>
</file>