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83" r:id="rId3"/>
    <p:sldId id="294" r:id="rId4"/>
    <p:sldId id="285" r:id="rId5"/>
    <p:sldId id="275" r:id="rId6"/>
    <p:sldId id="288" r:id="rId7"/>
    <p:sldId id="289" r:id="rId8"/>
    <p:sldId id="276" r:id="rId9"/>
    <p:sldId id="290" r:id="rId10"/>
    <p:sldId id="291" r:id="rId11"/>
    <p:sldId id="292" r:id="rId12"/>
    <p:sldId id="277" r:id="rId13"/>
    <p:sldId id="278" r:id="rId14"/>
    <p:sldId id="293" r:id="rId15"/>
    <p:sldId id="282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0DF1AB-AA10-4094-9DB5-CEEADDA4F9E1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790EC1-E6EA-4B37-BF2F-642E7D535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5B1058-066E-4445-8A75-94D1727DE256}" type="slidenum">
              <a:rPr lang="en-US" alt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x-non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FFDD1-2500-44A4-8A4F-9B02367ABC30}" type="slidenum">
              <a:rPr lang="en-US" alt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x-none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FFDD1-2500-44A4-8A4F-9B02367ABC30}" type="slidenum">
              <a:rPr lang="en-US" alt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x-none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9562CB-58B1-425F-90EA-CD1D12F72ADD}" type="slidenum">
              <a:rPr lang="en-US" alt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x-none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6DAFE-0A1C-4B72-8D04-31D5A9D75248}" type="slidenum">
              <a:rPr lang="en-US" alt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x-non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175B7-0921-4139-A715-17A3F25E0B36}" type="slidenum">
              <a:rPr lang="en-US" alt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x-none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175B7-0921-4139-A715-17A3F25E0B36}" type="slidenum">
              <a:rPr lang="en-US" alt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x-none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D4BEAD-7C2D-44E1-9B8A-A4E03AAF474C}" type="slidenum">
              <a:rPr lang="en-US" alt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x-none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AC1445-19F7-470E-989D-6D3063E16A40}" type="slidenum">
              <a:rPr lang="en-US" alt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x-none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DABF0-691C-432B-98AC-85576D4BFC14}" type="slidenum">
              <a:rPr lang="en-US" alt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x-none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9E0-C307-4EC9-8D43-5D27B3B656F8}" type="slidenum">
              <a:rPr lang="en-US" alt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x-none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9E0-C307-4EC9-8D43-5D27B3B656F8}" type="slidenum">
              <a:rPr lang="en-US" alt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x-none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9E0-C307-4EC9-8D43-5D27B3B656F8}" type="slidenum">
              <a:rPr lang="en-US" alt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x-none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9E0-C307-4EC9-8D43-5D27B3B656F8}" type="slidenum">
              <a:rPr lang="en-US" alt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x-none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FE9E0-C307-4EC9-8D43-5D27B3B656F8}" type="slidenum">
              <a:rPr lang="en-US" alt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x-none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FFDD1-2500-44A4-8A4F-9B02367ABC30}" type="slidenum">
              <a:rPr lang="en-US" alt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x-none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FFDD1-2500-44A4-8A4F-9B02367ABC30}" type="slidenum">
              <a:rPr lang="en-US" alt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x-none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1BC3-08E3-42C8-B933-760E4F6E80FE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69AB8-5B5B-4395-A26C-D6245B8A1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94915-B95B-46A5-B999-871123A94A9A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A36A6-6AC0-434A-831A-F1FBD89C4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55B2-A543-4962-94E1-4A6C351F3DC4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6F42A-3970-4539-A768-FA8F9BA1D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2C45-488D-433C-A6C0-CC73F51FCB43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2D769-5361-4813-B760-57EDB152E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0C0EC-2587-4B76-ADD0-C836C607DCEA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A6D3-7C72-41EA-8E65-F2BCB944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C111-9086-4D76-B629-338F121E9162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65A89-05B9-4F5A-B3B6-373D8332C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36AB-4224-42C7-BA93-123903F47F2A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372BD-7F37-4181-AEC6-024E651AE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FAECF-D671-44EA-A65E-C5C9B67AF3E5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0BA2-E971-476F-84C8-83E88EC11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BFAF-FB2C-4765-830B-0D94885CC207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5364-06F7-4148-AE0C-D81CA500B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5A44A-B69E-4424-9139-28E2F6D7832D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175F-D1DF-4F6E-B9BE-27ABA3F88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383C8-019E-43E0-9C61-DAE0550C446E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8E12-D222-41FF-A091-3B2A1EAE8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FCD035-CBF0-4E95-B694-C4DD479CB28A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C87333-0F62-409E-B5F4-A3372CE91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467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звање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научни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саветник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Игор Станковић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81000" y="2514600"/>
            <a:ext cx="8686800" cy="3352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година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рођења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Бијељина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1976.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године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основне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студије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Електротехнички факултет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(1994-199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просек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9,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докторске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студије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Технички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универзитет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Берлину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1999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-2004).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теза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20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Студија интеракције између протицања и </a:t>
            </a:r>
            <a:br>
              <a:rPr lang="sr-Cyrl-RS" sz="20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0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структуре у системима угнеждених атома</a:t>
            </a:r>
            <a:endParaRPr lang="en-US" sz="2000" i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ментори: </a:t>
            </a:r>
            <a:b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проф. др Зигфирд Хес и проф. др Мартин Крегер (сада ЕТХ Цирих)</a:t>
            </a: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304800" y="4572000"/>
            <a:ext cx="8686800" cy="2667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04800" y="1447800"/>
            <a:ext cx="86868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Биографски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подаци</a:t>
            </a:r>
            <a:r>
              <a:rPr lang="sr-Cyrl-R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(1. део)</a:t>
            </a:r>
            <a:endParaRPr lang="en-US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905000"/>
            <a:ext cx="198613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467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звање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научни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саветник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Игор Станковић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04800" y="2362200"/>
            <a:ext cx="8839200" cy="6019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1363" indent="-741363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sr-Cyrl-R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Магнетски системи - самоорганизациј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развија модела.</a:t>
            </a:r>
          </a:p>
          <a:p>
            <a:pPr marL="741363" indent="-741363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2575" indent="-282575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развиј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аналитички модел и нумеричке симулације које су омогућиле разумевање порекла линеарних макроскопских ланаца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µ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експеримент др З. Констаниновић) магнетских коцки (страница 25</a:t>
            </a:r>
            <a:r>
              <a:rPr lang="sr-Latn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2575" indent="-282575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помоћу аналитичког израза утврђене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 енергетски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повољне конфигурације;</a:t>
            </a:r>
            <a:endParaRPr lang="ru-RU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2575" indent="-282575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2575" indent="-282575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утврђивање правца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магнетизације коцки из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морфологије структура добијених у експерименту коришћен је модел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будући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 магнетна језгра од гвожђа и омотач од гвожђе-оксида имају различите магнетне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анизотропије; </a:t>
            </a:r>
            <a:endParaRPr lang="ru-RU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2575" indent="-282575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2575" indent="-282575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показано је и да магнетизација дуж дијагонале чини еластичним ланац састављен од магнетних коцки и омогућава његову стабилност од његовог формирања у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вакууму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 постављања на супстрат.</a:t>
            </a:r>
          </a:p>
          <a:p>
            <a:pPr marL="282575" indent="-282575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 smtClean="0">
              <a:solidFill>
                <a:srgbClr val="000000"/>
              </a:solidFill>
              <a:latin typeface="Times New Roman" pitchFamily="18" charset="0"/>
              <a:ea typeface="ZLFNBW+CMBX1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/>
                <a:ea typeface="ZLFNBW+CMBX10"/>
              </a:rPr>
              <a:t>L. </a:t>
            </a:r>
            <a:r>
              <a:rPr lang="en-US" sz="1200" dirty="0" err="1" smtClean="0">
                <a:latin typeface="Times New Roman"/>
                <a:ea typeface="ZLFNBW+CMBX10"/>
              </a:rPr>
              <a:t>Balcells</a:t>
            </a:r>
            <a:r>
              <a:rPr lang="en-US" sz="1200" dirty="0" smtClean="0">
                <a:latin typeface="Times New Roman"/>
                <a:ea typeface="ZLFNBW+CMBX10"/>
              </a:rPr>
              <a:t>, </a:t>
            </a:r>
            <a:r>
              <a:rPr lang="en-US" sz="1200" b="1" dirty="0" smtClean="0">
                <a:latin typeface="Times New Roman"/>
                <a:ea typeface="ZLFNBW+CMBX10"/>
              </a:rPr>
              <a:t>I. </a:t>
            </a:r>
            <a:r>
              <a:rPr lang="en-US" sz="1200" b="1" dirty="0" err="1" smtClean="0">
                <a:latin typeface="Times New Roman"/>
                <a:ea typeface="ZLFNBW+CMBX10"/>
              </a:rPr>
              <a:t>Stankovic</a:t>
            </a:r>
            <a:r>
              <a:rPr lang="en-US" sz="1200" dirty="0" smtClean="0">
                <a:latin typeface="Times New Roman"/>
                <a:ea typeface="ZLFNBW+CMBX10"/>
              </a:rPr>
              <a:t>, Z. </a:t>
            </a:r>
            <a:r>
              <a:rPr lang="en-US" sz="1200" dirty="0" err="1" smtClean="0">
                <a:latin typeface="Times New Roman"/>
                <a:ea typeface="ZLFNBW+CMBX10"/>
              </a:rPr>
              <a:t>Konstantinovic</a:t>
            </a:r>
            <a:r>
              <a:rPr lang="en-US" sz="1200" dirty="0" smtClean="0">
                <a:latin typeface="Times New Roman"/>
                <a:ea typeface="ZLFNBW+CMBX10"/>
              </a:rPr>
              <a:t>, A. </a:t>
            </a:r>
            <a:r>
              <a:rPr lang="en-US" sz="1200" dirty="0" err="1" smtClean="0">
                <a:latin typeface="Times New Roman"/>
                <a:ea typeface="ZLFNBW+CMBX10"/>
              </a:rPr>
              <a:t>Alagh</a:t>
            </a:r>
            <a:r>
              <a:rPr lang="en-US" sz="1200" dirty="0" smtClean="0">
                <a:latin typeface="Times New Roman"/>
                <a:ea typeface="ZLFNBW+CMBX10"/>
              </a:rPr>
              <a:t>, V. Fuentes, L. Lopez-Mir, J. Oro, N. </a:t>
            </a:r>
            <a:r>
              <a:rPr lang="en-US" sz="1200" dirty="0" err="1" smtClean="0">
                <a:latin typeface="Times New Roman"/>
                <a:ea typeface="ZLFNBW+CMBX10"/>
              </a:rPr>
              <a:t>Mestres</a:t>
            </a:r>
            <a:r>
              <a:rPr lang="en-US" sz="1200" dirty="0" smtClean="0">
                <a:latin typeface="Times New Roman"/>
                <a:ea typeface="ZLFNBW+CMBX10"/>
              </a:rPr>
              <a:t>, C. Garcia, A. </a:t>
            </a:r>
            <a:r>
              <a:rPr lang="en-US" sz="1200" dirty="0" err="1" smtClean="0">
                <a:latin typeface="Times New Roman"/>
                <a:ea typeface="ZLFNBW+CMBX10"/>
              </a:rPr>
              <a:t>Pomar</a:t>
            </a:r>
            <a:r>
              <a:rPr lang="en-US" sz="1200" dirty="0" smtClean="0">
                <a:latin typeface="Times New Roman"/>
                <a:ea typeface="ZLFNBW+CMBX10"/>
              </a:rPr>
              <a:t>, B. </a:t>
            </a:r>
            <a:r>
              <a:rPr lang="en-US" sz="1200" dirty="0" err="1" smtClean="0">
                <a:latin typeface="Times New Roman"/>
                <a:ea typeface="ZLFNBW+CMBX10"/>
              </a:rPr>
              <a:t>Martínez</a:t>
            </a:r>
            <a:r>
              <a:rPr lang="en-US" sz="1200" dirty="0" smtClean="0">
                <a:latin typeface="Times New Roman"/>
                <a:ea typeface="ZLFNBW+CMBX10"/>
              </a:rPr>
              <a:t>, </a:t>
            </a:r>
            <a:br>
              <a:rPr lang="en-US" sz="1200" dirty="0" smtClean="0">
                <a:latin typeface="Times New Roman"/>
                <a:ea typeface="ZLFNBW+CMBX10"/>
              </a:rPr>
            </a:br>
            <a:r>
              <a:rPr lang="en-US" sz="1200" i="1" dirty="0" smtClean="0">
                <a:latin typeface="Times New Roman"/>
                <a:ea typeface="ZLFNBW+CMBX10"/>
              </a:rPr>
              <a:t>Spontaneous In-flight Assembly of Magnetic </a:t>
            </a:r>
            <a:r>
              <a:rPr lang="en-US" sz="1200" i="1" dirty="0" err="1" smtClean="0">
                <a:latin typeface="Times New Roman"/>
                <a:ea typeface="ZLFNBW+CMBX10"/>
              </a:rPr>
              <a:t>Nanoparticles</a:t>
            </a:r>
            <a:r>
              <a:rPr lang="en-US" sz="1200" i="1" dirty="0" smtClean="0">
                <a:latin typeface="Times New Roman"/>
                <a:ea typeface="ZLFNBW+CMBX10"/>
              </a:rPr>
              <a:t> into Macroscopic Chains,</a:t>
            </a:r>
            <a:r>
              <a:rPr lang="en-US" sz="1200" dirty="0" smtClean="0">
                <a:latin typeface="Times New Roman"/>
                <a:ea typeface="ZLFNBW+CMBX10"/>
              </a:rPr>
              <a:t/>
            </a:r>
            <a:br>
              <a:rPr lang="en-US" sz="1200" dirty="0" smtClean="0">
                <a:latin typeface="Times New Roman"/>
                <a:ea typeface="ZLFNBW+CMBX10"/>
              </a:rPr>
            </a:br>
            <a:r>
              <a:rPr lang="en-US" sz="1200" dirty="0" err="1" smtClean="0">
                <a:latin typeface="Times New Roman"/>
                <a:ea typeface="ZLFNBW+CMBX10"/>
              </a:rPr>
              <a:t>Nanoscale</a:t>
            </a:r>
            <a:r>
              <a:rPr lang="en-US" sz="1200" dirty="0" smtClean="0">
                <a:latin typeface="Times New Roman"/>
                <a:ea typeface="ZLFNBW+CMBX10"/>
              </a:rPr>
              <a:t> </a:t>
            </a:r>
            <a:r>
              <a:rPr lang="en-US" sz="1200" b="1" dirty="0" smtClean="0">
                <a:latin typeface="Times New Roman"/>
                <a:ea typeface="ZLFNBW+CMBX10"/>
              </a:rPr>
              <a:t>11</a:t>
            </a:r>
            <a:r>
              <a:rPr lang="en-US" sz="1200" dirty="0" smtClean="0">
                <a:latin typeface="Times New Roman"/>
                <a:ea typeface="ZLFNBW+CMBX10"/>
              </a:rPr>
              <a:t>, 14194-14202 (2019), M21a, IF=6,97.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2575" indent="-282575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1363" indent="-741363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1363" indent="-741363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1363" indent="-741363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04800" y="1219200"/>
            <a:ext cx="86868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Преглед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научне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(2.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део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467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звање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научни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саветник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Игор Станковић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04800" y="1905000"/>
            <a:ext cx="8763000" cy="47244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1363" indent="-741363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Оптимизација транспорта у случајним мрежама карбонских нанотуба. </a:t>
            </a: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2575" indent="-282575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Предложен је метод за одређивање оптималног опсега концентрације и дужине нанотуба, ширине и дужине канала у оквиру кога се неуређена мрежа угљеничних нанотуба понаша као транзистор са униформним транспортним и прекидачким карактеристикама.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Резултати омогућавају ефикасну масовну производњу транзистора са прихватљивим транспортним и прекидачким својствима користећи минималан број производних корака без примене било каквих додатних поступака селекције или уређења нанотуба током и/или након процеса синтезе.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1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Zezelj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2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Stankovic</a:t>
            </a:r>
            <a:r>
              <a:rPr lang="sr-Cyrl-R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Random Networks of Carbon </a:t>
            </a:r>
            <a:r>
              <a:rPr lang="en-US" sz="1200" i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Nanotubes</a:t>
            </a:r>
            <a:r>
              <a:rPr lang="en-US" sz="12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Optimized for Transistor Mass-production: Searching for Ultimate</a:t>
            </a:r>
            <a:r>
              <a:rPr lang="sr-Cyrl-RS" sz="12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R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Semicond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Sci. Technol. </a:t>
            </a:r>
            <a:r>
              <a:rPr lang="en-US" sz="1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105015 (2016)</a:t>
            </a:r>
            <a:r>
              <a:rPr lang="sr-Cyrl-R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М22, 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IF= 2,305</a:t>
            </a:r>
            <a:r>
              <a:rPr lang="sr-Cyrl-R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1363" indent="-741363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04800" y="1219200"/>
            <a:ext cx="86868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Преглед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научне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(2.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део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467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звање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научни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саветник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Игор Станковић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04800" y="2819400"/>
            <a:ext cx="8458200" cy="4038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Награде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току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2018.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године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боравио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гостијући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Техничком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универзитету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Федерико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Санта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Мариа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Валпараизу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подржан средствима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Владе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Републике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Чиле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Предавања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позиву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60425"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International Conference of Balkan Physical Union 2015,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August 24-27 2015, Istanbul, Turkey;</a:t>
            </a: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860425" algn="l"/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860425"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Escuela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Nanoestructuras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January 14-18 2019, Valparaiso, Chile;</a:t>
            </a: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860425" algn="l"/>
            <a:endParaRPr lang="fr-FR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860425" algn="l"/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Métodos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simulación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molecular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Aplicaciones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dinámica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molecular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Summer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School of Physics for Students, University Bio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January 9-13 2017,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Conception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Chile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 пет семинара (Чиле, Шпанија, Француска).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04800" y="1219200"/>
            <a:ext cx="86868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Елементи за квалитативну анализу рада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део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467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звање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научни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саветник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Игор Станковић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04800" y="2057400"/>
            <a:ext cx="8458200" cy="43434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Комитети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конференција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члан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oрганизационог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комитета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“The First European Workshop on 	Understanding and Controlling Nano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Mesoscale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Friction”, 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May 26 – 29, 2014, Can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Picafort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Majorca (Spain).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Рецензије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914400" indent="-914400" algn="l"/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Tribology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International, IEEE Sensors Journal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Journal of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Physical Chemistry C, Nanotechnology,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Journal of Physics Communications, Scientific Reports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Chemical Physics Letters, и ACS Nano.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Менторства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мастер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</a:t>
            </a:r>
            <a:r>
              <a:rPr lang="sr-Cyrl-RS" sz="2000" kern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Марко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Младеновић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Ф-у 2012.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мастер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</a:t>
            </a:r>
            <a:r>
              <a:rPr lang="sr-Cyrl-RS" sz="2000" kern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Миљан Дашић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ЕТФ-у 201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доктоски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Милан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Жежељ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Ф-у 201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докторски рад Миљан Дашић на ФФ-у 2019.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600" kern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sr-Cyrl-RS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ко-ментор др Ненад Вукомировић, </a:t>
            </a:r>
            <a:r>
              <a:rPr lang="sr-Cyrl-RS" sz="1600" kern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sr-Cyrl-RS" sz="16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ко-ментор проф. др Дејан Гвоздић</a:t>
            </a:r>
            <a:endParaRPr lang="en-US" sz="16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04800" y="1219200"/>
            <a:ext cx="86868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Елементи за квалитативну анализу рада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(2.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део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467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звање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научни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саветник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Игор Станковић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04800" y="2133600"/>
            <a:ext cx="8458200" cy="43434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Пројекти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1143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руководилац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пројекта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оквиру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пројекта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ИИИ45018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114300" algn="l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руководилац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тем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оквиру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Центра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изузетних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вредности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изучавање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комплексних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685800" indent="-114300" algn="l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руководилац билатералног пројекта са Француском,</a:t>
            </a:r>
          </a:p>
          <a:p>
            <a:pPr marL="685800" indent="-114300" algn="l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руководилац 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SCOPES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пројекта Швајцарске националне фондације за науку (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SNF),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заједно са др Зораном Дохчевић-Митровић, и</a:t>
            </a:r>
          </a:p>
          <a:p>
            <a:pPr marL="685800" indent="-114300" algn="l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учешће у Хоризон 2020 Марија Скодовска Кири пројекту.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Руковођење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стручним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друштвима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algn="l">
              <a:buFontTx/>
              <a:buChar char="-"/>
            </a:pPr>
            <a:r>
              <a:rPr lang="sr-Cyrl-RS" sz="2000" dirty="0" smtClean="0"/>
              <a:t> </a:t>
            </a:r>
            <a:r>
              <a:rPr lang="en-US" sz="2000" dirty="0" err="1" smtClean="0"/>
              <a:t>члан</a:t>
            </a:r>
            <a:r>
              <a:rPr lang="en-US" sz="2000" dirty="0" smtClean="0"/>
              <a:t> </a:t>
            </a:r>
            <a:r>
              <a:rPr lang="en-US" sz="2000" dirty="0" err="1" smtClean="0"/>
              <a:t>менаџмент</a:t>
            </a:r>
            <a:r>
              <a:rPr lang="en-US" sz="2000" dirty="0" smtClean="0"/>
              <a:t> </a:t>
            </a:r>
            <a:r>
              <a:rPr lang="en-US" sz="2000" dirty="0" err="1" smtClean="0"/>
              <a:t>комитета</a:t>
            </a:r>
            <a:r>
              <a:rPr lang="en-US" sz="2000" dirty="0" smtClean="0"/>
              <a:t> COST </a:t>
            </a:r>
            <a:r>
              <a:rPr lang="en-US" sz="2000" dirty="0" err="1" smtClean="0"/>
              <a:t>акције</a:t>
            </a:r>
            <a:r>
              <a:rPr lang="en-US" sz="2000" dirty="0" smtClean="0"/>
              <a:t> MP130</a:t>
            </a:r>
            <a:r>
              <a:rPr lang="sr-Cyrl-RS" sz="2000" dirty="0" smtClean="0"/>
              <a:t>3, </a:t>
            </a:r>
            <a:br>
              <a:rPr lang="sr-Cyrl-RS" sz="2000" dirty="0" smtClean="0"/>
            </a:br>
            <a:r>
              <a:rPr lang="sr-Cyrl-RS" sz="2000" dirty="0" smtClean="0"/>
              <a:t>- </a:t>
            </a:r>
            <a:r>
              <a:rPr lang="en-US" sz="2000" dirty="0" err="1" smtClean="0"/>
              <a:t>члан</a:t>
            </a:r>
            <a:r>
              <a:rPr lang="en-US" sz="2000" dirty="0" smtClean="0"/>
              <a:t> </a:t>
            </a:r>
            <a:r>
              <a:rPr lang="en-US" sz="2000" dirty="0" err="1" smtClean="0"/>
              <a:t>менаџмент</a:t>
            </a:r>
            <a:r>
              <a:rPr lang="en-US" sz="2000" dirty="0" smtClean="0"/>
              <a:t> </a:t>
            </a:r>
            <a:r>
              <a:rPr lang="en-US" sz="2000" dirty="0" err="1" smtClean="0"/>
              <a:t>комитета</a:t>
            </a:r>
            <a:r>
              <a:rPr lang="en-US" sz="2000" dirty="0" smtClean="0"/>
              <a:t> COST </a:t>
            </a:r>
            <a:r>
              <a:rPr lang="en-US" sz="2000" dirty="0" err="1" smtClean="0"/>
              <a:t>акције</a:t>
            </a:r>
            <a:r>
              <a:rPr lang="en-US" sz="2000" dirty="0" smtClean="0"/>
              <a:t> MP1305</a:t>
            </a:r>
            <a:r>
              <a:rPr lang="sr-Cyrl-RS" sz="2000" dirty="0" smtClean="0"/>
              <a:t>, и</a:t>
            </a:r>
          </a:p>
          <a:p>
            <a:pPr marL="746125" indent="-174625" algn="l"/>
            <a:r>
              <a:rPr lang="sr-Cyrl-RS" sz="2000" dirty="0" smtClean="0"/>
              <a:t>- </a:t>
            </a:r>
            <a:r>
              <a:rPr lang="en-US" sz="2000" dirty="0" err="1" smtClean="0"/>
              <a:t>саветник</a:t>
            </a:r>
            <a:r>
              <a:rPr lang="en-US" sz="2000" dirty="0" smtClean="0"/>
              <a:t> </a:t>
            </a:r>
            <a:r>
              <a:rPr lang="en-US" sz="2000" dirty="0" err="1" smtClean="0"/>
              <a:t>на</a:t>
            </a:r>
            <a:r>
              <a:rPr lang="en-US" sz="2000" dirty="0" smtClean="0"/>
              <a:t> </a:t>
            </a:r>
            <a:r>
              <a:rPr lang="en-US" sz="2000" dirty="0" err="1" smtClean="0"/>
              <a:t>пројекту</a:t>
            </a:r>
            <a:r>
              <a:rPr lang="en-US" sz="2000" dirty="0" smtClean="0"/>
              <a:t> </a:t>
            </a:r>
            <a:r>
              <a:rPr lang="en-US" sz="2000" dirty="0" err="1" smtClean="0"/>
              <a:t>Европске</a:t>
            </a:r>
            <a:r>
              <a:rPr lang="en-US" sz="2000" dirty="0" smtClean="0"/>
              <a:t> </a:t>
            </a:r>
            <a:r>
              <a:rPr lang="en-US" sz="2000" dirty="0" err="1" smtClean="0"/>
              <a:t>комисије</a:t>
            </a:r>
            <a:r>
              <a:rPr lang="en-US" sz="2000" dirty="0" smtClean="0"/>
              <a:t> </a:t>
            </a:r>
            <a:r>
              <a:rPr lang="en-US" sz="2000" dirty="0" err="1" smtClean="0"/>
              <a:t>Европска</a:t>
            </a:r>
            <a:r>
              <a:rPr lang="en-US" sz="2000" dirty="0" smtClean="0"/>
              <a:t> </a:t>
            </a:r>
            <a:r>
              <a:rPr lang="en-US" sz="2000" dirty="0" err="1" smtClean="0"/>
              <a:t>мрежа</a:t>
            </a:r>
            <a:r>
              <a:rPr lang="sr-Cyrl-RS" sz="2000" dirty="0" smtClean="0"/>
              <a:t> </a:t>
            </a:r>
            <a:r>
              <a:rPr lang="en-US" sz="2000" dirty="0" err="1" smtClean="0"/>
              <a:t>предузетништва</a:t>
            </a:r>
            <a:r>
              <a:rPr lang="sr-Cyrl-RS" sz="2000" dirty="0" smtClean="0"/>
              <a:t> </a:t>
            </a:r>
            <a:r>
              <a:rPr lang="en-US" sz="2000" dirty="0" smtClean="0"/>
              <a:t>и </a:t>
            </a:r>
            <a:r>
              <a:rPr lang="en-US" sz="2000" dirty="0" err="1" smtClean="0"/>
              <a:t>члан</a:t>
            </a:r>
            <a:r>
              <a:rPr lang="en-US" sz="2000" dirty="0" smtClean="0"/>
              <a:t> </a:t>
            </a:r>
            <a:r>
              <a:rPr lang="en-US" sz="2000" dirty="0" err="1" smtClean="0"/>
              <a:t>Секторске</a:t>
            </a:r>
            <a:r>
              <a:rPr lang="en-US" sz="2000" dirty="0" smtClean="0"/>
              <a:t> </a:t>
            </a:r>
            <a:r>
              <a:rPr lang="en-US" sz="2000" dirty="0" err="1" smtClean="0"/>
              <a:t>групе</a:t>
            </a:r>
            <a:r>
              <a:rPr lang="en-US" sz="2000" dirty="0" smtClean="0"/>
              <a:t> </a:t>
            </a:r>
            <a:r>
              <a:rPr lang="en-US" sz="2000" dirty="0" err="1" smtClean="0"/>
              <a:t>за</a:t>
            </a:r>
            <a:r>
              <a:rPr lang="en-US" sz="2000" dirty="0" smtClean="0"/>
              <a:t> </a:t>
            </a:r>
            <a:r>
              <a:rPr lang="sr-Cyrl-RS" sz="2000" dirty="0" err="1" smtClean="0"/>
              <a:t>м</a:t>
            </a:r>
            <a:r>
              <a:rPr lang="en-US" sz="2000" dirty="0" err="1" smtClean="0"/>
              <a:t>икро</a:t>
            </a:r>
            <a:r>
              <a:rPr lang="en-US" sz="2000" dirty="0" smtClean="0"/>
              <a:t> </a:t>
            </a:r>
            <a:r>
              <a:rPr lang="en-US" sz="2000" dirty="0" smtClean="0"/>
              <a:t>и </a:t>
            </a:r>
            <a:r>
              <a:rPr lang="en-US" sz="2000" dirty="0" err="1" smtClean="0"/>
              <a:t>нанотехнологије</a:t>
            </a:r>
            <a:r>
              <a:rPr lang="sr-Cyrl-RS" sz="2000" dirty="0" smtClean="0"/>
              <a:t>.</a:t>
            </a:r>
            <a:endParaRPr lang="en-US" sz="20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04800" y="1447800"/>
            <a:ext cx="86868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Елементи за квалитативну анализу рада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(3.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део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467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звање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научни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саветник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Игор Станковић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152400" y="2133600"/>
            <a:ext cx="8991600" cy="43434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Међународна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сарадња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/>
              <a:t>Француск</a:t>
            </a:r>
            <a:r>
              <a:rPr lang="sr-Cyrl-RS" sz="2000" dirty="0" smtClean="0"/>
              <a:t>а </a:t>
            </a:r>
            <a:r>
              <a:rPr lang="en-US" sz="2000" dirty="0" smtClean="0"/>
              <a:t> </a:t>
            </a:r>
            <a:r>
              <a:rPr lang="sr-Cyrl-RS" sz="2000" dirty="0" smtClean="0"/>
              <a:t>	</a:t>
            </a:r>
            <a:r>
              <a:rPr lang="en-US" sz="2000" b="1" dirty="0" err="1" smtClean="0"/>
              <a:t>др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Рене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Месина</a:t>
            </a:r>
            <a:r>
              <a:rPr lang="en-US" sz="2000" b="1" dirty="0" smtClean="0"/>
              <a:t> </a:t>
            </a:r>
            <a:r>
              <a:rPr lang="en-US" sz="2000" dirty="0" smtClean="0"/>
              <a:t>– </a:t>
            </a:r>
            <a:r>
              <a:rPr lang="en-US" sz="2000" dirty="0" err="1" smtClean="0"/>
              <a:t>Универзитет</a:t>
            </a:r>
            <a:r>
              <a:rPr lang="en-US" sz="2000" dirty="0" smtClean="0"/>
              <a:t> у </a:t>
            </a:r>
            <a:r>
              <a:rPr lang="en-US" sz="2000" dirty="0" err="1" smtClean="0"/>
              <a:t>Лорени</a:t>
            </a:r>
            <a:r>
              <a:rPr lang="en-US" sz="2000" dirty="0" smtClean="0"/>
              <a:t>, </a:t>
            </a:r>
            <a:endParaRPr lang="sr-Cyrl-RS" sz="2000" dirty="0" smtClean="0"/>
          </a:p>
          <a:p>
            <a:pPr marL="342900" algn="l"/>
            <a:r>
              <a:rPr lang="en-US" sz="2000" b="1" dirty="0" err="1" smtClean="0"/>
              <a:t>Чиле</a:t>
            </a:r>
            <a:r>
              <a:rPr lang="sr-Cyrl-RS" sz="2000" b="1" dirty="0" smtClean="0"/>
              <a:t> </a:t>
            </a:r>
            <a:r>
              <a:rPr lang="en-US" sz="2000" b="1" dirty="0" smtClean="0"/>
              <a:t> </a:t>
            </a:r>
            <a:r>
              <a:rPr lang="sr-Cyrl-RS" sz="2000" b="1" dirty="0" smtClean="0"/>
              <a:t>	</a:t>
            </a:r>
            <a:r>
              <a:rPr lang="en-US" sz="2000" b="1" dirty="0" err="1" smtClean="0"/>
              <a:t>др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Карлос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Гарсија</a:t>
            </a:r>
            <a:r>
              <a:rPr lang="en-US" sz="2000" b="1" dirty="0" smtClean="0"/>
              <a:t> </a:t>
            </a:r>
            <a:r>
              <a:rPr lang="en-US" sz="2000" dirty="0" smtClean="0"/>
              <a:t>– </a:t>
            </a:r>
            <a:r>
              <a:rPr lang="en-US" sz="2000" dirty="0" err="1" smtClean="0"/>
              <a:t>Технички</a:t>
            </a:r>
            <a:r>
              <a:rPr lang="en-US" sz="2000" dirty="0" smtClean="0"/>
              <a:t> </a:t>
            </a:r>
            <a:r>
              <a:rPr lang="en-US" sz="2000" dirty="0" err="1" smtClean="0"/>
              <a:t>унив</a:t>
            </a:r>
            <a:r>
              <a:rPr lang="sr-Cyrl-RS" sz="2000" dirty="0" smtClean="0"/>
              <a:t>ерзитет</a:t>
            </a:r>
            <a:r>
              <a:rPr lang="en-US" sz="2000" dirty="0" smtClean="0"/>
              <a:t> 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>		</a:t>
            </a:r>
            <a:r>
              <a:rPr lang="en-US" sz="2000" dirty="0" err="1" smtClean="0"/>
              <a:t>Федерико</a:t>
            </a:r>
            <a:r>
              <a:rPr lang="en-US" sz="2000" dirty="0" smtClean="0"/>
              <a:t> </a:t>
            </a:r>
            <a:r>
              <a:rPr lang="en-US" sz="2000" dirty="0" err="1" smtClean="0"/>
              <a:t>Санта</a:t>
            </a:r>
            <a:r>
              <a:rPr lang="en-US" sz="2000" dirty="0" smtClean="0"/>
              <a:t> </a:t>
            </a:r>
            <a:r>
              <a:rPr lang="en-US" sz="2000" dirty="0" err="1" smtClean="0"/>
              <a:t>Мариа</a:t>
            </a:r>
            <a:r>
              <a:rPr lang="en-US" sz="2000" dirty="0" smtClean="0"/>
              <a:t> у </a:t>
            </a:r>
            <a:r>
              <a:rPr lang="en-US" sz="2000" dirty="0" err="1" smtClean="0"/>
              <a:t>Валпараизу</a:t>
            </a:r>
            <a:r>
              <a:rPr lang="en-US" sz="2000" dirty="0" smtClean="0"/>
              <a:t>, 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en-US" sz="2000" b="1" dirty="0" err="1" smtClean="0"/>
              <a:t>Белгиј</a:t>
            </a:r>
            <a:r>
              <a:rPr lang="sr-Cyrl-RS" sz="2000" b="1" dirty="0" smtClean="0"/>
              <a:t>а 	</a:t>
            </a:r>
            <a:r>
              <a:rPr lang="en-US" sz="2000" b="1" dirty="0" err="1" smtClean="0"/>
              <a:t>др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Константинос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Гагас</a:t>
            </a:r>
            <a:r>
              <a:rPr lang="en-US" sz="2000" b="1" dirty="0" smtClean="0"/>
              <a:t> </a:t>
            </a:r>
            <a:r>
              <a:rPr lang="en-US" sz="2000" dirty="0" smtClean="0"/>
              <a:t>- </a:t>
            </a:r>
            <a:r>
              <a:rPr lang="en-US" sz="2000" dirty="0" err="1" smtClean="0"/>
              <a:t>Одељење</a:t>
            </a:r>
            <a:r>
              <a:rPr lang="en-US" sz="2000" dirty="0" smtClean="0"/>
              <a:t> </a:t>
            </a:r>
            <a:r>
              <a:rPr lang="en-US" sz="2000" dirty="0" err="1" smtClean="0"/>
              <a:t>за</a:t>
            </a:r>
            <a:r>
              <a:rPr lang="en-US" sz="2000" dirty="0" smtClean="0"/>
              <a:t> </a:t>
            </a:r>
            <a:r>
              <a:rPr lang="en-US" sz="2000" dirty="0" err="1" smtClean="0"/>
              <a:t>напредне</a:t>
            </a:r>
            <a:r>
              <a:rPr lang="en-US" sz="2000" dirty="0" smtClean="0"/>
              <a:t> </a:t>
            </a:r>
            <a:r>
              <a:rPr lang="en-US" sz="2000" dirty="0" err="1" smtClean="0"/>
              <a:t>технологије</a:t>
            </a:r>
            <a:r>
              <a:rPr lang="en-US" sz="2000" dirty="0" smtClean="0"/>
              <a:t> </a:t>
            </a:r>
            <a:r>
              <a:rPr lang="sr-Cyrl-RS" sz="2000" dirty="0" smtClean="0"/>
              <a:t>		</a:t>
            </a:r>
            <a:r>
              <a:rPr lang="en-US" sz="2000" dirty="0" err="1" smtClean="0"/>
              <a:t>компаније</a:t>
            </a:r>
            <a:r>
              <a:rPr lang="en-US" sz="2000" dirty="0" smtClean="0"/>
              <a:t> </a:t>
            </a:r>
            <a:r>
              <a:rPr lang="en-US" sz="2000" dirty="0" err="1" smtClean="0"/>
              <a:t>Тојота</a:t>
            </a:r>
            <a:r>
              <a:rPr lang="en-US" sz="2000" dirty="0" smtClean="0"/>
              <a:t> </a:t>
            </a:r>
            <a:r>
              <a:rPr lang="en-US" sz="2000" dirty="0" err="1" smtClean="0"/>
              <a:t>Мотор</a:t>
            </a:r>
            <a:r>
              <a:rPr lang="en-US" sz="2000" dirty="0" smtClean="0"/>
              <a:t> </a:t>
            </a:r>
            <a:r>
              <a:rPr lang="en-US" sz="2000" dirty="0" err="1" smtClean="0"/>
              <a:t>Европа</a:t>
            </a:r>
            <a:r>
              <a:rPr lang="en-US" sz="2000" dirty="0" smtClean="0"/>
              <a:t>, </a:t>
            </a:r>
            <a:r>
              <a:rPr lang="sr-Cyrl-RS" sz="2000" dirty="0" smtClean="0"/>
              <a:t>и</a:t>
            </a:r>
          </a:p>
          <a:p>
            <a:pPr marL="342900" algn="l"/>
            <a:r>
              <a:rPr lang="en-US" sz="2000" b="1" dirty="0" err="1" smtClean="0"/>
              <a:t>Шпаниј</a:t>
            </a:r>
            <a:r>
              <a:rPr lang="sr-Cyrl-RS" sz="2000" b="1" dirty="0" smtClean="0"/>
              <a:t>а</a:t>
            </a:r>
            <a:r>
              <a:rPr lang="en-US" sz="2000" b="1" dirty="0" smtClean="0"/>
              <a:t> </a:t>
            </a:r>
            <a:r>
              <a:rPr lang="sr-Cyrl-RS" sz="2000" b="1" dirty="0" smtClean="0"/>
              <a:t>	</a:t>
            </a:r>
            <a:r>
              <a:rPr lang="en-US" sz="2000" b="1" dirty="0" err="1" smtClean="0"/>
              <a:t>др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Луис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Балцејс</a:t>
            </a:r>
            <a:r>
              <a:rPr lang="en-US" sz="2000" b="1" dirty="0" smtClean="0"/>
              <a:t> </a:t>
            </a:r>
            <a:r>
              <a:rPr lang="en-US" sz="2000" dirty="0" smtClean="0"/>
              <a:t>- </a:t>
            </a:r>
            <a:r>
              <a:rPr lang="en-US" sz="2000" dirty="0" err="1" smtClean="0"/>
              <a:t>Институт</a:t>
            </a:r>
            <a:r>
              <a:rPr lang="en-US" sz="2000" dirty="0" smtClean="0"/>
              <a:t> </a:t>
            </a:r>
            <a:r>
              <a:rPr lang="en-US" sz="2000" dirty="0" err="1" smtClean="0"/>
              <a:t>за</a:t>
            </a:r>
            <a:r>
              <a:rPr lang="en-US" sz="2000" dirty="0" smtClean="0"/>
              <a:t> </a:t>
            </a:r>
            <a:r>
              <a:rPr lang="en-US" sz="2000" dirty="0" err="1" smtClean="0"/>
              <a:t>науку</a:t>
            </a:r>
            <a:r>
              <a:rPr lang="en-US" sz="2000" dirty="0" smtClean="0"/>
              <a:t> о </a:t>
            </a:r>
            <a:r>
              <a:rPr lang="en-US" sz="2000" dirty="0" err="1" smtClean="0"/>
              <a:t>материјалима</a:t>
            </a:r>
            <a:r>
              <a:rPr lang="en-US" sz="2000" dirty="0" smtClean="0"/>
              <a:t>  </a:t>
            </a:r>
            <a:r>
              <a:rPr lang="en-US" sz="2000" dirty="0" err="1" smtClean="0"/>
              <a:t>Барселон</a:t>
            </a:r>
            <a:r>
              <a:rPr lang="sr-Cyrl-RS" sz="2000" dirty="0" smtClean="0"/>
              <a:t>а</a:t>
            </a:r>
            <a:r>
              <a:rPr lang="en-US" sz="2000" dirty="0" smtClean="0"/>
              <a:t>.</a:t>
            </a:r>
            <a:endParaRPr lang="sr-Cyrl-RS" sz="2000" dirty="0" smtClean="0"/>
          </a:p>
          <a:p>
            <a:pPr marL="342900" algn="l"/>
            <a:endParaRPr lang="en-US" sz="2000" dirty="0" smtClean="0"/>
          </a:p>
          <a:p>
            <a:pPr indent="288925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Педагошки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20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88925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8925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гостујући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професoр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2018.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Техничком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универзитету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Федерико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Санта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Мариа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Валпараизу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одржао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курс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студенте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докторских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студија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Нумеричке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методе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примењеној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физици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04800" y="1447800"/>
            <a:ext cx="86868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Елементи за квалитативну анализу рада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(3.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део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467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звање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научни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саветник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Игор Станковић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04800" y="2362200"/>
            <a:ext cx="8458200" cy="1447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претходно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звање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објавио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објавио 4 М21а рада, 6 М21 радова, 1 М22 рад и једну дискусију у часопису (М25)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саопштење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конференцији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М32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категорије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саопштења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М34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категорије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Радови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цитирани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261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h-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фактором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04800" y="1447800"/>
            <a:ext cx="86868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Елементи за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ква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нт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итативну 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анализу рада 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кандидата</a:t>
            </a:r>
            <a:endParaRPr lang="ru-RU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1966913" y="24463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4038600"/>
          <a:ext cx="8077200" cy="202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3709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Остварено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Потребно</a:t>
                      </a:r>
                      <a:endParaRPr lang="en-US" sz="1800" dirty="0"/>
                    </a:p>
                  </a:txBody>
                  <a:tcPr marT="45734" marB="45734"/>
                </a:tc>
              </a:tr>
              <a:tr h="37095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Укупно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/>
                        <a:t>99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/>
                        <a:t>70</a:t>
                      </a:r>
                      <a:endParaRPr lang="en-US" sz="1800" dirty="0"/>
                    </a:p>
                  </a:txBody>
                  <a:tcPr marT="45734" marB="45734"/>
                </a:tc>
              </a:tr>
              <a:tr h="6402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>
                          <a:latin typeface="+mn-lt"/>
                          <a:ea typeface="Times New Roman"/>
                          <a:cs typeface="Times New Roman"/>
                        </a:rPr>
                        <a:t>M10+M20+M31+M32+M33+M41+M42+M90≥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/>
                        <a:t>96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T="45734" marB="45734"/>
                </a:tc>
              </a:tr>
              <a:tr h="6402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latin typeface="+mn-lt"/>
                          <a:ea typeface="Times New Roman"/>
                          <a:cs typeface="Times New Roman"/>
                        </a:rPr>
                        <a:t>M11+M12+M21+M22+M23≥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sr-Cyrl-RS" sz="1800" dirty="0" smtClean="0"/>
                        <a:t>93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 marT="45734" marB="4573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467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звање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научни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саветник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Игор Станковић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04800" y="2057400"/>
            <a:ext cx="8458200" cy="47244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Имајући у виду изузетно високу вредност и оргиналност научних радова  др Игора Станковића, као и његово значајно искуство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међународној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сарадњи и трансферу знања, мишљења смо да је кандидат достигао високу истраживачку зрелост и научну компетентност. На основу података из извештаја види се да он задовољава све квалитативне и квантитативне услове за избор у звање научни саветник који су прописани Правилником о поступку, начину вредновања, и квантитативном исказивању научноистраживачких резултата истраживача Министарства просвете, науке и технолошког развоја Републике Србије.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Због тога нам је изузетно задовољство да предложимо Научном већу Института за физику у Београду да донесе одлуку о прихватању предлога за избор др Игора Станковића у звање научни саветник.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143000" indent="-11430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Комисија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 Слободан Врховац 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(ИФ),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 Ненад Вукмировић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(ИФ),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проф. др Ђорђе Спасојевић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(ФФ) 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04800" y="1219200"/>
            <a:ext cx="86868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Закључак</a:t>
            </a:r>
            <a:endParaRPr lang="ru-RU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1966913" y="24463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467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звање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научни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саветник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Игор Станковић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304800" y="2286000"/>
            <a:ext cx="8686800" cy="2667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04800" y="1447800"/>
            <a:ext cx="86868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Биографски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подац</a:t>
            </a:r>
            <a:r>
              <a:rPr lang="sr-Cyrl-R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(2. део)</a:t>
            </a:r>
            <a:endParaRPr lang="en-US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152400" y="2743200"/>
            <a:ext cx="8991600" cy="3352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168275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2005-2009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инжењер за симулације у Одељењу за напредне технологије</a:t>
            </a:r>
            <a:b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компаније Тојота Мотор Европа у Бриселу.</a:t>
            </a: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168275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168275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запослен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ИФ-у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фебруара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200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године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168275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168275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 2009 до данас саветник на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проје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Европске комисије </a:t>
            </a:r>
            <a:b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Европска мрежа предузетништва и </a:t>
            </a:r>
            <a:b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члан њене Секторске групе за Микро и Нанотехнологије.</a:t>
            </a:r>
          </a:p>
          <a:p>
            <a:pPr marL="342900" indent="-168275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467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звање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научни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саветник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Игор Станковић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76200" y="2133600"/>
            <a:ext cx="9220200" cy="3352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168275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Његова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примењена истраживања обухватају </a:t>
            </a: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168275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(1) 	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моделовање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понашања молекула и дводимензионалних материјала у 	АФМ (микроскоп на бази атомских сила) експериментима и при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трењу,</a:t>
            </a:r>
          </a:p>
          <a:p>
            <a:pPr marL="342900" indent="-168275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	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магнетне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системе – проучавање самоорганизације и развој модела, </a:t>
            </a:r>
            <a:b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(3)	и описивање транспорта у случајним наноструктурама. 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04800" y="1447800"/>
            <a:ext cx="86868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Преглед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научне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кандидата</a:t>
            </a:r>
            <a:endParaRPr lang="en-US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467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звање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научни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саветник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Игор Станковић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04800" y="2133600"/>
            <a:ext cx="8458200" cy="3352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Научно-истраживачки рад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кандидата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 у области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физике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материјала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Најзначајније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истраживачке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којима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бавио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моделовао понашање молекула и дводимензионалних 	материјала при трењу или у АФМ експерименту симулацијама 	молекуларне динамике.</a:t>
            </a: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04800" y="1447800"/>
            <a:ext cx="86868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Преглед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научне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део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467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звање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научни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саветник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Игор Станковић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04800" y="2133600"/>
            <a:ext cx="8763000" cy="4419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Моделовање понашања молекула и дводимензионалних материјала 	при трењу или у АФМ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експерименту (др Борислав Васић - ИФ):</a:t>
            </a:r>
            <a:endParaRPr lang="sr-Cyrl-RS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(1) добијена структура органског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кристала пентацена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контакту са дводимензионалним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материјалом - графеном;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показано је да се торзионе силе, које чине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 се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кристал креће линеарно по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дефинисаним правцима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јављају због везаних стања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молекула пентацена на графену</a:t>
            </a: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1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11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Vasic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2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Stankovic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sz="1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Matkovic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1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Kratzer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en-US" sz="1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Ganser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R. </a:t>
            </a:r>
            <a:r>
              <a:rPr lang="en-US" sz="1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Gajic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en-US" sz="1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Teichert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Molecules on Rails: Friction Anisotropy and Preferential Sliding Directions of Organic </a:t>
            </a:r>
            <a:r>
              <a:rPr lang="en-US" sz="1200" i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Nanocrystallites</a:t>
            </a:r>
            <a:r>
              <a:rPr lang="en-US" sz="12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on Two-dimensional Materials, </a:t>
            </a:r>
            <a:r>
              <a:rPr lang="sr-Cyrl-RS" sz="12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12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Nanoscale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18835 (2018), M21a, IF=6,97, </a:t>
            </a:r>
            <a:r>
              <a:rPr lang="en-US" sz="1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цитиран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342900" lvl="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поре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ђењем симулација са експериментом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току манипулације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ивице графена АФМ сондом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идентификована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 три сукцесивна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процеса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(а)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малог пораста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силе због еластичне деформације, </a:t>
            </a:r>
            <a:r>
              <a:rPr lang="ru-RU" sz="20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(б)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пластичне деформације ивице и трајног наборавања, и </a:t>
            </a:r>
            <a:r>
              <a:rPr lang="ru-RU" sz="20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(ц)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коначно пуцања графена.</a:t>
            </a:r>
            <a:endParaRPr lang="ru-RU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Vasic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Matkovic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R.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Gajic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Stankovic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Wear Properties of Graphene Edges Probed by Atomic Force Microscopy Based Lateral Manipulation</a:t>
            </a:r>
            <a:r>
              <a:rPr lang="sr-Cyrl-RS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107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723 (2016), M21a, IF=6,337,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цитиран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19.</a:t>
            </a:r>
            <a:endParaRPr lang="en-US" sz="12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11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04800" y="1447800"/>
            <a:ext cx="86868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Преглед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научне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део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467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звање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научни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саветник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Игор Станковић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04800" y="2133600"/>
            <a:ext cx="8458200" cy="4419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Моделовање понашања молекула и дводимензионалних материјала 	при трењу или у АФМ експерименту: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(3) У сарадњи са индустријским партнером истражене су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јонске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течности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у којима су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обично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катјони молекули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неправилног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облика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садрже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дуге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неутралне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ланце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Пошто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због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дугодометних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интеракција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симулације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јонских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течности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комплексн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примењен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еволутиван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приступ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коме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неколико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итерација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повећавана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комплексност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модела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1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1588" algn="l"/>
            <a:endParaRPr lang="sr-Cyrl-RS" sz="11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Dasic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, I.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Stankovic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K.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Gkagkas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Molecular Dynamics Investigation of the Influence of the Shape of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on the Structure and Lubrication Properties of Ionic Liquids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Phys. Chem. Chem. Phys.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4375 (2019), M21, IF=3,567.</a:t>
            </a:r>
          </a:p>
          <a:p>
            <a:pPr algn="l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l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Dasic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Stankovic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K.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Gkagkas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Influence of Confinement on Flow and Lubrication Properties of a Salt Model Ionic Liquid Investigated with Molecular Dynamics</a:t>
            </a:r>
            <a:r>
              <a:rPr lang="sr-Cyrl-RS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Eur. Phys. J. E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130 (2018) , M21, IF=1,686.</a:t>
            </a:r>
          </a:p>
          <a:p>
            <a:pPr algn="l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l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Gkagkas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V.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Ponnuchamy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Dasic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Stankovic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Molecular Dynamics Investigation of a Model Ionic Liquid Lubricant for Automotive Applications</a:t>
            </a:r>
            <a:r>
              <a:rPr lang="sr-Cyrl-RS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Tribology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International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83 (2017), M21, IF=3,246, 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цитиран 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11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04800" y="1447800"/>
            <a:ext cx="86868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Преглед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научне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део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467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звање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научни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саветник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Игор Станковић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04800" y="2133600"/>
            <a:ext cx="8458200" cy="4419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Моделовање понашања молекула и дводимензионалних материјала 	при трењу или у АФМ експерименту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Главни резултати везани за ј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онске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течности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добијена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кубична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решетка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катјонски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реп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аморфно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стање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симетрични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катјонски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димер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молекуларн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слојев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велики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реп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индентификовано проклизавање јонске течности као механизам одговоран за ниско-трење тј. коефицијент тења мањи од 0.1 и 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друге мале механичке губитке у односу на вредности очекиване 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због вискозности.  </a:t>
            </a: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11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04800" y="1447800"/>
            <a:ext cx="86868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Преглед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научне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део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276600"/>
            <a:ext cx="2514600" cy="160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467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звање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научни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саветник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Игор Станковић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04800" y="1905000"/>
            <a:ext cx="8458200" cy="1905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1363" indent="-741363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sr-Cyrl-R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оквиру истраживања магнетских система кандидат је испитивао 	могуће правце самоорганизације магнетних сфера и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развио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моделе 	за комплексне облике магнетних честица попут магнетских коцки.</a:t>
            </a: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04800" y="1371600"/>
            <a:ext cx="86868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Преглед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научне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(2.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део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3" descr="C:\Users\igors\Dropbox\cubes\fig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9652" y="3733800"/>
            <a:ext cx="1939548" cy="2514600"/>
          </a:xfrm>
          <a:prstGeom prst="rect">
            <a:avLst/>
          </a:prstGeom>
          <a:noFill/>
        </p:spPr>
      </p:pic>
      <p:sp>
        <p:nvSpPr>
          <p:cNvPr id="6151" name="AutoShape 7" descr="https://www.overleaf.com/project/5bd20ef94d648d0e5a8ac7f1/file/5bd20efb4d648d0e5a8ac806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568924"/>
            <a:ext cx="5486400" cy="245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467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звање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научни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саветник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en-U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RS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Игор Станковић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04800" y="2133600"/>
            <a:ext cx="8763000" cy="6019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1363" indent="-741363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sr-Cyrl-R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Магнетски системи - самоорганизациј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 </a:t>
            </a:r>
            <a:r>
              <a:rPr lang="sr-Cyrl-R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модела.</a:t>
            </a:r>
          </a:p>
          <a:p>
            <a:pPr marL="741363" indent="-741363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2575" indent="-282575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показано је да магнетно поље проводног цилиндра може довести до формирања феромагнетних и антиферомагнетних диполних туба;</a:t>
            </a:r>
          </a:p>
          <a:p>
            <a:pPr marL="282575" indent="-282575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2575" indent="-282575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показано је да овај систем може да се употреби као модел за разумевање понашања магнетних нанотуба које се састоје од континуалног материјала;</a:t>
            </a:r>
          </a:p>
          <a:p>
            <a:pPr marL="282575" indent="-282575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2575" indent="-282575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анализирана је антиферомагнетна фаза која није досад остварена у магнетским нанотубама, а поседује занимљиво локално вртложно стање.</a:t>
            </a:r>
          </a:p>
          <a:p>
            <a:pPr marL="282575" indent="-282575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2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Stankovic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1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Dasic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en-US" sz="1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Otalora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C. Garcia, </a:t>
            </a:r>
            <a:r>
              <a:rPr lang="sr-Cyrl-R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Platform for </a:t>
            </a:r>
            <a:r>
              <a:rPr lang="en-US" sz="1200" i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Nanomagnetism</a:t>
            </a:r>
            <a:r>
              <a:rPr lang="en-US" sz="12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Assembled Ferromagnetic and </a:t>
            </a:r>
            <a:r>
              <a:rPr lang="en-US" sz="1200" i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Antiferromagnetic</a:t>
            </a:r>
            <a:r>
              <a:rPr lang="en-US" sz="12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Dipolar Tubes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Nanoscale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2521 (2019), M21a, IF=6,97, 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цитиран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R. Messina, </a:t>
            </a:r>
            <a:r>
              <a:rPr lang="en-US" sz="1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2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Stankovic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Assembly of Magnetic Spheres in Strong Homogeneous Magnetic Field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Physica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466</a:t>
            </a:r>
            <a:r>
              <a:rPr lang="en-US" sz="1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10 (2017), M21, IF=2.132, 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цитиран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12.</a:t>
            </a:r>
            <a:endParaRPr lang="en-US" sz="12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Stankovic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Dasic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R. Messina,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Structure and Cohesive Energy of Dipolar Helices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Soft Matter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3056 (2016)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, М21,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IF=3.889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, цитиран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2575" indent="-282575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1363" indent="-741363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1363" indent="-741363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R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1363" indent="-741363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04800" y="1371600"/>
            <a:ext cx="86868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Преглед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научне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кандидата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(2. </a:t>
            </a:r>
            <a:r>
              <a:rPr lang="en-US" sz="2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део</a:t>
            </a:r>
            <a:r>
              <a:rPr lang="en-US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878</Words>
  <Application>Microsoft Office PowerPoint</Application>
  <PresentationFormat>On-screen Show (4:3)</PresentationFormat>
  <Paragraphs>251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Избор у звање научни саветник кандидат: Игор Станковић</vt:lpstr>
      <vt:lpstr>Избор у звање научни саветник кандидат: Игор Станковић</vt:lpstr>
      <vt:lpstr>Избор у звање научни саветник кандидат: Игор Станковић</vt:lpstr>
      <vt:lpstr>Избор у звање научни саветник кандидат: Игор Станковић</vt:lpstr>
      <vt:lpstr>Избор у звање научни саветник кандидат: Игор Станковић</vt:lpstr>
      <vt:lpstr>Избор у звање научни саветник кандидат: Игор Станковић</vt:lpstr>
      <vt:lpstr>Избор у звање научни саветник кандидат: Игор Станковић</vt:lpstr>
      <vt:lpstr>Избор у звање научни саветник кандидат: Игор Станковић</vt:lpstr>
      <vt:lpstr>Избор у звање научни саветник кандидат: Игор Станковић</vt:lpstr>
      <vt:lpstr>Избор у звање научни саветник кандидат: Игор Станковић</vt:lpstr>
      <vt:lpstr>Избор у звање научни саветник кандидат: Игор Станковић</vt:lpstr>
      <vt:lpstr>Избор у звање научни саветник кандидат: Игор Станковић</vt:lpstr>
      <vt:lpstr>Избор у звање научни саветник кандидат: Игор Станковић</vt:lpstr>
      <vt:lpstr>Избор у звање научни саветник кандидат: Игор Станковић</vt:lpstr>
      <vt:lpstr>Избор у звање научни саветник кандидат: Игор Станковић</vt:lpstr>
      <vt:lpstr>Избор у звање научни саветник кандидат: Игор Станковић</vt:lpstr>
      <vt:lpstr>Избор у звање научни саветник кандидат: Игор Станковић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Мустра за презентацију за избор у звање истраживач сарадник</dc:title>
  <dc:creator>Nenad Vukmirovic</dc:creator>
  <cp:lastModifiedBy>Igor Stankovic</cp:lastModifiedBy>
  <cp:revision>136</cp:revision>
  <dcterms:created xsi:type="dcterms:W3CDTF">2015-02-21T17:55:35Z</dcterms:created>
  <dcterms:modified xsi:type="dcterms:W3CDTF">2019-11-01T13:32:52Z</dcterms:modified>
</cp:coreProperties>
</file>