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1993" autoAdjust="0"/>
  </p:normalViewPr>
  <p:slideViewPr>
    <p:cSldViewPr snapToGrid="0">
      <p:cViewPr>
        <p:scale>
          <a:sx n="74" d="100"/>
          <a:sy n="74" d="100"/>
        </p:scale>
        <p:origin x="-17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DCE77-5A14-4A39-85B4-1849E07A25D0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046B7-39E5-4FED-A4E9-85E67C72C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83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01D0785-327A-4DAB-B18D-B9E5C19C11AC}" type="slidenum">
              <a:rPr lang="en-US" altLang="en-US">
                <a:solidFill>
                  <a:prstClr val="black"/>
                </a:solidFill>
              </a:rPr>
              <a:pPr eaLnBrk="1" hangingPunct="1"/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5236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C096280-28C7-4079-B7F0-F5373919B67E}" type="slidenum">
              <a:rPr lang="en-US" altLang="en-US">
                <a:solidFill>
                  <a:prstClr val="black"/>
                </a:solidFill>
              </a:rPr>
              <a:pPr eaLnBrk="1" hangingPunct="1"/>
              <a:t>2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7053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EA45777-277A-4576-8A98-548D4CAC4A1C}" type="slidenum">
              <a:rPr lang="en-US" altLang="en-US">
                <a:solidFill>
                  <a:prstClr val="black"/>
                </a:solidFill>
              </a:rPr>
              <a:pPr eaLnBrk="1" hangingPunct="1"/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5373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56B461-D2F6-4FF8-B55D-52DC05C69480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8449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CEB97D1-5086-46B6-BBDC-F5165B54D189}" type="slidenum">
              <a:rPr lang="en-US" altLang="en-US">
                <a:solidFill>
                  <a:prstClr val="black"/>
                </a:solidFill>
              </a:rPr>
              <a:pPr eaLnBrk="1" hangingPunct="1"/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2316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1379C-679D-4C08-8003-DDDC8C64485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2D92E-B26F-46DC-8D28-B0620B127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388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5F90E-87DF-40A1-B04E-F3D9CAAAE1F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05745-2B21-4E37-BBE5-88148C5CFE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392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7D0E9-E1B7-4542-9CE0-EA47CF9BC1C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BAC63-C3A1-4B23-84E7-FE6FC490D2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22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54095-F69E-4F1D-B775-6CA2CDC5D36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E06A3-5C32-4E4B-B8CD-4315FCAAC3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73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F2FA5-22D4-4353-A39B-3CCD1574095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8E60B-F1A7-49FF-ABF9-72E98DC1F5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0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60AD0-B135-4CB9-A9D5-C831683B91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9F3AA-48D7-43BB-B651-72755ABE7E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8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14BB1-CAD2-423A-B2DE-21D893FE50A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C9240-DD4E-40D4-84EB-E8477D0F33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14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EF4D7-967A-41F0-98D3-70F841C1E68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3FF80-4E53-4599-B789-3427B2429D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42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BE25B-DA17-48C9-B957-DAFCC5B5F07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205EA-0154-4FA3-9A94-9DE25E1A1D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31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4C98B-824D-46BA-8443-898948947D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95510-B6FB-48AD-ABCE-910E595560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65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90ADF-2E39-4A00-B976-42D5EA91D5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B63A4-6B5A-4805-8B41-1474789732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259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AB537C-46C8-4F92-A844-C09FA581D28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19237E8-32AD-4C7B-90AF-9D015151CD86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56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65156" y="256931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Давид Кнежевић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1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1" y="2201985"/>
            <a:ext cx="6819900" cy="3352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Книн, република Хрватска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198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1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>
              <a:spcBef>
                <a:spcPts val="0"/>
              </a:spcBef>
              <a:defRPr/>
            </a:pP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Природно-математички факултет у Новом Саду 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(200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10,00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мастер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	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>
              <a:spcBef>
                <a:spcPts val="0"/>
              </a:spcBef>
              <a:defRPr/>
            </a:pP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Природно-математички факултет у Новом Саду 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9,93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>
              <a:spcBef>
                <a:spcPts val="0"/>
              </a:spcBef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Природно-математички факултет у Новом Саду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>
              <a:spcBef>
                <a:spcPts val="0"/>
              </a:spcBef>
              <a:defRPr/>
            </a:pP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теза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sr-Cyrl-R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Експериментално одређивање параметара нуклеарне структуре активационим техникама</a:t>
            </a:r>
            <a:r>
              <a:rPr lang="sr-Cyrl-R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algn="l">
              <a:spcBef>
                <a:spcPts val="0"/>
              </a:spcBef>
              <a:defRPr/>
            </a:pPr>
            <a:endParaRPr lang="en-US" sz="1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запослен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ИФ-у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маја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304800" y="4767384"/>
            <a:ext cx="8686800" cy="247161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1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sr-Cyrl-RS" sz="1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периоду 2017-2019 ангажован на пројекту „Нуклеарне методе истраживања ретких догађаја и космичког зрачења (ОИ171002)“</a:t>
            </a:r>
            <a:endParaRPr lang="en-US" sz="1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Биографски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подаци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656" y="1552331"/>
            <a:ext cx="1846588" cy="200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3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Давид Кнежевић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1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743200"/>
            <a:ext cx="8458200" cy="3352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Научно-истраживачки рад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ru-RU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је у области </a:t>
            </a:r>
            <a:r>
              <a:rPr lang="ru-RU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нуклеарне </a:t>
            </a:r>
            <a:r>
              <a:rPr lang="ru-RU" sz="1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физике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Најзначајније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истраживачке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којима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бавио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Спектроскопија гама зрака.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 бавио добијањем спектроскопских података о језгрима (енергија гама прелаза и енергетски нивои)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коришћењем 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термалног захвата неутрона и (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kern="0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,2</a:t>
            </a:r>
            <a:r>
              <a:rPr lang="el-GR" sz="18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</a:t>
            </a:r>
            <a:r>
              <a:rPr lang="sr-Cyrl-R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реакције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Главни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резултат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представља велики број нових нивоа и гама прелаза у испитиваним језгрима 56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94Nb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Модели језгра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 се бавио добијањем информација о густини нивоа и фунцкији јачине прелаза за атомска језгра коришћењем термалног захвата неутрона и (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kern="0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,2</a:t>
            </a:r>
            <a:r>
              <a:rPr lang="el-GR" sz="1800" kern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реакције, у спрези са практичним моделом каскадног гама распада неутронских резонанци, развијеним у Дубни за преко 40 језгара.</a:t>
            </a: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Интеракција неутрона са </a:t>
            </a:r>
            <a:r>
              <a:rPr lang="en-US" sz="18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HPGe</a:t>
            </a:r>
            <a:r>
              <a:rPr lang="en-US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детекторима. 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 је учествовао у развоју две различите нове методе за процену флукса неутрона који интерагује са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HPGe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детекторима преко индуковане активности 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изотопа, а без присуства неутронских детектора.</a:t>
            </a:r>
            <a:endParaRPr lang="en-US" sz="18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научне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86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Давид Кнежевић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1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133600"/>
            <a:ext cx="8458200" cy="43434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Награде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2017.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Трећа награда Франкове Лабораторије за Неутронску физику Обједињеног Института за Нуклеарна Истраживања у Дубни, Русија за рад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“Representation of Radiative Strength Functions in the Practical Model of Cascade Gamma-Decay”</a:t>
            </a:r>
            <a:r>
              <a:rPr lang="sr-Cyrl-R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којем је био коаутор.</a:t>
            </a:r>
            <a:endParaRPr lang="en-US" sz="2000" b="1" i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Педагошки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Члан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такмичења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физике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ученика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средњих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школа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sr-Latn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Latn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sr-Cyrl-R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2016- Извођење наставе на Природно-математичком факултету у Новом Саду, као сарадник у настави на предметима Савремена експериментална физика 3, Увод у нуклеарну физику и Виши курс нуклеарне физике.</a:t>
            </a:r>
          </a:p>
          <a:p>
            <a:pPr algn="l">
              <a:spcBef>
                <a:spcPts val="0"/>
              </a:spcBef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Коаутор практикума из области нуклеарне физике за студенте Природно-математичког факултета (практикум прошао рецензије, спрема се за штампу).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квалитативну анализу рада кандидата</a:t>
            </a:r>
          </a:p>
        </p:txBody>
      </p:sp>
    </p:spTree>
    <p:extLst>
      <p:ext uri="{BB962C8B-B14F-4D97-AF65-F5344CB8AC3E}">
        <p14:creationId xmlns:p14="http://schemas.microsoft.com/office/powerpoint/2010/main" val="275219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Давид Кнежевић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1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213360" y="2135704"/>
            <a:ext cx="8542020" cy="1447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објавио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М21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 рада М22 категорије, 4 рада М23 категорије 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саопштењ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конференцији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М3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цитирани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пута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>
              <a:spcBef>
                <a:spcPts val="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нт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итативну анализу рада кандидата</a:t>
            </a: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1966916" y="2490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633437"/>
              </p:ext>
            </p:extLst>
          </p:nvPr>
        </p:nvGraphicFramePr>
        <p:xfrm>
          <a:off x="609600" y="4038601"/>
          <a:ext cx="8077200" cy="210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5949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Остварено</a:t>
                      </a:r>
                      <a:endParaRPr lang="en-US" sz="19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Потребно</a:t>
                      </a:r>
                      <a:endParaRPr lang="en-US" sz="1900" dirty="0"/>
                    </a:p>
                  </a:txBody>
                  <a:tcPr marT="45735" marB="45735"/>
                </a:tc>
              </a:tr>
              <a:tr h="375949"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Укупно</a:t>
                      </a:r>
                      <a:endParaRPr lang="en-US" sz="19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sr-Cyrl-RS" sz="1900" dirty="0" smtClean="0"/>
                        <a:t>59(48.251)</a:t>
                      </a:r>
                      <a:endParaRPr lang="en-US" sz="19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16</a:t>
                      </a:r>
                      <a:endParaRPr lang="en-US" sz="1900" dirty="0"/>
                    </a:p>
                  </a:txBody>
                  <a:tcPr marT="45735" marB="45735"/>
                </a:tc>
              </a:tr>
              <a:tr h="6604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effectLst/>
                        </a:rPr>
                        <a:t>М10+М20+М31+М32+М33+М41+М42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sr-Cyrl-RS" sz="1900" dirty="0" smtClean="0"/>
                        <a:t>50(39,251)</a:t>
                      </a:r>
                      <a:endParaRPr lang="en-US" sz="19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10</a:t>
                      </a:r>
                      <a:endParaRPr lang="en-US" sz="1900" dirty="0"/>
                    </a:p>
                  </a:txBody>
                  <a:tcPr marT="45735" marB="45735"/>
                </a:tc>
              </a:tr>
              <a:tr h="6604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effectLst/>
                        </a:rPr>
                        <a:t>М11+М12+М21+М22</a:t>
                      </a:r>
                      <a:endParaRPr lang="en-US" sz="2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effectLst/>
                        </a:rPr>
                        <a:t>М23+М24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sr-Cyrl-RS" sz="1900" dirty="0" smtClean="0"/>
                        <a:t>46(</a:t>
                      </a:r>
                      <a:r>
                        <a:rPr lang="en-US" sz="1900" dirty="0" smtClean="0"/>
                        <a:t>3</a:t>
                      </a:r>
                      <a:r>
                        <a:rPr lang="sr-Cyrl-RS" sz="1900" dirty="0" smtClean="0"/>
                        <a:t>6,027)</a:t>
                      </a:r>
                      <a:endParaRPr lang="en-US" sz="19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sr-Cyrl-RS" sz="1900" dirty="0" smtClean="0"/>
                        <a:t>6</a:t>
                      </a:r>
                      <a:endParaRPr lang="en-US" sz="1900" dirty="0"/>
                    </a:p>
                  </a:txBody>
                  <a:tcPr marT="45735" marB="4573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6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Давид Кнежевић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1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743200"/>
            <a:ext cx="8458200" cy="36576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Др Давид Кнежевић у потпуности испуњава све услове за избор у звање научни сарадник предвиђене Правилником о поступку, начину вредновања и квантитативном исказивању научноистраживачких резултата истраживача Министарства просвете, науке и технолошког развоја. Током свог истраживачког рада и рада на докторској дисертацији кандидат је остварио оригиналне и међународно објављене резултате које је објавио у виду 3 радa у врхунским међународним часописима (категорија М21), 2 рада у истакнутим међународним часописима (категорија М22) и 4 рада у међународним часописима (категорија М23), као и у виду саопштења на међународним конференцијама.</a:t>
            </a:r>
          </a:p>
          <a:p>
            <a:pPr algn="l">
              <a:spcBef>
                <a:spcPts val="0"/>
              </a:spcBef>
              <a:defRPr/>
            </a:pPr>
            <a:endParaRPr lang="ru-RU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Имајући у виду квалитет његовог научноистраживачког рада и достигнути степен истраживачке компетентности, изузетно нам је задовољство да предложимо Научном већу Института за физику у Београду да донесе одлуку о прихватању предлога за избор др Давида Кнежевића у звање научни сарадник.</a:t>
            </a:r>
            <a:endParaRPr lang="en-U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sr-Cyrl-RS" sz="16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sr-Cyrl-RS" sz="16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Владимир Удовичић 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Александар Драгић 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</a:t>
            </a:r>
            <a:r>
              <a:rPr lang="en-US" sz="1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проф. Др Миодраг Крмар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ПМФ, Нови Сад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endParaRPr lang="en-US" sz="16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1" indent="-342891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b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Закључак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Rectangle 1"/>
          <p:cNvSpPr>
            <a:spLocks noChangeArrowheads="1"/>
          </p:cNvSpPr>
          <p:nvPr/>
        </p:nvSpPr>
        <p:spPr bwMode="auto">
          <a:xfrm>
            <a:off x="1966916" y="24902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3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482</Words>
  <Application>Microsoft Office PowerPoint</Application>
  <PresentationFormat>On-screen Show (4:3)</PresentationFormat>
  <Paragraphs>70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Избор у звање научни сарадник кандидат: Давид Кнежевић</vt:lpstr>
      <vt:lpstr>Избор у звање научни сарадник кандидат: Давид Кнежевић</vt:lpstr>
      <vt:lpstr>Избор у звање научни сарадник кандидат: Давид Кнежевић</vt:lpstr>
      <vt:lpstr>Избор у звање научни сарадник кандидат: Давид Кнежевић</vt:lpstr>
      <vt:lpstr>Избор у звање научни сарадник кандидат: Давид Кнежевић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Knežević</dc:creator>
  <cp:lastModifiedBy>NiLNF</cp:lastModifiedBy>
  <cp:revision>25</cp:revision>
  <dcterms:created xsi:type="dcterms:W3CDTF">2019-05-24T01:13:29Z</dcterms:created>
  <dcterms:modified xsi:type="dcterms:W3CDTF">2020-02-06T17:59:39Z</dcterms:modified>
</cp:coreProperties>
</file>