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Default Extension="bin" ContentType="application/vnd.openxmlformats-officedocument.oleObject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vml" ContentType="application/vnd.openxmlformats-officedocument.vmlDrawing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9"/>
  </p:notesMasterIdLst>
  <p:sldIdLst>
    <p:sldId id="257" r:id="rId2"/>
    <p:sldId id="258" r:id="rId3"/>
    <p:sldId id="262" r:id="rId4"/>
    <p:sldId id="259" r:id="rId5"/>
    <p:sldId id="263" r:id="rId6"/>
    <p:sldId id="260" r:id="rId7"/>
    <p:sldId id="261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  <p:ext uri="{FD5EFAAD-0ECE-453E-9831-46B23BE46B34}">
      <p15:chartTrackingRefBased xmlns:p15="http://schemas.microsoft.com/office/powerpoint/2012/main" xmlns="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2430" autoAdjust="0"/>
    <p:restoredTop sz="94660"/>
  </p:normalViewPr>
  <p:slideViewPr>
    <p:cSldViewPr snapToGrid="0">
      <p:cViewPr varScale="1">
        <p:scale>
          <a:sx n="110" d="100"/>
          <a:sy n="110" d="100"/>
        </p:scale>
        <p:origin x="-102" y="-138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png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5B1F633-DFD2-4B47-B99A-5B33DDA69D38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300CFC3-5B09-4094-8C00-07FF670CB3B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1163370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F5DF3D4C-CA48-439F-B60C-BFE00B991EED}" type="slidenum">
              <a:rPr lang="en-US"/>
              <a:pPr eaLnBrk="1" hangingPunct="1"/>
              <a:t>1</a:t>
            </a:fld>
            <a:endParaRPr lang="en-US"/>
          </a:p>
        </p:txBody>
      </p:sp>
      <p:sp>
        <p:nvSpPr>
          <p:cNvPr id="32771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2772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54967526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1EC36A-90D5-4D5B-AF60-8EBC7721603E}" type="slidenum">
              <a:rPr lang="en-US"/>
              <a:pPr eaLnBrk="1" hangingPunct="1"/>
              <a:t>2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316809257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221EC36A-90D5-4D5B-AF60-8EBC7721603E}" type="slidenum">
              <a:rPr lang="en-US"/>
              <a:pPr eaLnBrk="1" hangingPunct="1"/>
              <a:t>3</a:t>
            </a:fld>
            <a:endParaRPr lang="en-US"/>
          </a:p>
        </p:txBody>
      </p:sp>
      <p:sp>
        <p:nvSpPr>
          <p:cNvPr id="33795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3796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498934670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9EB4A1-7285-405C-990E-2E6EEDAEE2AB}" type="slidenum">
              <a:rPr lang="en-US"/>
              <a:pPr eaLnBrk="1" hangingPunct="1"/>
              <a:t>4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2152724142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7F9EB4A1-7285-405C-990E-2E6EEDAEE2AB}" type="slidenum">
              <a:rPr lang="en-US"/>
              <a:pPr eaLnBrk="1" hangingPunct="1"/>
              <a:t>5</a:t>
            </a:fld>
            <a:endParaRPr lang="en-US"/>
          </a:p>
        </p:txBody>
      </p:sp>
      <p:sp>
        <p:nvSpPr>
          <p:cNvPr id="348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4820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81532259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E29DD138-5292-4CD5-A6EA-4FC17660BA64}" type="slidenum">
              <a:rPr lang="en-US"/>
              <a:pPr eaLnBrk="1" hangingPunct="1"/>
              <a:t>6</a:t>
            </a:fld>
            <a:endParaRPr lang="en-US"/>
          </a:p>
        </p:txBody>
      </p:sp>
      <p:sp>
        <p:nvSpPr>
          <p:cNvPr id="35843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5844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1933524557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fld id="{16DB0487-61F5-40DA-BB36-49B39BC6BC25}" type="slidenum">
              <a:rPr lang="en-US"/>
              <a:pPr eaLnBrk="1" hangingPunct="1"/>
              <a:t>7</a:t>
            </a:fld>
            <a:endParaRPr lang="en-US"/>
          </a:p>
        </p:txBody>
      </p:sp>
      <p:sp>
        <p:nvSpPr>
          <p:cNvPr id="368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sp>
      <p:sp>
        <p:nvSpPr>
          <p:cNvPr id="36868" name="Rectangle 3"/>
          <p:cNvSpPr>
            <a:spLocks noGrp="1" noChangeArrowheads="1"/>
          </p:cNvSpPr>
          <p:nvPr>
            <p:ph type="body" idx="1"/>
          </p:nvPr>
        </p:nvSpPr>
        <p:spPr bwMode="auto"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en-US" smtClean="0"/>
          </a:p>
        </p:txBody>
      </p:sp>
    </p:spTree>
    <p:extLst>
      <p:ext uri="{BB962C8B-B14F-4D97-AF65-F5344CB8AC3E}">
        <p14:creationId xmlns:p14="http://schemas.microsoft.com/office/powerpoint/2010/main" xmlns="" val="393202365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2323310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158209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416615920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78596049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32104845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8340077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98336828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6887469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6373974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06683687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24435784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2B09EC-90A9-479B-98CE-2710D9A61176}" type="datetimeFigureOut">
              <a:rPr lang="en-US" smtClean="0"/>
              <a:pPr/>
              <a:t>2/5/2018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82F1BE-2558-481C-8A4E-59B403D6879E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15603342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notesSlide" Target="../notesSlides/notesSlide1.xml"/><Relationship Id="rId7" Type="http://schemas.openxmlformats.org/officeDocument/2006/relationships/oleObject" Target="../embeddings/oleObject1.bin"/><Relationship Id="rId2" Type="http://schemas.openxmlformats.org/officeDocument/2006/relationships/slideLayout" Target="../slideLayouts/slideLayout1.xml"/><Relationship Id="rId1" Type="http://schemas.openxmlformats.org/officeDocument/2006/relationships/vmlDrawing" Target="../drawings/vmlDrawing1.v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1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5123" name="Picture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63550" y="2346064"/>
            <a:ext cx="8175364" cy="451193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Година рођења: 1986. у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Београду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Основне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студије: </a:t>
            </a: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Дипломирала 2013,  Физички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факултет, Универзитет у Београду (просечна оцена: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8.9)</a:t>
            </a:r>
          </a:p>
          <a:p>
            <a:pPr marL="285750" indent="-285750" algn="l">
              <a:buFont typeface="Arial" panose="020B0604020202020204" pitchFamily="34" charset="0"/>
              <a:buChar char="•"/>
            </a:pP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докторске студије:</a:t>
            </a:r>
          </a:p>
          <a:p>
            <a:pPr algn="l"/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Докторирала 2017, Физички факултет,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 у Београду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       	Теза: </a:t>
            </a:r>
            <a:r>
              <a:rPr lang="sr-Latn-R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I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nvestigation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of Superconductivity in Graphene and Related Materials Based on </a:t>
            </a:r>
            <a:r>
              <a:rPr lang="en-US" sz="2000" i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Ab</a:t>
            </a:r>
            <a:r>
              <a:rPr lang="en-US" sz="2000" i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-initio </a:t>
            </a:r>
            <a:r>
              <a:rPr lang="en-US" sz="2000" i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Methods</a:t>
            </a:r>
            <a:endParaRPr lang="sr-Cyrl-RS" sz="2000" i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algn="l"/>
            <a:endParaRPr lang="sr-Cyrl-RS" sz="2000" i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запослен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у ИФ-у </a:t>
            </a:r>
            <a:r>
              <a:rPr lang="en-US" sz="2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од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новембра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20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13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године</a:t>
            </a:r>
            <a:r>
              <a:rPr lang="en-US" sz="2000" kern="0" dirty="0">
                <a:solidFill>
                  <a:srgbClr val="00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sr-Cyrl-RS" sz="2000" kern="0" dirty="0" smtClean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Ангажована на Националном пројекту основних истраживања МПНТР ОИ 171005 „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Физика уређених наноструктура и нових материјала у нанофотоници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„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7" name="Rectangle 8"/>
          <p:cNvSpPr txBox="1">
            <a:spLocks noChangeArrowheads="1"/>
          </p:cNvSpPr>
          <p:nvPr/>
        </p:nvSpPr>
        <p:spPr>
          <a:xfrm>
            <a:off x="463550" y="4024060"/>
            <a:ext cx="8686800" cy="26670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Биографски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подаци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9150350" y="1869141"/>
            <a:ext cx="1753783" cy="2445179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tretch>
            <a:fillRect/>
          </a:stretch>
        </p:blipFill>
        <p:spPr>
          <a:xfrm>
            <a:off x="7653637" y="601271"/>
            <a:ext cx="555025" cy="529089"/>
          </a:xfrm>
          <a:prstGeom prst="rect">
            <a:avLst/>
          </a:prstGeom>
        </p:spPr>
      </p:pic>
      <p:sp>
        <p:nvSpPr>
          <p:cNvPr id="11" name="Rectangle 10"/>
          <p:cNvSpPr/>
          <p:nvPr/>
        </p:nvSpPr>
        <p:spPr>
          <a:xfrm>
            <a:off x="8043341" y="711926"/>
            <a:ext cx="651612" cy="3077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1400" i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j-lt"/>
              </a:rPr>
              <a:t>lab</a:t>
            </a:r>
            <a:endParaRPr lang="en-US" sz="4800" i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j-lt"/>
            </a:endParaRPr>
          </a:p>
        </p:txBody>
      </p:sp>
      <p:graphicFrame>
        <p:nvGraphicFramePr>
          <p:cNvPr id="12" name="Object 11"/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xmlns="" val="862461282"/>
              </p:ext>
            </p:extLst>
          </p:nvPr>
        </p:nvGraphicFramePr>
        <p:xfrm>
          <a:off x="8501192" y="571679"/>
          <a:ext cx="517939" cy="521586"/>
        </p:xfrm>
        <a:graphic>
          <a:graphicData uri="http://schemas.openxmlformats.org/presentationml/2006/ole">
            <p:oleObj spid="_x0000_s12291" name="Image" r:id="rId7" imgW="1803175" imgH="1815873" progId="">
              <p:embed/>
            </p:oleObj>
          </a:graphicData>
        </a:graphic>
      </p:graphicFrame>
    </p:spTree>
    <p:extLst>
      <p:ext uri="{BB962C8B-B14F-4D97-AF65-F5344CB8AC3E}">
        <p14:creationId xmlns:p14="http://schemas.microsoft.com/office/powerpoint/2010/main" xmlns="" val="271079121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710530" y="1582719"/>
            <a:ext cx="10429538" cy="502247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Научно-истраживачки рад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ru-RU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је у области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физике чврстог стања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Најзначајније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истраживачке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којима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бавио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Електрон-фононска интеракција и суперпроводност у графену и сличним 2Д материјалима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Ову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целину истраживања чини проучавање монослоја графена допираног алкалним металима (литијум, баријум и калцијум) по узору на интеркалирани графит. Електронске, вибрационе и оптичке особине су проучаване у овим материјалима а посебно електрон-фононска интеркација у графену допираном литијумом. Изучавана је могућност појачања електрон-фононске интеракције и подизање критичне температуре применом механичких модификација, тј напрезања/истезања. Показано је да применом двоосовинског истезања, због омекшавања фононских мода, долази до појачања електрон-фононске интеракције и повећања критичне температуре до 29К. </a:t>
            </a:r>
            <a:endParaRPr lang="sr-Cyrl-RS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125519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76121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-18019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6147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758283" y="1905654"/>
            <a:ext cx="10772078" cy="388937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just">
              <a:spcBef>
                <a:spcPts val="0"/>
              </a:spcBef>
              <a:spcAft>
                <a:spcPts val="800"/>
              </a:spcAft>
            </a:pP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</a:t>
            </a: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истражује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нови дводимензиони суперпроводни материјал,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структурно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 електронски сличном графену, монослоју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магнезијум-диборида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Истраживање обухвата проучавање електронске и фононске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слике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студију стабилности и симетријску анализу овог материјала,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електрон-фононску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интеракцију и суперпроводност као и могућност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појачања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електрон-фононског купловања. Показано је да монослој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магнезијум-диборида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има критичну температуру на 18К а применом 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напрезања </a:t>
            </a:r>
            <a:r>
              <a:rPr lang="sr-Cyrl-RS" sz="2000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критична температура се може повећати око 30К. </a:t>
            </a: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2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</a:t>
            </a:r>
            <a:r>
              <a:rPr lang="sr-Cyrl-R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роучавање примене хардверских убрзања у ДФТ прорачунима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Фокус је на истраживању коришћења графичких процесора (ГПУ) у прорачунима нискодимензионих материјала. </a:t>
            </a:r>
          </a:p>
          <a:p>
            <a:pPr marL="342900" indent="-342900" algn="just">
              <a:spcBef>
                <a:spcPts val="0"/>
              </a:spcBef>
              <a:spcAft>
                <a:spcPts val="800"/>
              </a:spcAft>
              <a:buFont typeface="Arial" panose="020B0604020202020204" pitchFamily="34" charset="0"/>
              <a:buChar char="•"/>
            </a:pPr>
            <a:r>
              <a:rPr lang="en-US" sz="2000" b="1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Тема</a:t>
            </a:r>
            <a:r>
              <a:rPr lang="sr-Cyrl-RS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3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sr-Cyrl-RS" sz="20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</a:t>
            </a:r>
            <a:r>
              <a:rPr lang="sr-Cyrl-RS" sz="2000" i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кспериментално истраживање графена и других дводимензионих материјала</a:t>
            </a:r>
            <a:r>
              <a:rPr lang="sr-Cyrl-RS" sz="2000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. Кандидат се бави механичком ексфолијацијом графена и његовом применом као заштитног слоја за наноструктуре али и применом течно-ексфолираног графена у макроскопским уређајима, као проводно мастило за штампу, за флексибилну електронику. </a:t>
            </a:r>
            <a:endParaRPr lang="en-US" sz="1800" dirty="0">
              <a:effectLst/>
              <a:latin typeface="Times New Roman" panose="02020603050405020304" pitchFamily="18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942844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Преглед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научне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активности</a:t>
            </a: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endParaRPr lang="en-US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34075704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72502" y="-169127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94604" y="2080361"/>
            <a:ext cx="11842595" cy="461474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18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Међународне активности др Јелене Пешић обухватају: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Сарадњу </a:t>
            </a:r>
            <a:r>
              <a:rPr lang="ru-RU" sz="18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 Јоханес Кеплер Универзитетом у Линцу, Аустрија и професором Куртом Хингерлом директором института Зона при Јоханес Кеплер Универзитету.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Учешће </a:t>
            </a:r>
            <a:r>
              <a:rPr lang="ru-RU" sz="18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пројекту билатералне сарадње са НР Кином и Универзитетом у Шангају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Учешће </a:t>
            </a:r>
            <a:r>
              <a:rPr lang="ru-RU" sz="18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билатералном пројекту са Аустријом Универзитет у </a:t>
            </a: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Леобену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Учешће </a:t>
            </a:r>
            <a:r>
              <a:rPr lang="ru-RU" sz="18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билатералном пројекту са Универзитетом у Потсдаму, Немачка</a:t>
            </a:r>
          </a:p>
          <a:p>
            <a:pPr algn="just">
              <a:spcBef>
                <a:spcPts val="0"/>
              </a:spcBef>
              <a:defRPr/>
            </a:pPr>
            <a:r>
              <a:rPr lang="ru-RU" sz="1800" i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- Учешће </a:t>
            </a:r>
            <a:r>
              <a:rPr lang="ru-RU" sz="1800" i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 пројекту са Texas A &amp; M Универзитетом у Катару</a:t>
            </a:r>
          </a:p>
          <a:p>
            <a:pPr marL="342900" lvl="0" indent="-342900" algn="just">
              <a:buFont typeface="Arial" panose="020B0604020202020204" pitchFamily="34" charset="0"/>
              <a:buChar char="•"/>
            </a:pPr>
            <a:r>
              <a:rPr lang="ru-RU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учествовала на следећим </a:t>
            </a:r>
            <a:r>
              <a:rPr lang="ru-RU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пројектима</a:t>
            </a: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</a:t>
            </a:r>
            <a:r>
              <a:rPr lang="sr-Cyrl-RS" sz="18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Иновациони </a:t>
            </a:r>
            <a:r>
              <a:rPr lang="sr-Cyrl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пројекат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Министарства просвете, науке и технолошког развоја Републике Србије „Функционална мастила на бази графена и штампање радиофреквентних идентификатора“ (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2014-2015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Пројекат </a:t>
            </a:r>
            <a:r>
              <a:rPr lang="sr-Cyrl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билатералне сарадње са НР Кином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 Универзитетом у Шангају „Раст кристала и специфична физика нормалног стања ReBCO“ (2015-2017)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-Учешће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билатералном пројекту са Аустријом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Универзитет у Леобену „Two dimensional materials as templates for the growth of organic semiconductors“ (2016-2017)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Учешће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билатералном пројекту са Универзитетом у Потсдаму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, Немачка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DAAD bilateral project 51-03-01858/2013-09/1 between Republic of Serbia and Germany</a:t>
            </a:r>
          </a:p>
          <a:p>
            <a:pPr lvl="0" algn="just"/>
            <a:r>
              <a:rPr lang="sr-Cyrl-RS" sz="18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	- Учешће 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на </a:t>
            </a:r>
            <a:r>
              <a:rPr lang="sr-Cyrl-R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пројекту са Texas A &amp; M Универзитетом у Катару</a:t>
            </a:r>
            <a:r>
              <a:rPr lang="en-US" sz="18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NPRP 7-665-1-125 Qatar National Research Fund (QNRF) project</a:t>
            </a:r>
            <a:r>
              <a:rPr lang="sr-Cyrl-RS" sz="1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„Intercalated Graphene: Effects of Substrates on Functionalities“ (2015-2018)</a:t>
            </a:r>
            <a:endParaRPr lang="en-US" sz="1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772502" y="897673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</a:p>
        </p:txBody>
      </p:sp>
    </p:spTree>
    <p:extLst>
      <p:ext uri="{BB962C8B-B14F-4D97-AF65-F5344CB8AC3E}">
        <p14:creationId xmlns:p14="http://schemas.microsoft.com/office/powerpoint/2010/main" xmlns="" val="2369565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772502" y="-169127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7171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490654" y="1862254"/>
            <a:ext cx="11162370" cy="4614746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endParaRPr lang="sr-Cyrl-RS" sz="2000" b="1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772502" y="897673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квалитативну анализу рада кандидата</a:t>
            </a:r>
          </a:p>
        </p:txBody>
      </p:sp>
      <p:sp>
        <p:nvSpPr>
          <p:cNvPr id="2" name="Rectangle 1"/>
          <p:cNvSpPr/>
          <p:nvPr/>
        </p:nvSpPr>
        <p:spPr>
          <a:xfrm>
            <a:off x="490654" y="1882038"/>
            <a:ext cx="10760926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Рецензије научних радова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била рецензент једног рада у  часопису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Zeitschrift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für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000" dirty="0" err="1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Naturforschung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 A - A Journal of Physical Sciences (IF: 1.432) </a:t>
            </a:r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endParaRPr lang="sr-Cyrl-RS" sz="2000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Организације научних скупова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била члан огранизационог одбора конференције “</a:t>
            </a:r>
            <a:r>
              <a:rPr lang="en-U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Photonica’13” ,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која је одржана 2013. године у Београду. </a:t>
            </a:r>
          </a:p>
          <a:p>
            <a:endParaRPr lang="sr-Cyrl-RS" sz="2000" b="1" dirty="0" smtClean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sr-Cyrl-RS" sz="20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Ангажованост у образовању и формирању научних кадрова</a:t>
            </a:r>
          </a:p>
          <a:p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Кандидат је учествовала у изради мастер рада Андријане Шолајић под називом „Одређивање електронских и фононских својстава графена допираног стронцијумом и итербијумом ДФТ методом“  </a:t>
            </a:r>
            <a:endParaRPr lang="sr-Cyrl-RS" sz="20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xmlns="" val="198276888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8195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150607" y="2348752"/>
            <a:ext cx="11134165" cy="2169459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Као резултат истраживања кандидат је објавила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8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чланака у часописима са ISI листе на којима је кандидат аутор-коаутор. Од поменутих 8 чланака,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 категорије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М21а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 категорије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М21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и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су категорије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М22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Кандидат је учествовала и презентовала своје резултате на међународним конференцијама у виду постера и има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16 </a:t>
            </a:r>
            <a:r>
              <a:rPr lang="ru-RU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саопштења категорије </a:t>
            </a:r>
            <a:r>
              <a:rPr lang="ru-RU" sz="2000" b="1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М34. </a:t>
            </a:r>
            <a:endParaRPr lang="ru-RU" sz="2000" kern="0" dirty="0" smtClean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Према бази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Web of Science,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радови др Јелена Пешић су укупно цитирани укупно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32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 од тога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26 </a:t>
            </a:r>
            <a:r>
              <a:rPr lang="sr-Cyrl-R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изузимајући аутоцитате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(извештај: јануар 2018)</a:t>
            </a:r>
          </a:p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Према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Google Scholar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сервису р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адови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су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цитирани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50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 err="1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пута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pPr algn="just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4. 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Елементи за ква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нт</a:t>
            </a:r>
            <a:r>
              <a:rPr lang="ru-RU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итативну анализу рада кандидата</a:t>
            </a:r>
          </a:p>
        </p:txBody>
      </p:sp>
      <p:sp>
        <p:nvSpPr>
          <p:cNvPr id="8198" name="Rectangle 1"/>
          <p:cNvSpPr>
            <a:spLocks noChangeArrowheads="1"/>
          </p:cNvSpPr>
          <p:nvPr/>
        </p:nvSpPr>
        <p:spPr bwMode="auto">
          <a:xfrm>
            <a:off x="3490914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  <p:graphicFrame>
        <p:nvGraphicFramePr>
          <p:cNvPr id="2" name="Table 1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xmlns="" val="3749461671"/>
              </p:ext>
            </p:extLst>
          </p:nvPr>
        </p:nvGraphicFramePr>
        <p:xfrm>
          <a:off x="1223271" y="4701091"/>
          <a:ext cx="9394526" cy="1768675"/>
        </p:xfrm>
        <a:graphic>
          <a:graphicData uri="http://schemas.openxmlformats.org/drawingml/2006/table">
            <a:tbl>
              <a:tblPr firstRow="1" firstCol="1" bandRow="1">
                <a:tableStyleId>{5C22544A-7EE6-4342-B048-85BDC9FD1C3A}</a:tableStyleId>
              </a:tblPr>
              <a:tblGrid>
                <a:gridCol w="4167753"/>
                <a:gridCol w="1934167"/>
                <a:gridCol w="1851777"/>
                <a:gridCol w="1440829"/>
              </a:tblGrid>
              <a:tr h="59544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Потребно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Остварено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Остварено (нормирано)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289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Укупно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74,5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69,0</a:t>
                      </a:r>
                      <a:r>
                        <a:rPr lang="en-U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  <a:tr h="593309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М10+М20+М31+ М32+М33+М34+М41+М42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10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68,5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63,04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</a:tr>
              <a:tr h="289962"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М11+М12+М21+М22+М23</a:t>
                      </a:r>
                      <a:endParaRPr lang="en-US" sz="160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6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59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algn="ctr">
                        <a:lnSpc>
                          <a:spcPct val="107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</a:pPr>
                      <a:r>
                        <a:rPr lang="sr-Cyrl-RS" sz="1600" dirty="0">
                          <a:effectLst/>
                          <a:latin typeface="Times New Roman" panose="02020603050405020304" pitchFamily="18" charset="0"/>
                          <a:cs typeface="Times New Roman" panose="02020603050405020304" pitchFamily="18" charset="0"/>
                        </a:rPr>
                        <a:t>53,54</a:t>
                      </a:r>
                      <a:endParaRPr lang="en-US" sz="1600" dirty="0">
                        <a:effectLst/>
                        <a:latin typeface="Times New Roman" panose="02020603050405020304" pitchFamily="18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xmlns="" val="145682144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8"/>
          <p:cNvSpPr>
            <a:spLocks noGrp="1" noChangeArrowheads="1"/>
          </p:cNvSpPr>
          <p:nvPr>
            <p:ph type="ctrTitle"/>
          </p:nvPr>
        </p:nvSpPr>
        <p:spPr>
          <a:xfrm>
            <a:off x="1828800" y="228600"/>
            <a:ext cx="7467600" cy="1295400"/>
          </a:xfrm>
        </p:spPr>
        <p:txBody>
          <a:bodyPr rtlCol="0">
            <a:normAutofit/>
          </a:bodyPr>
          <a:lstStyle/>
          <a:p>
            <a:pPr algn="l">
              <a:spcBef>
                <a:spcPts val="0"/>
              </a:spcBef>
              <a:defRPr/>
            </a:pP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Избор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у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звање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научни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сарадник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/>
            </a:r>
            <a:b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</a:br>
            <a:r>
              <a:rPr lang="en-US" sz="32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кандидат</a:t>
            </a:r>
            <a:r>
              <a:rPr lang="en-US" sz="32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32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Јелена Пешић</a:t>
            </a:r>
            <a:endParaRPr lang="en-US" sz="32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219" name="Picture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9150350" y="152400"/>
            <a:ext cx="1365250" cy="11826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8"/>
          <p:cNvSpPr txBox="1">
            <a:spLocks noChangeArrowheads="1"/>
          </p:cNvSpPr>
          <p:nvPr/>
        </p:nvSpPr>
        <p:spPr>
          <a:xfrm>
            <a:off x="248607" y="2490272"/>
            <a:ext cx="11403106" cy="36576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marL="342900" indent="-342900" algn="just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sr-Cyrl-RS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Имајући  у  виду  квалитет  научних  радова  кандидата  др  Јелене Пешић и показани степен независности у раду, мишљења смо да је кандидат показала научну компетентност и  зрелост.  На  основу  података  из  извештаја  види  се  да  је  кандидат задовољила квантитативне и квалитативне услове за избор у звање који су прописани Правилником  о  поступку,  начину  вредновања  и  квантитативном  исказивању научноистраживачких  резултата  истраживача  Министарства  просвете,  науке  и технолошког развоја Републике Србије. </a:t>
            </a:r>
            <a:r>
              <a:rPr lang="sr-Cyrl-RS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Стога </a:t>
            </a:r>
            <a:r>
              <a:rPr lang="ru-RU" sz="2000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предлажемо Научном </a:t>
            </a:r>
            <a:r>
              <a:rPr lang="ru-RU" sz="20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већу Института за  физику у Београду да донесе одлуку о прихватању предлога за избор др Јелене Пешић у звање научни сарадник. </a:t>
            </a: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r>
              <a:rPr lang="en-US" sz="2000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Комисија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Радош Гајић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Марко Спасеновић 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(ИФ</a:t>
            </a: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), 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др Зоран Поповић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sr-Cyrl-R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ИНН Винча</a:t>
            </a:r>
            <a:r>
              <a:rPr lang="en-US" sz="2000" kern="0" dirty="0" smtClean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)  </a:t>
            </a: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l">
              <a:spcBef>
                <a:spcPts val="0"/>
              </a:spcBef>
              <a:buFont typeface="Arial" pitchFamily="34" charset="0"/>
              <a:buChar char="•"/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		</a:t>
            </a:r>
          </a:p>
        </p:txBody>
      </p:sp>
      <p:sp>
        <p:nvSpPr>
          <p:cNvPr id="8" name="Rectangle 8"/>
          <p:cNvSpPr txBox="1">
            <a:spLocks noChangeArrowheads="1"/>
          </p:cNvSpPr>
          <p:nvPr/>
        </p:nvSpPr>
        <p:spPr>
          <a:xfrm>
            <a:off x="1828800" y="1447800"/>
            <a:ext cx="8686800" cy="457200"/>
          </a:xfrm>
          <a:prstGeom prst="rect">
            <a:avLst/>
          </a:prstGeom>
        </p:spPr>
        <p:txBody>
          <a:bodyPr anchor="ctr"/>
          <a:lstStyle>
            <a:lvl1pPr algn="ctr" defTabSz="914400" rtl="0" eaLnBrk="1" latinLnBrk="0" hangingPunct="1"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l">
              <a:spcBef>
                <a:spcPts val="0"/>
              </a:spcBef>
              <a:defRPr/>
            </a:pPr>
            <a:endParaRPr lang="en-US" sz="2000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  <a:p>
            <a:pPr algn="l">
              <a:spcBef>
                <a:spcPts val="0"/>
              </a:spcBef>
              <a:defRPr/>
            </a:pPr>
            <a:r>
              <a:rPr lang="en-US" sz="2000" b="1" kern="0" dirty="0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5. </a:t>
            </a:r>
            <a:r>
              <a:rPr lang="en-US" sz="2000" b="1" kern="0" dirty="0" err="1">
                <a:solidFill>
                  <a:srgbClr val="000000"/>
                </a:solidFill>
                <a:latin typeface="Times New Roman" pitchFamily="18" charset="0"/>
                <a:cs typeface="Times New Roman" pitchFamily="18" charset="0"/>
              </a:rPr>
              <a:t>Закључак</a:t>
            </a:r>
            <a:endParaRPr lang="ru-RU" sz="2000" b="1" kern="0" dirty="0">
              <a:solidFill>
                <a:srgbClr val="00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9222" name="Rectangle 1"/>
          <p:cNvSpPr>
            <a:spLocks noChangeArrowheads="1"/>
          </p:cNvSpPr>
          <p:nvPr/>
        </p:nvSpPr>
        <p:spPr bwMode="auto">
          <a:xfrm>
            <a:off x="3490914" y="2490272"/>
            <a:ext cx="184731" cy="3693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Calibri" panose="020F0502020204030204" pitchFamily="34" charset="0"/>
                <a:cs typeface="Arial" panose="020B0604020202020204" pitchFamily="34" charset="0"/>
              </a:defRPr>
            </a:lvl9pPr>
          </a:lstStyle>
          <a:p>
            <a:pPr eaLnBrk="1" hangingPunct="1"/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804553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116</TotalTime>
  <Words>702</Words>
  <Application>Microsoft Office PowerPoint</Application>
  <PresentationFormat>Custom</PresentationFormat>
  <Paragraphs>90</Paragraphs>
  <Slides>7</Slides>
  <Notes>7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9" baseType="lpstr">
      <vt:lpstr>Office Theme</vt:lpstr>
      <vt:lpstr>Image</vt:lpstr>
      <vt:lpstr>Избор у звање научни сарадник кандидат: Јелена Пешић</vt:lpstr>
      <vt:lpstr>Избор у звање научни сарадник кандидат: Јелена Пешић</vt:lpstr>
      <vt:lpstr>Избор у звање научни сарадник кандидат: Јелена Пешић</vt:lpstr>
      <vt:lpstr>Избор у звање научни сарадник кандидат: Јелена Пешић</vt:lpstr>
      <vt:lpstr>Избор у звање научни сарадник кандидат: Јелена Пешић</vt:lpstr>
      <vt:lpstr>Избор у звање научни сарадник кандидат: Јелена Пешић</vt:lpstr>
      <vt:lpstr>Избор у звање научни сарадник кандидат: Јелена Пешић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Избор у звање научни сарадник кандидат: Јелена Пешић</dc:title>
  <dc:creator>Jelena Vrock</dc:creator>
  <cp:lastModifiedBy>MarijaRR</cp:lastModifiedBy>
  <cp:revision>14</cp:revision>
  <dcterms:created xsi:type="dcterms:W3CDTF">2018-01-29T10:33:13Z</dcterms:created>
  <dcterms:modified xsi:type="dcterms:W3CDTF">2018-02-05T11:55:36Z</dcterms:modified>
</cp:coreProperties>
</file>