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Default Extension="bin" ContentType="application/vnd.openxmlformats-officedocument.oleObject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7" r:id="rId2"/>
    <p:sldId id="258" r:id="rId3"/>
    <p:sldId id="262" r:id="rId4"/>
    <p:sldId id="259" r:id="rId5"/>
    <p:sldId id="263" r:id="rId6"/>
    <p:sldId id="260" r:id="rId7"/>
    <p:sldId id="261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430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-102" y="-13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5B1F633-DFD2-4B47-B99A-5B33DDA69D38}" type="datetimeFigureOut">
              <a:rPr lang="en-US" smtClean="0"/>
              <a:pPr/>
              <a:t>2/5/2018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00CFC3-5B09-4094-8C00-07FF670CB3B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116337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F5DF3D4C-CA48-439F-B60C-BFE00B991EED}" type="slidenum">
              <a:rPr lang="en-US"/>
              <a:pPr eaLnBrk="1" hangingPunct="1"/>
              <a:t>1</a:t>
            </a:fld>
            <a:endParaRPr lang="en-US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xmlns="" val="15496752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221EC36A-90D5-4D5B-AF60-8EBC7721603E}" type="slidenum">
              <a:rPr lang="en-US"/>
              <a:pPr eaLnBrk="1" hangingPunct="1"/>
              <a:t>2</a:t>
            </a:fld>
            <a:endParaRPr lang="en-US"/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xmlns="" val="131680925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221EC36A-90D5-4D5B-AF60-8EBC7721603E}" type="slidenum">
              <a:rPr lang="en-US"/>
              <a:pPr eaLnBrk="1" hangingPunct="1"/>
              <a:t>3</a:t>
            </a:fld>
            <a:endParaRPr lang="en-US"/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xmlns="" val="249893467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7F9EB4A1-7285-405C-990E-2E6EEDAEE2AB}" type="slidenum">
              <a:rPr lang="en-US"/>
              <a:pPr eaLnBrk="1" hangingPunct="1"/>
              <a:t>4</a:t>
            </a:fld>
            <a:endParaRPr lang="en-US"/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xmlns="" val="215272414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7F9EB4A1-7285-405C-990E-2E6EEDAEE2AB}" type="slidenum">
              <a:rPr lang="en-US"/>
              <a:pPr eaLnBrk="1" hangingPunct="1"/>
              <a:t>5</a:t>
            </a:fld>
            <a:endParaRPr lang="en-US"/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xmlns="" val="198153225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E29DD138-5292-4CD5-A6EA-4FC17660BA64}" type="slidenum">
              <a:rPr lang="en-US"/>
              <a:pPr eaLnBrk="1" hangingPunct="1"/>
              <a:t>6</a:t>
            </a:fld>
            <a:endParaRPr lang="en-US"/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xmlns="" val="193352455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16DB0487-61F5-40DA-BB36-49B39BC6BC25}" type="slidenum">
              <a:rPr lang="en-US"/>
              <a:pPr eaLnBrk="1" hangingPunct="1"/>
              <a:t>7</a:t>
            </a:fld>
            <a:endParaRPr lang="en-US"/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xmlns="" val="39320236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B09EC-90A9-479B-98CE-2710D9A61176}" type="datetimeFigureOut">
              <a:rPr lang="en-US" smtClean="0"/>
              <a:pPr/>
              <a:t>2/5/2018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2F1BE-2558-481C-8A4E-59B403D6879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2232331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B09EC-90A9-479B-98CE-2710D9A61176}" type="datetimeFigureOut">
              <a:rPr lang="en-US" smtClean="0"/>
              <a:pPr/>
              <a:t>2/5/2018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2F1BE-2558-481C-8A4E-59B403D6879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582098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B09EC-90A9-479B-98CE-2710D9A61176}" type="datetimeFigureOut">
              <a:rPr lang="en-US" smtClean="0"/>
              <a:pPr/>
              <a:t>2/5/2018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2F1BE-2558-481C-8A4E-59B403D6879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661592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B09EC-90A9-479B-98CE-2710D9A61176}" type="datetimeFigureOut">
              <a:rPr lang="en-US" smtClean="0"/>
              <a:pPr/>
              <a:t>2/5/2018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2F1BE-2558-481C-8A4E-59B403D6879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859604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B09EC-90A9-479B-98CE-2710D9A61176}" type="datetimeFigureOut">
              <a:rPr lang="en-US" smtClean="0"/>
              <a:pPr/>
              <a:t>2/5/2018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2F1BE-2558-481C-8A4E-59B403D6879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3210484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B09EC-90A9-479B-98CE-2710D9A61176}" type="datetimeFigureOut">
              <a:rPr lang="en-US" smtClean="0"/>
              <a:pPr/>
              <a:t>2/5/2018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2F1BE-2558-481C-8A4E-59B403D6879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834007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B09EC-90A9-479B-98CE-2710D9A61176}" type="datetimeFigureOut">
              <a:rPr lang="en-US" smtClean="0"/>
              <a:pPr/>
              <a:t>2/5/2018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2F1BE-2558-481C-8A4E-59B403D6879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833682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B09EC-90A9-479B-98CE-2710D9A61176}" type="datetimeFigureOut">
              <a:rPr lang="en-US" smtClean="0"/>
              <a:pPr/>
              <a:t>2/5/2018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2F1BE-2558-481C-8A4E-59B403D6879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688746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B09EC-90A9-479B-98CE-2710D9A61176}" type="datetimeFigureOut">
              <a:rPr lang="en-US" smtClean="0"/>
              <a:pPr/>
              <a:t>2/5/2018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2F1BE-2558-481C-8A4E-59B403D6879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637397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B09EC-90A9-479B-98CE-2710D9A61176}" type="datetimeFigureOut">
              <a:rPr lang="en-US" smtClean="0"/>
              <a:pPr/>
              <a:t>2/5/2018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2F1BE-2558-481C-8A4E-59B403D6879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0668368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B09EC-90A9-479B-98CE-2710D9A61176}" type="datetimeFigureOut">
              <a:rPr lang="en-US" smtClean="0"/>
              <a:pPr/>
              <a:t>2/5/2018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2F1BE-2558-481C-8A4E-59B403D6879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2443578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2B09EC-90A9-479B-98CE-2710D9A61176}" type="datetimeFigureOut">
              <a:rPr lang="en-US" smtClean="0"/>
              <a:pPr/>
              <a:t>2/5/2018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82F1BE-2558-481C-8A4E-59B403D6879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560334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7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4.png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8"/>
          <p:cNvSpPr>
            <a:spLocks noGrp="1" noChangeArrowheads="1"/>
          </p:cNvSpPr>
          <p:nvPr>
            <p:ph type="ctrTitle"/>
          </p:nvPr>
        </p:nvSpPr>
        <p:spPr>
          <a:xfrm>
            <a:off x="1828800" y="228600"/>
            <a:ext cx="7467600" cy="1295400"/>
          </a:xfrm>
        </p:spPr>
        <p:txBody>
          <a:bodyPr rtlCol="0">
            <a:normAutofit/>
          </a:bodyPr>
          <a:lstStyle/>
          <a:p>
            <a:pPr algn="l">
              <a:spcBef>
                <a:spcPts val="0"/>
              </a:spcBef>
              <a:defRPr/>
            </a:pPr>
            <a:r>
              <a:rPr lang="en-US" sz="3200" kern="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Избор</a:t>
            </a:r>
            <a:r>
              <a:rPr lang="en-US" sz="32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en-US" sz="3200" kern="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звање</a:t>
            </a:r>
            <a:r>
              <a:rPr lang="en-US" sz="32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kern="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научни</a:t>
            </a:r>
            <a:r>
              <a:rPr lang="en-US" sz="32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kern="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сарадник</a:t>
            </a:r>
            <a:r>
              <a:rPr lang="en-US" sz="32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2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3200" kern="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кандидат</a:t>
            </a:r>
            <a:r>
              <a:rPr lang="en-US" sz="32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sr-Cyrl-RS" sz="32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Јелена Пешић</a:t>
            </a:r>
            <a:endParaRPr lang="en-US" sz="3200" kern="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123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150350" y="152400"/>
            <a:ext cx="1365250" cy="1182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8"/>
          <p:cNvSpPr txBox="1">
            <a:spLocks noChangeArrowheads="1"/>
          </p:cNvSpPr>
          <p:nvPr/>
        </p:nvSpPr>
        <p:spPr>
          <a:xfrm>
            <a:off x="463550" y="2346064"/>
            <a:ext cx="8175364" cy="4511936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sr-Cyrl-R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Година рођења: 1986. у </a:t>
            </a:r>
            <a:r>
              <a:rPr lang="sr-Cyrl-R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Београду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endParaRPr lang="sr-Cyrl-R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sr-Cyrl-R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Основне </a:t>
            </a:r>
            <a:r>
              <a:rPr lang="sr-Cyrl-R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студије: </a:t>
            </a:r>
            <a:endParaRPr lang="sr-Cyrl-R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sr-Cyrl-R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Дипломирала 2013,  Физички </a:t>
            </a:r>
            <a:r>
              <a:rPr lang="sr-Cyrl-R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факултет, Универзитет у Београду (просечна оцена: </a:t>
            </a:r>
            <a:r>
              <a:rPr lang="sr-Cyrl-R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8.9)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докторске студије:</a:t>
            </a:r>
          </a:p>
          <a:p>
            <a:pPr algn="l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Докторирала 2017, Физички факултет, </a:t>
            </a:r>
            <a:r>
              <a:rPr lang="sr-Cyrl-R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Универзитет у Београду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	Теза: </a:t>
            </a:r>
            <a:r>
              <a:rPr lang="sr-Latn-R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nvestigation</a:t>
            </a:r>
            <a:r>
              <a:rPr 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Superconductivity in Graphene and Related Materials Based on </a:t>
            </a:r>
            <a:r>
              <a:rPr lang="en-US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Ab</a:t>
            </a:r>
            <a:r>
              <a:rPr 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-initio </a:t>
            </a:r>
            <a:r>
              <a:rPr lang="en-US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Methods</a:t>
            </a:r>
            <a:endParaRPr lang="sr-Cyrl-RS" sz="20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endParaRPr lang="sr-Cyrl-RS" sz="20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l">
              <a:spcBef>
                <a:spcPts val="0"/>
              </a:spcBef>
              <a:buFont typeface="Arial" pitchFamily="34" charset="0"/>
              <a:buChar char="•"/>
              <a:defRPr/>
            </a:pPr>
            <a:r>
              <a:rPr lang="en-US" sz="2000" kern="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запослен</a:t>
            </a:r>
            <a:r>
              <a:rPr lang="sr-Cyrl-RS" sz="2000" kern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en-US" sz="2000" kern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 ИФ-у </a:t>
            </a:r>
            <a:r>
              <a:rPr lang="en-US" sz="2000" kern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од</a:t>
            </a:r>
            <a:r>
              <a:rPr lang="en-US" sz="20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kern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новембра</a:t>
            </a:r>
            <a:r>
              <a:rPr lang="en-US" sz="20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kern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</a:t>
            </a:r>
            <a:r>
              <a:rPr lang="sr-Cyrl-RS" sz="2000" kern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13</a:t>
            </a:r>
            <a:r>
              <a:rPr lang="en-US" sz="2000" kern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000" kern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године</a:t>
            </a:r>
            <a:r>
              <a:rPr lang="en-US" sz="20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sr-Cyrl-RS" sz="2000" kern="0" dirty="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l">
              <a:spcBef>
                <a:spcPts val="0"/>
              </a:spcBef>
              <a:buFont typeface="Arial" pitchFamily="34" charset="0"/>
              <a:buChar char="•"/>
              <a:defRPr/>
            </a:pPr>
            <a:r>
              <a:rPr lang="sr-Cyrl-RS" sz="20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Ангажована на Националном пројекту основних истраживања МПНТР ОИ 171005 „</a:t>
            </a:r>
            <a:r>
              <a:rPr lang="ru-RU" sz="20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Физика уређених наноструктура и нових материјала у нанофотоници</a:t>
            </a:r>
            <a:r>
              <a:rPr lang="sr-Cyrl-RS" sz="20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Cyrl-RS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„</a:t>
            </a:r>
          </a:p>
          <a:p>
            <a:pPr marL="342900" indent="-342900" algn="l">
              <a:spcBef>
                <a:spcPts val="0"/>
              </a:spcBef>
              <a:buFont typeface="Arial" pitchFamily="34" charset="0"/>
              <a:buChar char="•"/>
              <a:defRPr/>
            </a:pPr>
            <a:endParaRPr lang="sr-Cyrl-RS" sz="2000" kern="0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l">
              <a:spcBef>
                <a:spcPts val="0"/>
              </a:spcBef>
              <a:buFont typeface="Arial" pitchFamily="34" charset="0"/>
              <a:buChar char="•"/>
              <a:defRPr/>
            </a:pPr>
            <a:endParaRPr lang="en-US" sz="2000" kern="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ctangle 8"/>
          <p:cNvSpPr txBox="1">
            <a:spLocks noChangeArrowheads="1"/>
          </p:cNvSpPr>
          <p:nvPr/>
        </p:nvSpPr>
        <p:spPr>
          <a:xfrm>
            <a:off x="463550" y="4024060"/>
            <a:ext cx="8686800" cy="2667000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spcBef>
                <a:spcPts val="0"/>
              </a:spcBef>
              <a:defRPr/>
            </a:pPr>
            <a:endParaRPr lang="en-US" sz="2000" kern="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l">
              <a:spcBef>
                <a:spcPts val="0"/>
              </a:spcBef>
              <a:buFont typeface="Arial" pitchFamily="34" charset="0"/>
              <a:buChar char="•"/>
              <a:defRPr/>
            </a:pPr>
            <a:endParaRPr lang="en-US" sz="2000" kern="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Rectangle 8"/>
          <p:cNvSpPr txBox="1">
            <a:spLocks noChangeArrowheads="1"/>
          </p:cNvSpPr>
          <p:nvPr/>
        </p:nvSpPr>
        <p:spPr>
          <a:xfrm>
            <a:off x="1828800" y="1447800"/>
            <a:ext cx="8686800" cy="457200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spcBef>
                <a:spcPts val="0"/>
              </a:spcBef>
              <a:defRPr/>
            </a:pPr>
            <a:endParaRPr lang="en-US" sz="2000" kern="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>
              <a:spcBef>
                <a:spcPts val="0"/>
              </a:spcBef>
              <a:defRPr/>
            </a:pPr>
            <a:r>
              <a:rPr lang="en-US" sz="2000" b="1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sz="2000" b="1" kern="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Биографски</a:t>
            </a:r>
            <a:r>
              <a:rPr lang="en-US" sz="2000" b="1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kern="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подаци</a:t>
            </a:r>
            <a:endParaRPr lang="en-US" sz="2000" b="1" kern="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9150350" y="1869141"/>
            <a:ext cx="1753783" cy="2445179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653637" y="601271"/>
            <a:ext cx="555025" cy="529089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8043341" y="711926"/>
            <a:ext cx="65161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lab</a:t>
            </a:r>
            <a:endParaRPr lang="en-US" sz="4800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862461282"/>
              </p:ext>
            </p:extLst>
          </p:nvPr>
        </p:nvGraphicFramePr>
        <p:xfrm>
          <a:off x="8501192" y="571679"/>
          <a:ext cx="517939" cy="521586"/>
        </p:xfrm>
        <a:graphic>
          <a:graphicData uri="http://schemas.openxmlformats.org/presentationml/2006/ole">
            <p:oleObj spid="_x0000_s12291" name="Image" r:id="rId7" imgW="1803175" imgH="1815873" progId="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2710791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8"/>
          <p:cNvSpPr>
            <a:spLocks noGrp="1" noChangeArrowheads="1"/>
          </p:cNvSpPr>
          <p:nvPr>
            <p:ph type="ctrTitle"/>
          </p:nvPr>
        </p:nvSpPr>
        <p:spPr>
          <a:xfrm>
            <a:off x="1828800" y="0"/>
            <a:ext cx="7467600" cy="1295400"/>
          </a:xfrm>
        </p:spPr>
        <p:txBody>
          <a:bodyPr rtlCol="0">
            <a:normAutofit/>
          </a:bodyPr>
          <a:lstStyle/>
          <a:p>
            <a:pPr algn="l">
              <a:spcBef>
                <a:spcPts val="0"/>
              </a:spcBef>
              <a:defRPr/>
            </a:pPr>
            <a:r>
              <a:rPr lang="en-US" sz="3200" kern="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Избор</a:t>
            </a:r>
            <a:r>
              <a:rPr lang="en-US" sz="32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en-US" sz="3200" kern="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звање</a:t>
            </a:r>
            <a:r>
              <a:rPr lang="en-US" sz="32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kern="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научни</a:t>
            </a:r>
            <a:r>
              <a:rPr lang="en-US" sz="32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kern="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сарадник</a:t>
            </a:r>
            <a:r>
              <a:rPr lang="en-US" sz="32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2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3200" kern="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кандидат</a:t>
            </a:r>
            <a:r>
              <a:rPr lang="en-US" sz="32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sr-Cyrl-RS" sz="32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Јелена Пешић</a:t>
            </a:r>
            <a:endParaRPr lang="en-US" sz="3200" kern="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147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150350" y="152400"/>
            <a:ext cx="1365250" cy="1182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8"/>
          <p:cNvSpPr txBox="1">
            <a:spLocks noChangeArrowheads="1"/>
          </p:cNvSpPr>
          <p:nvPr/>
        </p:nvSpPr>
        <p:spPr>
          <a:xfrm>
            <a:off x="710530" y="1582719"/>
            <a:ext cx="10429538" cy="5022476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42900" indent="-342900" algn="l">
              <a:spcBef>
                <a:spcPts val="0"/>
              </a:spcBef>
              <a:buFont typeface="Arial" pitchFamily="34" charset="0"/>
              <a:buChar char="•"/>
              <a:defRPr/>
            </a:pPr>
            <a:r>
              <a:rPr lang="ru-RU" sz="20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Научно-истраживачки рад </a:t>
            </a:r>
            <a:r>
              <a:rPr lang="en-US" sz="2000" kern="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кандидата</a:t>
            </a:r>
            <a:r>
              <a:rPr lang="ru-RU" sz="20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је у области </a:t>
            </a:r>
            <a:r>
              <a:rPr lang="ru-RU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физике чврстог стања</a:t>
            </a:r>
            <a:r>
              <a:rPr lang="en-US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000" kern="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Најзначајније</a:t>
            </a:r>
            <a:r>
              <a:rPr lang="en-US" sz="20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kern="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истраживачке</a:t>
            </a:r>
            <a:r>
              <a:rPr lang="en-US" sz="20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kern="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теме</a:t>
            </a:r>
            <a:r>
              <a:rPr lang="en-US" sz="20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kern="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којима</a:t>
            </a:r>
            <a:r>
              <a:rPr lang="en-US" sz="20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kern="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се</a:t>
            </a:r>
            <a:r>
              <a:rPr lang="en-US" sz="20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kern="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кандидат</a:t>
            </a:r>
            <a:r>
              <a:rPr lang="en-US" sz="20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kern="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бавио</a:t>
            </a:r>
            <a:r>
              <a:rPr lang="en-US" sz="20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kern="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су</a:t>
            </a:r>
            <a:r>
              <a:rPr lang="en-US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sr-Cyrl-RS" sz="2000" kern="0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>
              <a:spcBef>
                <a:spcPts val="0"/>
              </a:spcBef>
              <a:defRPr/>
            </a:pPr>
            <a:endParaRPr lang="en-US" sz="2000" kern="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spcBef>
                <a:spcPts val="0"/>
              </a:spcBef>
              <a:buFont typeface="Arial" pitchFamily="34" charset="0"/>
              <a:buChar char="•"/>
              <a:defRPr/>
            </a:pPr>
            <a:r>
              <a:rPr lang="en-US" sz="2000" b="1" kern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Тема</a:t>
            </a:r>
            <a:r>
              <a:rPr lang="sr-Cyrl-RS" sz="2000" b="1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sr-Cyrl-RS" sz="2000" i="1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Електрон-фононска интеракција и суперпроводност у графену и сличним 2Д материјалима</a:t>
            </a:r>
            <a:r>
              <a:rPr lang="sr-Cyrl-RS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 Ову </a:t>
            </a:r>
            <a:r>
              <a:rPr lang="ru-RU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целину истраживања чини проучавање монослоја графена допираног алкалним металима (литијум, баријум и калцијум) по узору на интеркалирани графит. Електронске, вибрационе и оптичке особине су проучаване у овим материјалима а посебно електрон-фононска интеркација у графену допираном литијумом. Изучавана је могућност појачања електрон-фононске интеракције и подизање критичне температуре применом механичких модификација, тј напрезања/истезања. Показано је да применом двоосовинског истезања, због омекшавања фононских мода, долази до појачања електрон-фононске интеракције и повећања критичне температуре до 29К. </a:t>
            </a:r>
            <a:endParaRPr lang="sr-Cyrl-RS" sz="2000" kern="0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Rectangle 8"/>
          <p:cNvSpPr txBox="1">
            <a:spLocks noChangeArrowheads="1"/>
          </p:cNvSpPr>
          <p:nvPr/>
        </p:nvSpPr>
        <p:spPr>
          <a:xfrm>
            <a:off x="1828800" y="1125519"/>
            <a:ext cx="8686800" cy="457200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spcBef>
                <a:spcPts val="0"/>
              </a:spcBef>
              <a:defRPr/>
            </a:pPr>
            <a:endParaRPr lang="en-US" sz="2000" kern="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>
              <a:spcBef>
                <a:spcPts val="0"/>
              </a:spcBef>
              <a:defRPr/>
            </a:pPr>
            <a:r>
              <a:rPr lang="en-US" sz="2000" b="1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2000" b="1" kern="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Преглед</a:t>
            </a:r>
            <a:r>
              <a:rPr lang="en-US" sz="2000" b="1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kern="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научне</a:t>
            </a:r>
            <a:r>
              <a:rPr lang="en-US" sz="2000" b="1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kern="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активности</a:t>
            </a:r>
            <a:r>
              <a:rPr lang="en-US" sz="2000" b="1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kern="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кандидата</a:t>
            </a:r>
            <a:endParaRPr lang="en-US" sz="2000" b="1" kern="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612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8"/>
          <p:cNvSpPr>
            <a:spLocks noGrp="1" noChangeArrowheads="1"/>
          </p:cNvSpPr>
          <p:nvPr>
            <p:ph type="ctrTitle"/>
          </p:nvPr>
        </p:nvSpPr>
        <p:spPr>
          <a:xfrm>
            <a:off x="1828800" y="-180190"/>
            <a:ext cx="7467600" cy="1295400"/>
          </a:xfrm>
        </p:spPr>
        <p:txBody>
          <a:bodyPr rtlCol="0">
            <a:normAutofit/>
          </a:bodyPr>
          <a:lstStyle/>
          <a:p>
            <a:pPr algn="l">
              <a:spcBef>
                <a:spcPts val="0"/>
              </a:spcBef>
              <a:defRPr/>
            </a:pPr>
            <a:r>
              <a:rPr lang="en-US" sz="3200" kern="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Избор</a:t>
            </a:r>
            <a:r>
              <a:rPr lang="en-US" sz="32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en-US" sz="3200" kern="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звање</a:t>
            </a:r>
            <a:r>
              <a:rPr lang="en-US" sz="32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kern="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научни</a:t>
            </a:r>
            <a:r>
              <a:rPr lang="en-US" sz="32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kern="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сарадник</a:t>
            </a:r>
            <a:r>
              <a:rPr lang="en-US" sz="32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2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3200" kern="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кандидат</a:t>
            </a:r>
            <a:r>
              <a:rPr lang="en-US" sz="32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sr-Cyrl-RS" sz="32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Јелена Пешић</a:t>
            </a:r>
            <a:endParaRPr lang="en-US" sz="3200" kern="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147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150350" y="152400"/>
            <a:ext cx="1365250" cy="1182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8"/>
          <p:cNvSpPr txBox="1">
            <a:spLocks noChangeArrowheads="1"/>
          </p:cNvSpPr>
          <p:nvPr/>
        </p:nvSpPr>
        <p:spPr>
          <a:xfrm>
            <a:off x="758283" y="1905654"/>
            <a:ext cx="10772078" cy="3889376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>
              <a:spcBef>
                <a:spcPts val="0"/>
              </a:spcBef>
              <a:spcAft>
                <a:spcPts val="800"/>
              </a:spcAft>
            </a:pPr>
            <a:r>
              <a:rPr lang="sr-Cyrl-R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Кандидат </a:t>
            </a:r>
            <a:r>
              <a:rPr lang="sr-Cyrl-R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истражује </a:t>
            </a:r>
            <a:r>
              <a:rPr lang="sr-Cyrl-R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нови дводимензиони суперпроводни материјал, </a:t>
            </a:r>
            <a:r>
              <a:rPr lang="sr-Cyrl-RS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структурно </a:t>
            </a:r>
            <a:r>
              <a:rPr lang="sr-Cyrl-R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 електронски сличном графену, монослоју </a:t>
            </a:r>
            <a:r>
              <a:rPr lang="sr-Cyrl-RS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магнезијум-диборида</a:t>
            </a:r>
            <a:r>
              <a:rPr lang="sr-Cyrl-R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Истраживање обухвата проучавање електронске и фононске </a:t>
            </a:r>
            <a:r>
              <a:rPr lang="sr-Cyrl-RS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слике </a:t>
            </a:r>
            <a:r>
              <a:rPr lang="sr-Cyrl-R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студију стабилности и симетријску анализу овог материјала, </a:t>
            </a:r>
            <a:r>
              <a:rPr lang="sr-Cyrl-RS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електрон-фононску </a:t>
            </a:r>
            <a:r>
              <a:rPr lang="sr-Cyrl-R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интеракцију и суперпроводност као и могућност </a:t>
            </a:r>
            <a:r>
              <a:rPr lang="sr-Cyrl-RS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појачања </a:t>
            </a:r>
            <a:r>
              <a:rPr lang="sr-Cyrl-R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електрон-фононског купловања. Показано је да монослој </a:t>
            </a:r>
            <a:r>
              <a:rPr lang="sr-Cyrl-RS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магнезијум-диборида </a:t>
            </a:r>
            <a:r>
              <a:rPr lang="sr-Cyrl-R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има критичну температуру на 18К а применом </a:t>
            </a:r>
            <a:r>
              <a:rPr lang="sr-Cyrl-RS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напрезања </a:t>
            </a:r>
            <a:r>
              <a:rPr lang="sr-Cyrl-R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критична температура се може повећати око 30К. </a:t>
            </a:r>
            <a:endParaRPr lang="sr-Cyrl-RS" sz="2000" b="1" kern="0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2000" b="1" kern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Тема</a:t>
            </a:r>
            <a:r>
              <a:rPr lang="sr-Cyrl-RS" sz="2000" b="1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2</a:t>
            </a:r>
            <a:r>
              <a:rPr lang="en-US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sr-Cyrl-RS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Cyrl-RS" sz="2000" i="1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sr-Cyrl-RS" sz="200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роучавање примене хардверских убрзања у ДФТ прорачунима</a:t>
            </a:r>
            <a:r>
              <a:rPr lang="sr-Cyrl-RS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Фокус је на истраживању коришћења графичких процесора (ГПУ) у прорачунима нискодимензионих материјала. </a:t>
            </a:r>
          </a:p>
          <a:p>
            <a:pPr marL="342900" indent="-342900" algn="just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2000" b="1" kern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Тема</a:t>
            </a:r>
            <a:r>
              <a:rPr lang="sr-Cyrl-RS" sz="2000" b="1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3</a:t>
            </a:r>
            <a:r>
              <a:rPr lang="en-US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sr-Cyrl-RS" sz="2000" i="1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Е</a:t>
            </a:r>
            <a:r>
              <a:rPr lang="sr-Cyrl-RS" sz="200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кспериментално истраживање графена и других дводимензионих материјала</a:t>
            </a:r>
            <a:r>
              <a:rPr lang="sr-Cyrl-RS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Кандидат се бави механичком ексфолијацијом графена и његовом применом као заштитног слоја за наноструктуре али и применом течно-ексфолираног графена у макроскопским уређајима, као проводно мастило за штампу, за флексибилну електронику. </a:t>
            </a:r>
            <a:endParaRPr lang="en-US" sz="1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Rectangle 8"/>
          <p:cNvSpPr txBox="1">
            <a:spLocks noChangeArrowheads="1"/>
          </p:cNvSpPr>
          <p:nvPr/>
        </p:nvSpPr>
        <p:spPr>
          <a:xfrm>
            <a:off x="1828800" y="942844"/>
            <a:ext cx="8686800" cy="457200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spcBef>
                <a:spcPts val="0"/>
              </a:spcBef>
              <a:defRPr/>
            </a:pPr>
            <a:endParaRPr lang="en-US" sz="2000" kern="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>
              <a:spcBef>
                <a:spcPts val="0"/>
              </a:spcBef>
              <a:defRPr/>
            </a:pPr>
            <a:r>
              <a:rPr lang="en-US" sz="2000" b="1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2000" b="1" kern="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Преглед</a:t>
            </a:r>
            <a:r>
              <a:rPr lang="en-US" sz="2000" b="1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kern="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научне</a:t>
            </a:r>
            <a:r>
              <a:rPr lang="en-US" sz="2000" b="1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kern="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активности</a:t>
            </a:r>
            <a:r>
              <a:rPr lang="en-US" sz="2000" b="1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kern="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кандидата</a:t>
            </a:r>
            <a:endParaRPr lang="en-US" sz="2000" b="1" kern="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07570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8"/>
          <p:cNvSpPr>
            <a:spLocks noGrp="1" noChangeArrowheads="1"/>
          </p:cNvSpPr>
          <p:nvPr>
            <p:ph type="ctrTitle"/>
          </p:nvPr>
        </p:nvSpPr>
        <p:spPr>
          <a:xfrm>
            <a:off x="1772502" y="-169127"/>
            <a:ext cx="7467600" cy="1295400"/>
          </a:xfrm>
        </p:spPr>
        <p:txBody>
          <a:bodyPr rtlCol="0">
            <a:normAutofit/>
          </a:bodyPr>
          <a:lstStyle/>
          <a:p>
            <a:pPr algn="l">
              <a:spcBef>
                <a:spcPts val="0"/>
              </a:spcBef>
              <a:defRPr/>
            </a:pPr>
            <a:r>
              <a:rPr lang="en-US" sz="3200" kern="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Избор</a:t>
            </a:r>
            <a:r>
              <a:rPr lang="en-US" sz="32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en-US" sz="3200" kern="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звање</a:t>
            </a:r>
            <a:r>
              <a:rPr lang="en-US" sz="32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kern="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научни</a:t>
            </a:r>
            <a:r>
              <a:rPr lang="en-US" sz="32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kern="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сарадник</a:t>
            </a:r>
            <a:r>
              <a:rPr lang="en-US" sz="32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2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3200" kern="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кандидат</a:t>
            </a:r>
            <a:r>
              <a:rPr lang="en-US" sz="32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sr-Cyrl-RS" sz="32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Јелена Пешић</a:t>
            </a:r>
            <a:endParaRPr lang="en-US" sz="3200" kern="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171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150350" y="152400"/>
            <a:ext cx="1365250" cy="1182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8"/>
          <p:cNvSpPr txBox="1">
            <a:spLocks noChangeArrowheads="1"/>
          </p:cNvSpPr>
          <p:nvPr/>
        </p:nvSpPr>
        <p:spPr>
          <a:xfrm>
            <a:off x="194604" y="2080361"/>
            <a:ext cx="11842595" cy="4614746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42900" indent="-342900" algn="just">
              <a:spcBef>
                <a:spcPts val="0"/>
              </a:spcBef>
              <a:buFont typeface="Arial" pitchFamily="34" charset="0"/>
              <a:buChar char="•"/>
              <a:defRPr/>
            </a:pPr>
            <a:r>
              <a:rPr lang="ru-RU" sz="1800" b="1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Међународне активности др Јелене Пешић обухватају:</a:t>
            </a:r>
          </a:p>
          <a:p>
            <a:pPr algn="just">
              <a:spcBef>
                <a:spcPts val="0"/>
              </a:spcBef>
              <a:defRPr/>
            </a:pPr>
            <a:r>
              <a:rPr lang="ru-RU" sz="1800" i="1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	- Сарадњу </a:t>
            </a:r>
            <a:r>
              <a:rPr lang="ru-RU" sz="1800" i="1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са Јоханес Кеплер Универзитетом у Линцу, Аустрија и професором Куртом Хингерлом директором института Зона при Јоханес Кеплер Универзитету.</a:t>
            </a:r>
          </a:p>
          <a:p>
            <a:pPr algn="just">
              <a:spcBef>
                <a:spcPts val="0"/>
              </a:spcBef>
              <a:defRPr/>
            </a:pPr>
            <a:r>
              <a:rPr lang="ru-RU" sz="1800" i="1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	- Учешће </a:t>
            </a:r>
            <a:r>
              <a:rPr lang="ru-RU" sz="1800" i="1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на пројекту билатералне сарадње са НР Кином и Универзитетом у Шангају</a:t>
            </a:r>
          </a:p>
          <a:p>
            <a:pPr algn="just">
              <a:spcBef>
                <a:spcPts val="0"/>
              </a:spcBef>
              <a:defRPr/>
            </a:pPr>
            <a:r>
              <a:rPr lang="ru-RU" sz="1800" i="1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	- Учешће </a:t>
            </a:r>
            <a:r>
              <a:rPr lang="ru-RU" sz="1800" i="1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на билатералном пројекту са Аустријом Универзитет у </a:t>
            </a:r>
            <a:r>
              <a:rPr lang="ru-RU" sz="1800" i="1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Леобену</a:t>
            </a:r>
          </a:p>
          <a:p>
            <a:pPr algn="just">
              <a:spcBef>
                <a:spcPts val="0"/>
              </a:spcBef>
              <a:defRPr/>
            </a:pPr>
            <a:r>
              <a:rPr lang="ru-RU" sz="1800" i="1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	- Учешће </a:t>
            </a:r>
            <a:r>
              <a:rPr lang="ru-RU" sz="1800" i="1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на билатералном пројекту са Универзитетом у Потсдаму, Немачка</a:t>
            </a:r>
          </a:p>
          <a:p>
            <a:pPr algn="just">
              <a:spcBef>
                <a:spcPts val="0"/>
              </a:spcBef>
              <a:defRPr/>
            </a:pPr>
            <a:r>
              <a:rPr lang="ru-RU" sz="1800" i="1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	- Учешће </a:t>
            </a:r>
            <a:r>
              <a:rPr lang="ru-RU" sz="1800" i="1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на пројекту са Texas A &amp; M Универзитетом у Катару</a:t>
            </a:r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Кандидат је учествовала на следећим </a:t>
            </a:r>
            <a:r>
              <a:rPr 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пројектима</a:t>
            </a:r>
          </a:p>
          <a:p>
            <a:pPr lvl="0" algn="just"/>
            <a:r>
              <a:rPr lang="sr-Cyrl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- </a:t>
            </a:r>
            <a:r>
              <a:rPr lang="sr-Cyrl-RS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Иновациони </a:t>
            </a:r>
            <a:r>
              <a:rPr lang="sr-Cyrl-RS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пројекат</a:t>
            </a:r>
            <a:r>
              <a:rPr lang="sr-Cyrl-R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Министарства просвете, науке и технолошког развоја Републике Србије „Функционална мастила на бази графена и штампање радиофреквентних идентификатора“ (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2014-2015</a:t>
            </a:r>
            <a:r>
              <a:rPr lang="sr-Cyrl-R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r>
              <a:rPr lang="sr-Cyrl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- Пројекат </a:t>
            </a:r>
            <a:r>
              <a:rPr lang="sr-Cyrl-RS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билатералне сарадње са НР Кином </a:t>
            </a:r>
            <a:r>
              <a:rPr lang="sr-Cyrl-R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Универзитетом у Шангају „Раст кристала и специфична физика нормалног стања ReBCO“ (2015-2017)</a:t>
            </a:r>
            <a:endParaRPr 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r>
              <a:rPr lang="sr-Cyrl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-Учешће </a:t>
            </a:r>
            <a:r>
              <a:rPr lang="sr-Cyrl-R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sr-Cyrl-RS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билатералном пројекту са Аустријом </a:t>
            </a:r>
            <a:r>
              <a:rPr lang="sr-Cyrl-R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Универзитет у Леобену „Two dimensional materials as templates for the growth of organic semiconductors“ (2016-2017)</a:t>
            </a:r>
            <a:endParaRPr 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r>
              <a:rPr lang="sr-Cyrl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- Учешће </a:t>
            </a:r>
            <a:r>
              <a:rPr lang="sr-Cyrl-R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sr-Cyrl-RS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билатералном пројекту са Универзитетом у Потсдаму</a:t>
            </a:r>
            <a:r>
              <a:rPr lang="sr-Cyrl-R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Немачка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DAAD bilateral project 51-03-01858/2013-09/1 between Republic of Serbia and Germany</a:t>
            </a:r>
          </a:p>
          <a:p>
            <a:pPr lvl="0" algn="just"/>
            <a:r>
              <a:rPr lang="sr-Cyrl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- Учешће </a:t>
            </a:r>
            <a:r>
              <a:rPr lang="sr-Cyrl-R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sr-Cyrl-RS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пројекту са Texas A &amp; M Универзитетом у Катару</a:t>
            </a:r>
            <a:r>
              <a:rPr lang="en-US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NPRP 7-665-1-125 Qatar National Research Fund (QNRF) project</a:t>
            </a:r>
            <a:r>
              <a:rPr lang="sr-Cyrl-R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„Intercalated Graphene: Effects of Substrates on Functionalities“ (2015-2018)</a:t>
            </a:r>
            <a:endParaRPr 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ts val="0"/>
              </a:spcBef>
              <a:buFont typeface="Arial" pitchFamily="34" charset="0"/>
              <a:buChar char="•"/>
              <a:defRPr/>
            </a:pPr>
            <a:endParaRPr lang="sr-Cyrl-RS" sz="2000" b="1" kern="0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Rectangle 8"/>
          <p:cNvSpPr txBox="1">
            <a:spLocks noChangeArrowheads="1"/>
          </p:cNvSpPr>
          <p:nvPr/>
        </p:nvSpPr>
        <p:spPr>
          <a:xfrm>
            <a:off x="1772502" y="897673"/>
            <a:ext cx="8686800" cy="457200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spcBef>
                <a:spcPts val="0"/>
              </a:spcBef>
              <a:defRPr/>
            </a:pPr>
            <a:endParaRPr lang="en-US" sz="2000" kern="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>
              <a:spcBef>
                <a:spcPts val="0"/>
              </a:spcBef>
              <a:defRPr/>
            </a:pPr>
            <a:r>
              <a:rPr lang="en-US" sz="2000" b="1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ru-RU" sz="2000" b="1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Елементи за квалитативну анализу рада кандидата</a:t>
            </a:r>
          </a:p>
        </p:txBody>
      </p:sp>
    </p:spTree>
    <p:extLst>
      <p:ext uri="{BB962C8B-B14F-4D97-AF65-F5344CB8AC3E}">
        <p14:creationId xmlns:p14="http://schemas.microsoft.com/office/powerpoint/2010/main" xmlns="" val="2369565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8"/>
          <p:cNvSpPr>
            <a:spLocks noGrp="1" noChangeArrowheads="1"/>
          </p:cNvSpPr>
          <p:nvPr>
            <p:ph type="ctrTitle"/>
          </p:nvPr>
        </p:nvSpPr>
        <p:spPr>
          <a:xfrm>
            <a:off x="1772502" y="-169127"/>
            <a:ext cx="7467600" cy="1295400"/>
          </a:xfrm>
        </p:spPr>
        <p:txBody>
          <a:bodyPr rtlCol="0">
            <a:normAutofit/>
          </a:bodyPr>
          <a:lstStyle/>
          <a:p>
            <a:pPr algn="l">
              <a:spcBef>
                <a:spcPts val="0"/>
              </a:spcBef>
              <a:defRPr/>
            </a:pPr>
            <a:r>
              <a:rPr lang="en-US" sz="3200" kern="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Избор</a:t>
            </a:r>
            <a:r>
              <a:rPr lang="en-US" sz="32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en-US" sz="3200" kern="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звање</a:t>
            </a:r>
            <a:r>
              <a:rPr lang="en-US" sz="32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kern="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научни</a:t>
            </a:r>
            <a:r>
              <a:rPr lang="en-US" sz="32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kern="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сарадник</a:t>
            </a:r>
            <a:r>
              <a:rPr lang="en-US" sz="32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2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3200" kern="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кандидат</a:t>
            </a:r>
            <a:r>
              <a:rPr lang="en-US" sz="32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sr-Cyrl-RS" sz="32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Јелена Пешић</a:t>
            </a:r>
            <a:endParaRPr lang="en-US" sz="3200" kern="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171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150350" y="152400"/>
            <a:ext cx="1365250" cy="1182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8"/>
          <p:cNvSpPr txBox="1">
            <a:spLocks noChangeArrowheads="1"/>
          </p:cNvSpPr>
          <p:nvPr/>
        </p:nvSpPr>
        <p:spPr>
          <a:xfrm>
            <a:off x="490654" y="1862254"/>
            <a:ext cx="11162370" cy="4614746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42900" indent="-342900" algn="just">
              <a:spcBef>
                <a:spcPts val="0"/>
              </a:spcBef>
              <a:buFont typeface="Arial" pitchFamily="34" charset="0"/>
              <a:buChar char="•"/>
              <a:defRPr/>
            </a:pPr>
            <a:endParaRPr lang="sr-Cyrl-RS" sz="2000" b="1" kern="0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Rectangle 8"/>
          <p:cNvSpPr txBox="1">
            <a:spLocks noChangeArrowheads="1"/>
          </p:cNvSpPr>
          <p:nvPr/>
        </p:nvSpPr>
        <p:spPr>
          <a:xfrm>
            <a:off x="1772502" y="897673"/>
            <a:ext cx="8686800" cy="457200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spcBef>
                <a:spcPts val="0"/>
              </a:spcBef>
              <a:defRPr/>
            </a:pPr>
            <a:endParaRPr lang="en-US" sz="2000" kern="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>
              <a:spcBef>
                <a:spcPts val="0"/>
              </a:spcBef>
              <a:defRPr/>
            </a:pPr>
            <a:r>
              <a:rPr lang="en-US" sz="2000" b="1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ru-RU" sz="2000" b="1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Елементи за квалитативну анализу рада кандидата</a:t>
            </a:r>
          </a:p>
        </p:txBody>
      </p:sp>
      <p:sp>
        <p:nvSpPr>
          <p:cNvPr id="2" name="Rectangle 1"/>
          <p:cNvSpPr/>
          <p:nvPr/>
        </p:nvSpPr>
        <p:spPr>
          <a:xfrm>
            <a:off x="490654" y="1882038"/>
            <a:ext cx="10760926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sr-Cyrl-R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Рецензије научних радова</a:t>
            </a:r>
          </a:p>
          <a:p>
            <a:r>
              <a:rPr lang="sr-Cyrl-R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Кандидат је била рецензент једног рада у  часопису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Zeitschrift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für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Naturforschung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 - A Journal of Physical Sciences (IF: 1.432) </a:t>
            </a:r>
            <a:endParaRPr lang="sr-Cyrl-R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sr-Cyrl-R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r-Cyrl-R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Организације научних скупова</a:t>
            </a:r>
          </a:p>
          <a:p>
            <a:r>
              <a:rPr lang="sr-Cyrl-R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Кандидат је била члан огранизационог одбора конференције “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Photonica’13” , </a:t>
            </a:r>
            <a:r>
              <a:rPr lang="sr-Cyrl-R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која је одржана 2013. године у Београду. </a:t>
            </a:r>
          </a:p>
          <a:p>
            <a:endParaRPr lang="sr-Cyrl-RS" sz="2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r-Cyrl-R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Ангажованост у образовању и формирању научних кадрова</a:t>
            </a:r>
          </a:p>
          <a:p>
            <a:r>
              <a:rPr lang="sr-Cyrl-R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Кандидат је учествовала у изради мастер рада Андријане Шолајић под називом „Одређивање електронских и фононских својстава графена допираног стронцијумом и итербијумом ДФТ методом“  </a:t>
            </a:r>
            <a:endParaRPr lang="sr-Cyrl-R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82768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8"/>
          <p:cNvSpPr>
            <a:spLocks noGrp="1" noChangeArrowheads="1"/>
          </p:cNvSpPr>
          <p:nvPr>
            <p:ph type="ctrTitle"/>
          </p:nvPr>
        </p:nvSpPr>
        <p:spPr>
          <a:xfrm>
            <a:off x="1828800" y="228600"/>
            <a:ext cx="7467600" cy="1295400"/>
          </a:xfrm>
        </p:spPr>
        <p:txBody>
          <a:bodyPr rtlCol="0">
            <a:normAutofit/>
          </a:bodyPr>
          <a:lstStyle/>
          <a:p>
            <a:pPr algn="l">
              <a:spcBef>
                <a:spcPts val="0"/>
              </a:spcBef>
              <a:defRPr/>
            </a:pPr>
            <a:r>
              <a:rPr lang="en-US" sz="3200" kern="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Избор</a:t>
            </a:r>
            <a:r>
              <a:rPr lang="en-US" sz="32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en-US" sz="3200" kern="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звање</a:t>
            </a:r>
            <a:r>
              <a:rPr lang="en-US" sz="32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kern="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научни</a:t>
            </a:r>
            <a:r>
              <a:rPr lang="en-US" sz="32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kern="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сарадник</a:t>
            </a:r>
            <a:r>
              <a:rPr lang="en-US" sz="32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2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3200" kern="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кандидат</a:t>
            </a:r>
            <a:r>
              <a:rPr lang="en-US" sz="32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sr-Cyrl-RS" sz="32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Јелена Пешић</a:t>
            </a:r>
            <a:endParaRPr lang="en-US" sz="3200" kern="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19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150350" y="152400"/>
            <a:ext cx="1365250" cy="1182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8"/>
          <p:cNvSpPr txBox="1">
            <a:spLocks noChangeArrowheads="1"/>
          </p:cNvSpPr>
          <p:nvPr/>
        </p:nvSpPr>
        <p:spPr>
          <a:xfrm>
            <a:off x="150607" y="2348752"/>
            <a:ext cx="11134165" cy="2169459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42900" indent="-342900" algn="just">
              <a:spcBef>
                <a:spcPts val="0"/>
              </a:spcBef>
              <a:buFont typeface="Arial" pitchFamily="34" charset="0"/>
              <a:buChar char="•"/>
              <a:defRPr/>
            </a:pPr>
            <a:r>
              <a:rPr lang="ru-RU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Као резултат истраживања кандидат је објавила </a:t>
            </a:r>
            <a:r>
              <a:rPr lang="ru-RU" sz="2000" b="1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8</a:t>
            </a:r>
            <a:r>
              <a:rPr lang="ru-RU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чланака у часописима са ISI листе на којима је кандидат аутор-коаутор. Од поменутих 8 чланака, </a:t>
            </a:r>
            <a:r>
              <a:rPr lang="ru-RU" sz="2000" b="1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су категорије </a:t>
            </a:r>
            <a:r>
              <a:rPr lang="ru-RU" sz="2000" b="1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М21а</a:t>
            </a:r>
            <a:r>
              <a:rPr lang="ru-RU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b="1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су категорије </a:t>
            </a:r>
            <a:r>
              <a:rPr lang="ru-RU" sz="2000" b="1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М21</a:t>
            </a:r>
            <a:r>
              <a:rPr lang="ru-RU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ru-RU" sz="2000" b="1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су категорије </a:t>
            </a:r>
            <a:r>
              <a:rPr lang="ru-RU" sz="2000" b="1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М22</a:t>
            </a:r>
            <a:r>
              <a:rPr lang="ru-RU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 Кандидат је учествовала и презентовала своје резултате на међународним конференцијама у виду постера и има </a:t>
            </a:r>
            <a:r>
              <a:rPr lang="ru-RU" sz="2000" b="1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16 </a:t>
            </a:r>
            <a:r>
              <a:rPr lang="ru-RU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саопштења категорије </a:t>
            </a:r>
            <a:r>
              <a:rPr lang="ru-RU" sz="2000" b="1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М34. </a:t>
            </a:r>
            <a:endParaRPr lang="ru-RU" sz="2000" kern="0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spcBef>
                <a:spcPts val="0"/>
              </a:spcBef>
              <a:buFont typeface="Arial" pitchFamily="34" charset="0"/>
              <a:buChar char="•"/>
              <a:defRPr/>
            </a:pPr>
            <a:r>
              <a:rPr lang="sr-Cyrl-RS" sz="20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Према бази </a:t>
            </a:r>
            <a:r>
              <a:rPr lang="en-US" sz="20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Web of Science, </a:t>
            </a:r>
            <a:r>
              <a:rPr lang="sr-Cyrl-RS" sz="20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радови др Јелена Пешић су укупно цитирани укупно </a:t>
            </a:r>
            <a:r>
              <a:rPr lang="sr-Cyrl-RS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32 </a:t>
            </a:r>
            <a:r>
              <a:rPr lang="sr-Cyrl-RS" sz="20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пута од тога </a:t>
            </a:r>
            <a:r>
              <a:rPr lang="sr-Cyrl-RS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26 </a:t>
            </a:r>
            <a:r>
              <a:rPr lang="sr-Cyrl-RS" sz="20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изузимајући аутоцитате </a:t>
            </a:r>
            <a:r>
              <a:rPr lang="sr-Cyrl-RS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(извештај: јануар 2018)</a:t>
            </a:r>
          </a:p>
          <a:p>
            <a:pPr marL="342900" indent="-342900" algn="just">
              <a:spcBef>
                <a:spcPts val="0"/>
              </a:spcBef>
              <a:buFont typeface="Arial" pitchFamily="34" charset="0"/>
              <a:buChar char="•"/>
              <a:defRPr/>
            </a:pPr>
            <a:r>
              <a:rPr lang="sr-Cyrl-RS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Према </a:t>
            </a:r>
            <a:r>
              <a:rPr lang="en-US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Google Scholar </a:t>
            </a:r>
            <a:r>
              <a:rPr lang="sr-Cyrl-RS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сервису р</a:t>
            </a:r>
            <a:r>
              <a:rPr lang="en-US" sz="2000" kern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адови</a:t>
            </a:r>
            <a:r>
              <a:rPr lang="en-US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kern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кандидата</a:t>
            </a:r>
            <a:r>
              <a:rPr lang="en-US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kern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су</a:t>
            </a:r>
            <a:r>
              <a:rPr lang="en-US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kern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цитирани</a:t>
            </a:r>
            <a:r>
              <a:rPr lang="en-US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Cyrl-RS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50</a:t>
            </a:r>
            <a:r>
              <a:rPr lang="en-US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kern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пута</a:t>
            </a:r>
            <a:r>
              <a:rPr lang="en-US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just">
              <a:spcBef>
                <a:spcPts val="0"/>
              </a:spcBef>
              <a:defRPr/>
            </a:pPr>
            <a:r>
              <a:rPr lang="en-US" sz="20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		</a:t>
            </a:r>
          </a:p>
        </p:txBody>
      </p:sp>
      <p:sp>
        <p:nvSpPr>
          <p:cNvPr id="8" name="Rectangle 8"/>
          <p:cNvSpPr txBox="1">
            <a:spLocks noChangeArrowheads="1"/>
          </p:cNvSpPr>
          <p:nvPr/>
        </p:nvSpPr>
        <p:spPr>
          <a:xfrm>
            <a:off x="1828800" y="1447800"/>
            <a:ext cx="8686800" cy="457200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spcBef>
                <a:spcPts val="0"/>
              </a:spcBef>
              <a:defRPr/>
            </a:pPr>
            <a:endParaRPr lang="en-US" sz="2000" kern="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>
              <a:spcBef>
                <a:spcPts val="0"/>
              </a:spcBef>
              <a:defRPr/>
            </a:pPr>
            <a:r>
              <a:rPr lang="en-US" sz="2000" b="1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4. </a:t>
            </a:r>
            <a:r>
              <a:rPr lang="ru-RU" sz="2000" b="1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Елементи за ква</a:t>
            </a:r>
            <a:r>
              <a:rPr lang="en-US" sz="2000" b="1" kern="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нт</a:t>
            </a:r>
            <a:r>
              <a:rPr lang="ru-RU" sz="2000" b="1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итативну анализу рада кандидата</a:t>
            </a:r>
          </a:p>
        </p:txBody>
      </p:sp>
      <p:sp>
        <p:nvSpPr>
          <p:cNvPr id="8198" name="Rectangle 1"/>
          <p:cNvSpPr>
            <a:spLocks noChangeArrowheads="1"/>
          </p:cNvSpPr>
          <p:nvPr/>
        </p:nvSpPr>
        <p:spPr bwMode="auto">
          <a:xfrm>
            <a:off x="3490914" y="2490272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749461671"/>
              </p:ext>
            </p:extLst>
          </p:nvPr>
        </p:nvGraphicFramePr>
        <p:xfrm>
          <a:off x="1223271" y="4701091"/>
          <a:ext cx="9394526" cy="176867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167753"/>
                <a:gridCol w="1934167"/>
                <a:gridCol w="1851777"/>
                <a:gridCol w="1440829"/>
              </a:tblGrid>
              <a:tr h="59544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Потребно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Остварено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Остварено (нормирано)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8996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Укупно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74,5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69,0</a:t>
                      </a: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59330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М10+М20+М31+ М32+М33+М34+М41+М42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68,5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63,04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28996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М11+М12+М21+М22+М23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53,54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456821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8"/>
          <p:cNvSpPr>
            <a:spLocks noGrp="1" noChangeArrowheads="1"/>
          </p:cNvSpPr>
          <p:nvPr>
            <p:ph type="ctrTitle"/>
          </p:nvPr>
        </p:nvSpPr>
        <p:spPr>
          <a:xfrm>
            <a:off x="1828800" y="228600"/>
            <a:ext cx="7467600" cy="1295400"/>
          </a:xfrm>
        </p:spPr>
        <p:txBody>
          <a:bodyPr rtlCol="0">
            <a:normAutofit/>
          </a:bodyPr>
          <a:lstStyle/>
          <a:p>
            <a:pPr algn="l">
              <a:spcBef>
                <a:spcPts val="0"/>
              </a:spcBef>
              <a:defRPr/>
            </a:pPr>
            <a:r>
              <a:rPr lang="en-US" sz="3200" kern="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Избор</a:t>
            </a:r>
            <a:r>
              <a:rPr lang="en-US" sz="32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en-US" sz="3200" kern="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звање</a:t>
            </a:r>
            <a:r>
              <a:rPr lang="en-US" sz="32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kern="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научни</a:t>
            </a:r>
            <a:r>
              <a:rPr lang="en-US" sz="32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kern="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сарадник</a:t>
            </a:r>
            <a:r>
              <a:rPr lang="en-US" sz="32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2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3200" kern="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кандидат</a:t>
            </a:r>
            <a:r>
              <a:rPr lang="en-US" sz="32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sr-Cyrl-RS" sz="32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Јелена Пешић</a:t>
            </a:r>
            <a:endParaRPr lang="en-US" sz="3200" kern="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9219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150350" y="152400"/>
            <a:ext cx="1365250" cy="1182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8"/>
          <p:cNvSpPr txBox="1">
            <a:spLocks noChangeArrowheads="1"/>
          </p:cNvSpPr>
          <p:nvPr/>
        </p:nvSpPr>
        <p:spPr>
          <a:xfrm>
            <a:off x="248607" y="2490272"/>
            <a:ext cx="11403106" cy="3657600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42900" indent="-342900" algn="just">
              <a:spcBef>
                <a:spcPts val="0"/>
              </a:spcBef>
              <a:buFont typeface="Arial" pitchFamily="34" charset="0"/>
              <a:buChar char="•"/>
              <a:defRPr/>
            </a:pPr>
            <a:r>
              <a:rPr lang="sr-Cyrl-R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Имајући  у  виду  квалитет  научних  радова  кандидата  др  Јелене Пешић и показани степен независности у раду, мишљења смо да је кандидат показала научну компетентност и  зрелост.  На  основу  података  из  извештаја  види  се  да  је  кандидат задовољила квантитативне и квалитативне услове за избор у звање који су прописани Правилником  о  поступку,  начину  вредновања  и  квантитативном  исказивању научноистраживачких  резултата  истраживача  Министарства  просвете,  науке  и технолошког развоја Републике Србије. </a:t>
            </a:r>
            <a:r>
              <a:rPr lang="sr-Cyrl-R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Стога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предлажемо Научном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већу Института за  физику у Београду да донесе одлуку о прихватању предлога за избор др Јелене Пешић у звање научни сарадник. </a:t>
            </a:r>
          </a:p>
          <a:p>
            <a:pPr marL="342900" indent="-342900" algn="l">
              <a:spcBef>
                <a:spcPts val="0"/>
              </a:spcBef>
              <a:buFont typeface="Arial" pitchFamily="34" charset="0"/>
              <a:buChar char="•"/>
              <a:defRPr/>
            </a:pP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l">
              <a:spcBef>
                <a:spcPts val="0"/>
              </a:spcBef>
              <a:buFont typeface="Arial" pitchFamily="34" charset="0"/>
              <a:buChar char="•"/>
              <a:defRPr/>
            </a:pPr>
            <a:r>
              <a:rPr lang="en-US" sz="2000" kern="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Комисија</a:t>
            </a:r>
            <a:r>
              <a:rPr lang="en-US" sz="20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sr-Cyrl-RS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др Радош Гајић</a:t>
            </a:r>
            <a:r>
              <a:rPr lang="en-US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(ИФ), </a:t>
            </a:r>
            <a:r>
              <a:rPr lang="sr-Cyrl-RS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др Марко Спасеновић </a:t>
            </a:r>
            <a:r>
              <a:rPr lang="en-US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(ИФ</a:t>
            </a:r>
            <a:r>
              <a:rPr lang="en-US" sz="20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), </a:t>
            </a:r>
            <a:r>
              <a:rPr lang="sr-Cyrl-RS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др Зоран Поповић</a:t>
            </a:r>
            <a:r>
              <a:rPr lang="en-US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sr-Cyrl-RS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ИНН Винча</a:t>
            </a:r>
            <a:r>
              <a:rPr lang="en-US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)  </a:t>
            </a:r>
            <a:endParaRPr lang="en-US" sz="2000" kern="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l">
              <a:spcBef>
                <a:spcPts val="0"/>
              </a:spcBef>
              <a:buFont typeface="Arial" pitchFamily="34" charset="0"/>
              <a:buChar char="•"/>
              <a:defRPr/>
            </a:pP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l">
              <a:spcBef>
                <a:spcPts val="0"/>
              </a:spcBef>
              <a:buFont typeface="Arial" pitchFamily="34" charset="0"/>
              <a:buChar char="•"/>
              <a:defRPr/>
            </a:pPr>
            <a:endParaRPr lang="en-US" sz="2000" kern="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>
              <a:spcBef>
                <a:spcPts val="0"/>
              </a:spcBef>
              <a:defRPr/>
            </a:pPr>
            <a:r>
              <a:rPr lang="en-US" sz="20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		</a:t>
            </a:r>
          </a:p>
        </p:txBody>
      </p:sp>
      <p:sp>
        <p:nvSpPr>
          <p:cNvPr id="8" name="Rectangle 8"/>
          <p:cNvSpPr txBox="1">
            <a:spLocks noChangeArrowheads="1"/>
          </p:cNvSpPr>
          <p:nvPr/>
        </p:nvSpPr>
        <p:spPr>
          <a:xfrm>
            <a:off x="1828800" y="1447800"/>
            <a:ext cx="8686800" cy="457200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spcBef>
                <a:spcPts val="0"/>
              </a:spcBef>
              <a:defRPr/>
            </a:pPr>
            <a:endParaRPr lang="en-US" sz="2000" kern="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>
              <a:spcBef>
                <a:spcPts val="0"/>
              </a:spcBef>
              <a:defRPr/>
            </a:pPr>
            <a:r>
              <a:rPr lang="en-US" sz="2000" b="1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5. </a:t>
            </a:r>
            <a:r>
              <a:rPr lang="en-US" sz="2000" b="1" kern="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Закључак</a:t>
            </a:r>
            <a:endParaRPr lang="ru-RU" sz="2000" b="1" kern="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222" name="Rectangle 1"/>
          <p:cNvSpPr>
            <a:spLocks noChangeArrowheads="1"/>
          </p:cNvSpPr>
          <p:nvPr/>
        </p:nvSpPr>
        <p:spPr bwMode="auto">
          <a:xfrm>
            <a:off x="3490914" y="2490272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04553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116</TotalTime>
  <Words>702</Words>
  <Application>Microsoft Office PowerPoint</Application>
  <PresentationFormat>Custom</PresentationFormat>
  <Paragraphs>90</Paragraphs>
  <Slides>7</Slides>
  <Notes>7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9" baseType="lpstr">
      <vt:lpstr>Office Theme</vt:lpstr>
      <vt:lpstr>Image</vt:lpstr>
      <vt:lpstr>Избор у звање научни сарадник кандидат: Јелена Пешић</vt:lpstr>
      <vt:lpstr>Избор у звање научни сарадник кандидат: Јелена Пешић</vt:lpstr>
      <vt:lpstr>Избор у звање научни сарадник кандидат: Јелена Пешић</vt:lpstr>
      <vt:lpstr>Избор у звање научни сарадник кандидат: Јелена Пешић</vt:lpstr>
      <vt:lpstr>Избор у звање научни сарадник кандидат: Јелена Пешић</vt:lpstr>
      <vt:lpstr>Избор у звање научни сарадник кандидат: Јелена Пешић</vt:lpstr>
      <vt:lpstr>Избор у звање научни сарадник кандидат: Јелена Пешић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Избор у звање научни сарадник кандидат: Јелена Пешић</dc:title>
  <dc:creator>Jelena Vrock</dc:creator>
  <cp:lastModifiedBy>MarijaRR</cp:lastModifiedBy>
  <cp:revision>14</cp:revision>
  <dcterms:created xsi:type="dcterms:W3CDTF">2018-01-29T10:33:13Z</dcterms:created>
  <dcterms:modified xsi:type="dcterms:W3CDTF">2018-02-05T11:55:36Z</dcterms:modified>
</cp:coreProperties>
</file>